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2.xml" ContentType="application/vnd.openxmlformats-officedocument.presentationml.notesSlide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ppt/notesSlides/notesSlide13.xml" ContentType="application/vnd.openxmlformats-officedocument.presentationml.notesSlide+xml"/>
  <Override PartName="/ppt/charts/chart5.xml" ContentType="application/vnd.openxmlformats-officedocument.drawingml.chart+xml"/>
  <Override PartName="/ppt/drawings/drawing2.xml" ContentType="application/vnd.openxmlformats-officedocument.drawingml.chartshapes+xml"/>
  <Override PartName="/ppt/notesSlides/notesSlide14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15.xml" ContentType="application/vnd.openxmlformats-officedocument.presentationml.notesSlide+xml"/>
  <Override PartName="/ppt/charts/chart8.xml" ContentType="application/vnd.openxmlformats-officedocument.drawingml.chart+xml"/>
  <Override PartName="/ppt/drawings/drawing3.xml" ContentType="application/vnd.openxmlformats-officedocument.drawingml.chartshapes+xml"/>
  <Override PartName="/ppt/charts/chart9.xml" ContentType="application/vnd.openxmlformats-officedocument.drawingml.chart+xml"/>
  <Override PartName="/ppt/drawings/drawing4.xml" ContentType="application/vnd.openxmlformats-officedocument.drawingml.chartshapes+xml"/>
  <Override PartName="/ppt/notesSlides/notesSlide16.xml" ContentType="application/vnd.openxmlformats-officedocument.presentationml.notesSlide+xml"/>
  <Override PartName="/ppt/charts/chart10.xml" ContentType="application/vnd.openxmlformats-officedocument.drawingml.chart+xml"/>
  <Override PartName="/ppt/drawings/drawing5.xml" ContentType="application/vnd.openxmlformats-officedocument.drawingml.chartshape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notesSlides/notesSlide19.xml" ContentType="application/vnd.openxmlformats-officedocument.presentationml.notesSlide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notesSlides/notesSlide20.xml" ContentType="application/vnd.openxmlformats-officedocument.presentationml.notesSlide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notesSlides/notesSlide21.xml" ContentType="application/vnd.openxmlformats-officedocument.presentationml.notesSlide+xml"/>
  <Override PartName="/ppt/charts/chart20.xml" ContentType="application/vnd.openxmlformats-officedocument.drawingml.chart+xml"/>
  <Override PartName="/ppt/drawings/drawing6.xml" ContentType="application/vnd.openxmlformats-officedocument.drawingml.chartshapes+xml"/>
  <Override PartName="/ppt/charts/chart21.xml" ContentType="application/vnd.openxmlformats-officedocument.drawingml.chart+xml"/>
  <Override PartName="/ppt/notesSlides/notesSlide22.xml" ContentType="application/vnd.openxmlformats-officedocument.presentationml.notesSlide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notesSlides/notesSlide23.xml" ContentType="application/vnd.openxmlformats-officedocument.presentationml.notesSlide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drawings/drawing7.xml" ContentType="application/vnd.openxmlformats-officedocument.drawingml.chartshapes+xml"/>
  <Override PartName="/ppt/notesSlides/notesSlide24.xml" ContentType="application/vnd.openxmlformats-officedocument.presentationml.notesSlide+xml"/>
  <Override PartName="/ppt/charts/chart27.xml" ContentType="application/vnd.openxmlformats-officedocument.drawingml.chart+xml"/>
  <Override PartName="/ppt/drawings/drawing8.xml" ContentType="application/vnd.openxmlformats-officedocument.drawingml.chartshapes+xml"/>
  <Override PartName="/ppt/notesSlides/notesSlide25.xml" ContentType="application/vnd.openxmlformats-officedocument.presentationml.notesSlide+xml"/>
  <Override PartName="/ppt/charts/chart28.xml" ContentType="application/vnd.openxmlformats-officedocument.drawingml.chart+xml"/>
  <Override PartName="/ppt/notesSlides/notesSlide26.xml" ContentType="application/vnd.openxmlformats-officedocument.presentationml.notesSlide+xml"/>
  <Override PartName="/ppt/charts/chart29.xml" ContentType="application/vnd.openxmlformats-officedocument.drawingml.chart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30.xml" ContentType="application/vnd.openxmlformats-officedocument.drawingml.chart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31.xml" ContentType="application/vnd.openxmlformats-officedocument.drawingml.chart+xml"/>
  <Override PartName="/ppt/notesSlides/notesSlide31.xml" ContentType="application/vnd.openxmlformats-officedocument.presentationml.notesSlide+xml"/>
  <Override PartName="/ppt/charts/chart32.xml" ContentType="application/vnd.openxmlformats-officedocument.drawingml.chart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rts/chart33.xml" ContentType="application/vnd.openxmlformats-officedocument.drawingml.chart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rts/chart34.xml" ContentType="application/vnd.openxmlformats-officedocument.drawingml.chart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rts/chart35.xml" ContentType="application/vnd.openxmlformats-officedocument.drawingml.chart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charts/chart36.xml" ContentType="application/vnd.openxmlformats-officedocument.drawingml.chart+xml"/>
  <Override PartName="/ppt/notesSlides/notesSlide40.xml" ContentType="application/vnd.openxmlformats-officedocument.presentationml.notesSlide+xml"/>
  <Override PartName="/ppt/charts/chart37.xml" ContentType="application/vnd.openxmlformats-officedocument.drawingml.chart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charts/chart38.xml" ContentType="application/vnd.openxmlformats-officedocument.drawingml.chart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charts/chart39.xml" ContentType="application/vnd.openxmlformats-officedocument.drawingml.chart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charts/chart40.xml" ContentType="application/vnd.openxmlformats-officedocument.drawingml.chart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charts/chart41.xml" ContentType="application/vnd.openxmlformats-officedocument.drawingml.chart+xml"/>
  <Override PartName="/ppt/drawings/drawing9.xml" ContentType="application/vnd.openxmlformats-officedocument.drawingml.chartshapes+xml"/>
  <Override PartName="/ppt/notesSlides/notesSlide49.xml" ContentType="application/vnd.openxmlformats-officedocument.presentationml.notesSlide+xml"/>
  <Override PartName="/ppt/charts/chart42.xml" ContentType="application/vnd.openxmlformats-officedocument.drawingml.chart+xml"/>
  <Override PartName="/ppt/notesSlides/notesSlide50.xml" ContentType="application/vnd.openxmlformats-officedocument.presentationml.notesSlide+xml"/>
  <Override PartName="/ppt/charts/chart43.xml" ContentType="application/vnd.openxmlformats-officedocument.drawingml.chart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charts/chart44.xml" ContentType="application/vnd.openxmlformats-officedocument.drawingml.chart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charts/chart45.xml" ContentType="application/vnd.openxmlformats-officedocument.drawingml.chart+xml"/>
  <Override PartName="/ppt/notesSlides/notesSlide55.xml" ContentType="application/vnd.openxmlformats-officedocument.presentationml.notesSlide+xml"/>
  <Override PartName="/ppt/charts/chart46.xml" ContentType="application/vnd.openxmlformats-officedocument.drawingml.chart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charts/chart47.xml" ContentType="application/vnd.openxmlformats-officedocument.drawingml.chart+xml"/>
  <Override PartName="/ppt/charts/chart48.xml" ContentType="application/vnd.openxmlformats-officedocument.drawingml.chart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charts/chart49.xml" ContentType="application/vnd.openxmlformats-officedocument.drawingml.chart+xml"/>
  <Override PartName="/ppt/charts/chart50.xml" ContentType="application/vnd.openxmlformats-officedocument.drawingml.chart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charts/chart51.xml" ContentType="application/vnd.openxmlformats-officedocument.drawingml.chart+xml"/>
  <Override PartName="/ppt/charts/chart52.xml" ContentType="application/vnd.openxmlformats-officedocument.drawingml.chart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89"/>
  </p:notesMasterIdLst>
  <p:handoutMasterIdLst>
    <p:handoutMasterId r:id="rId90"/>
  </p:handoutMasterIdLst>
  <p:sldIdLst>
    <p:sldId id="611" r:id="rId2"/>
    <p:sldId id="436" r:id="rId3"/>
    <p:sldId id="437" r:id="rId4"/>
    <p:sldId id="438" r:id="rId5"/>
    <p:sldId id="649" r:id="rId6"/>
    <p:sldId id="442" r:id="rId7"/>
    <p:sldId id="397" r:id="rId8"/>
    <p:sldId id="396" r:id="rId9"/>
    <p:sldId id="1117" r:id="rId10"/>
    <p:sldId id="1118" r:id="rId11"/>
    <p:sldId id="1119" r:id="rId12"/>
    <p:sldId id="1120" r:id="rId13"/>
    <p:sldId id="1121" r:id="rId14"/>
    <p:sldId id="1122" r:id="rId15"/>
    <p:sldId id="1123" r:id="rId16"/>
    <p:sldId id="1140" r:id="rId17"/>
    <p:sldId id="1141" r:id="rId18"/>
    <p:sldId id="1088" r:id="rId19"/>
    <p:sldId id="1089" r:id="rId20"/>
    <p:sldId id="1090" r:id="rId21"/>
    <p:sldId id="1091" r:id="rId22"/>
    <p:sldId id="1092" r:id="rId23"/>
    <p:sldId id="1093" r:id="rId24"/>
    <p:sldId id="1124" r:id="rId25"/>
    <p:sldId id="1125" r:id="rId26"/>
    <p:sldId id="1126" r:id="rId27"/>
    <p:sldId id="1127" r:id="rId28"/>
    <p:sldId id="1098" r:id="rId29"/>
    <p:sldId id="1099" r:id="rId30"/>
    <p:sldId id="1100" r:id="rId31"/>
    <p:sldId id="1160" r:id="rId32"/>
    <p:sldId id="1161" r:id="rId33"/>
    <p:sldId id="1131" r:id="rId34"/>
    <p:sldId id="1142" r:id="rId35"/>
    <p:sldId id="1143" r:id="rId36"/>
    <p:sldId id="1094" r:id="rId37"/>
    <p:sldId id="1097" r:id="rId38"/>
    <p:sldId id="1096" r:id="rId39"/>
    <p:sldId id="1128" r:id="rId40"/>
    <p:sldId id="1129" r:id="rId41"/>
    <p:sldId id="1130" r:id="rId42"/>
    <p:sldId id="1101" r:id="rId43"/>
    <p:sldId id="1102" r:id="rId44"/>
    <p:sldId id="1103" r:id="rId45"/>
    <p:sldId id="1104" r:id="rId46"/>
    <p:sldId id="1105" r:id="rId47"/>
    <p:sldId id="1106" r:id="rId48"/>
    <p:sldId id="1107" r:id="rId49"/>
    <p:sldId id="1108" r:id="rId50"/>
    <p:sldId id="1109" r:id="rId51"/>
    <p:sldId id="1110" r:id="rId52"/>
    <p:sldId id="1111" r:id="rId53"/>
    <p:sldId id="1112" r:id="rId54"/>
    <p:sldId id="1113" r:id="rId55"/>
    <p:sldId id="1114" r:id="rId56"/>
    <p:sldId id="1115" r:id="rId57"/>
    <p:sldId id="1116" r:id="rId58"/>
    <p:sldId id="1156" r:id="rId59"/>
    <p:sldId id="1157" r:id="rId60"/>
    <p:sldId id="1158" r:id="rId61"/>
    <p:sldId id="1159" r:id="rId62"/>
    <p:sldId id="1132" r:id="rId63"/>
    <p:sldId id="1133" r:id="rId64"/>
    <p:sldId id="1152" r:id="rId65"/>
    <p:sldId id="1153" r:id="rId66"/>
    <p:sldId id="1154" r:id="rId67"/>
    <p:sldId id="1155" r:id="rId68"/>
    <p:sldId id="1134" r:id="rId69"/>
    <p:sldId id="1135" r:id="rId70"/>
    <p:sldId id="1136" r:id="rId71"/>
    <p:sldId id="1137" r:id="rId72"/>
    <p:sldId id="1038" r:id="rId73"/>
    <p:sldId id="1039" r:id="rId74"/>
    <p:sldId id="1138" r:id="rId75"/>
    <p:sldId id="1139" r:id="rId76"/>
    <p:sldId id="1144" r:id="rId77"/>
    <p:sldId id="1145" r:id="rId78"/>
    <p:sldId id="1146" r:id="rId79"/>
    <p:sldId id="1147" r:id="rId80"/>
    <p:sldId id="1148" r:id="rId81"/>
    <p:sldId id="1149" r:id="rId82"/>
    <p:sldId id="1150" r:id="rId83"/>
    <p:sldId id="1151" r:id="rId84"/>
    <p:sldId id="1087" r:id="rId85"/>
    <p:sldId id="1162" r:id="rId86"/>
    <p:sldId id="444" r:id="rId87"/>
    <p:sldId id="1085" r:id="rId88"/>
  </p:sldIdLst>
  <p:sldSz cx="9144000" cy="6858000" type="screen4x3"/>
  <p:notesSz cx="9926638" cy="67976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2970262E-9062-49A0-ABFF-45BF8EA6919B}">
          <p14:sldIdLst>
            <p14:sldId id="611"/>
            <p14:sldId id="436"/>
            <p14:sldId id="437"/>
            <p14:sldId id="438"/>
            <p14:sldId id="649"/>
            <p14:sldId id="442"/>
            <p14:sldId id="397"/>
            <p14:sldId id="396"/>
            <p14:sldId id="1117"/>
            <p14:sldId id="1118"/>
            <p14:sldId id="1119"/>
            <p14:sldId id="1120"/>
            <p14:sldId id="1121"/>
            <p14:sldId id="1122"/>
            <p14:sldId id="1123"/>
            <p14:sldId id="1140"/>
            <p14:sldId id="1141"/>
            <p14:sldId id="1088"/>
            <p14:sldId id="1089"/>
            <p14:sldId id="1090"/>
            <p14:sldId id="1091"/>
            <p14:sldId id="1092"/>
            <p14:sldId id="1093"/>
            <p14:sldId id="1124"/>
            <p14:sldId id="1125"/>
            <p14:sldId id="1126"/>
            <p14:sldId id="1127"/>
            <p14:sldId id="1098"/>
            <p14:sldId id="1099"/>
            <p14:sldId id="1100"/>
            <p14:sldId id="1160"/>
            <p14:sldId id="1161"/>
            <p14:sldId id="1131"/>
            <p14:sldId id="1142"/>
            <p14:sldId id="1143"/>
            <p14:sldId id="1094"/>
            <p14:sldId id="1097"/>
            <p14:sldId id="1096"/>
            <p14:sldId id="1128"/>
            <p14:sldId id="1129"/>
            <p14:sldId id="1130"/>
            <p14:sldId id="1101"/>
            <p14:sldId id="1102"/>
            <p14:sldId id="1103"/>
            <p14:sldId id="1104"/>
            <p14:sldId id="1105"/>
            <p14:sldId id="1106"/>
            <p14:sldId id="1107"/>
            <p14:sldId id="1108"/>
            <p14:sldId id="1109"/>
            <p14:sldId id="1110"/>
            <p14:sldId id="1111"/>
            <p14:sldId id="1112"/>
            <p14:sldId id="1113"/>
            <p14:sldId id="1114"/>
            <p14:sldId id="1115"/>
            <p14:sldId id="1116"/>
            <p14:sldId id="1156"/>
            <p14:sldId id="1157"/>
            <p14:sldId id="1158"/>
            <p14:sldId id="1159"/>
            <p14:sldId id="1132"/>
            <p14:sldId id="1133"/>
            <p14:sldId id="1152"/>
            <p14:sldId id="1153"/>
            <p14:sldId id="1154"/>
            <p14:sldId id="1155"/>
            <p14:sldId id="1134"/>
            <p14:sldId id="1135"/>
            <p14:sldId id="1136"/>
            <p14:sldId id="1137"/>
            <p14:sldId id="1038"/>
            <p14:sldId id="1039"/>
            <p14:sldId id="1138"/>
            <p14:sldId id="1139"/>
            <p14:sldId id="1144"/>
            <p14:sldId id="1145"/>
            <p14:sldId id="1146"/>
            <p14:sldId id="1147"/>
            <p14:sldId id="1148"/>
            <p14:sldId id="1149"/>
            <p14:sldId id="1150"/>
            <p14:sldId id="1151"/>
            <p14:sldId id="1087"/>
            <p14:sldId id="1162"/>
            <p14:sldId id="444"/>
            <p14:sldId id="1085"/>
          </p14:sldIdLst>
        </p14:section>
        <p14:section name="Раздел без заголовка" id="{60EB5735-7ACC-4E21-98EB-55B00BEF2465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FAE0"/>
    <a:srgbClr val="D5F6C0"/>
    <a:srgbClr val="BEF397"/>
    <a:srgbClr val="DEF6E3"/>
    <a:srgbClr val="BBEEC5"/>
    <a:srgbClr val="8DE7A0"/>
    <a:srgbClr val="E7E1F0"/>
    <a:srgbClr val="CFC0E2"/>
    <a:srgbClr val="B196D2"/>
    <a:srgbClr val="E9FC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79" autoAdjust="0"/>
    <p:restoredTop sz="96390" autoAdjust="0"/>
  </p:normalViewPr>
  <p:slideViewPr>
    <p:cSldViewPr>
      <p:cViewPr>
        <p:scale>
          <a:sx n="75" d="100"/>
          <a:sy n="75" d="100"/>
        </p:scale>
        <p:origin x="-1096" y="-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7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handoutMaster" Target="handoutMasters/handout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Microsoft_Excel_Worksheet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4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5.xlsx"/></Relationships>
</file>

<file path=ppt/charts/_rels/chart2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Microsoft_Excel_Worksheet26.xlsx"/></Relationships>
</file>

<file path=ppt/charts/_rels/chart2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Microsoft_Excel_Worksheet27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8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9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0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1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2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3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4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5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6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7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8.xlsx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9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4.xlsx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0.xlsx"/></Relationships>
</file>

<file path=ppt/charts/_rels/chart4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package" Target="../embeddings/Microsoft_Excel_Worksheet41.xlsx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2.xlsx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3.xlsx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4.xlsx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5.xlsx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6.xlsx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7.xlsx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8.xlsx"/></Relationships>
</file>

<file path=ppt/charts/_rels/chart4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9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5.xlsx"/></Relationships>
</file>

<file path=ppt/charts/_rels/chart5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0.xlsx"/></Relationships>
</file>

<file path=ppt/charts/_rels/chart5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1.xlsx"/></Relationships>
</file>

<file path=ppt/charts/_rels/chart5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2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445974954342948"/>
          <c:y val="5.62573657393187E-4"/>
          <c:w val="0.70511167479991865"/>
          <c:h val="0.93245167748245839"/>
        </c:manualLayout>
      </c:layout>
      <c:barChart>
        <c:barDir val="bar"/>
        <c:grouping val="clustered"/>
        <c:varyColors val="0"/>
        <c:ser>
          <c:idx val="1"/>
          <c:order val="0"/>
          <c:spPr>
            <a:gradFill>
              <a:gsLst>
                <a:gs pos="0">
                  <a:srgbClr val="006A96"/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5400000" scaled="1"/>
            </a:gradFill>
          </c:spPr>
          <c:invertIfNegative val="0"/>
          <c:dLbls>
            <c:dLbl>
              <c:idx val="2"/>
              <c:layout>
                <c:manualLayout>
                  <c:x val="-4.4220748584152605E-3"/>
                  <c:y val="-2.7230089902864824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Лист1!$B$5:$B$13</c:f>
              <c:numCache>
                <c:formatCode>#,##0</c:formatCode>
                <c:ptCount val="9"/>
                <c:pt idx="0">
                  <c:v>58405.2</c:v>
                </c:pt>
                <c:pt idx="1">
                  <c:v>58856.9</c:v>
                </c:pt>
                <c:pt idx="2">
                  <c:v>61500.5</c:v>
                </c:pt>
                <c:pt idx="3">
                  <c:v>69866</c:v>
                </c:pt>
                <c:pt idx="4">
                  <c:v>58719.3</c:v>
                </c:pt>
                <c:pt idx="5">
                  <c:v>49706</c:v>
                </c:pt>
                <c:pt idx="6">
                  <c:v>43974.8</c:v>
                </c:pt>
                <c:pt idx="7">
                  <c:v>41357.9</c:v>
                </c:pt>
                <c:pt idx="8">
                  <c:v>37122.199999999997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3949696"/>
        <c:axId val="50387136"/>
      </c:barChart>
      <c:catAx>
        <c:axId val="19394969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50387136"/>
        <c:crosses val="autoZero"/>
        <c:auto val="1"/>
        <c:lblAlgn val="ctr"/>
        <c:lblOffset val="100"/>
        <c:noMultiLvlLbl val="0"/>
      </c:catAx>
      <c:valAx>
        <c:axId val="50387136"/>
        <c:scaling>
          <c:orientation val="minMax"/>
          <c:min val="0"/>
        </c:scaling>
        <c:delete val="0"/>
        <c:axPos val="b"/>
        <c:numFmt formatCode="#,##0" sourceLinked="1"/>
        <c:majorTickMark val="out"/>
        <c:minorTickMark val="none"/>
        <c:tickLblPos val="nextTo"/>
        <c:crossAx val="19394969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4.9777773132432965E-2"/>
          <c:w val="0.94708581869639474"/>
          <c:h val="0.9478518567184037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 в собственных доходах</c:v>
                </c:pt>
              </c:strCache>
            </c:strRef>
          </c:tx>
          <c:explosion val="25"/>
          <c:dPt>
            <c:idx val="0"/>
            <c:bubble3D val="0"/>
            <c:explosion val="8"/>
            <c:spPr>
              <a:solidFill>
                <a:srgbClr val="1DD526"/>
              </a:solidFill>
            </c:spPr>
          </c:dPt>
          <c:dPt>
            <c:idx val="1"/>
            <c:bubble3D val="0"/>
            <c:spPr>
              <a:solidFill>
                <a:srgbClr val="FF0066"/>
              </a:solidFill>
            </c:spPr>
          </c:dPt>
          <c:cat>
            <c:strRef>
              <c:f>Лист1!$A$2:$A$3</c:f>
              <c:strCache>
                <c:ptCount val="2"/>
                <c:pt idx="0">
                  <c:v>10 крупных</c:v>
                </c:pt>
                <c:pt idx="1">
                  <c:v>остальные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23.8</c:v>
                </c:pt>
                <c:pt idx="1">
                  <c:v>76.2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73">
          <a:noFill/>
        </a:ln>
      </c:spPr>
    </c:plotArea>
    <c:plotVisOnly val="1"/>
    <c:dispBlanksAs val="zero"/>
    <c:showDLblsOverMax val="0"/>
  </c:chart>
  <c:txPr>
    <a:bodyPr/>
    <a:lstStyle/>
    <a:p>
      <a:pPr>
        <a:defRPr sz="1798"/>
      </a:pPr>
      <a:endParaRPr lang="ru-RU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5"/>
      <c:rotY val="1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198279556239783E-3"/>
          <c:y val="9.4985381028124247E-2"/>
          <c:w val="0.99880172044376025"/>
          <c:h val="0.72769393560643147"/>
        </c:manualLayout>
      </c:layout>
      <c:bar3DChart>
        <c:barDir val="col"/>
        <c:grouping val="stacked"/>
        <c:varyColors val="0"/>
        <c:ser>
          <c:idx val="1"/>
          <c:order val="0"/>
          <c:tx>
            <c:strRef>
              <c:f>Лист1!$A$2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50000"/>
                    <a:satMod val="300000"/>
                  </a:schemeClr>
                </a:gs>
                <a:gs pos="35000">
                  <a:schemeClr val="accent6">
                    <a:tint val="37000"/>
                    <a:satMod val="300000"/>
                  </a:schemeClr>
                </a:gs>
                <a:gs pos="100000">
                  <a:schemeClr val="accent6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6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0"/>
                  <c:y val="-0.32334370255156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8841477599115073E-3"/>
                  <c:y val="-0.3934397246459794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6.0298662640821503E-3"/>
                  <c:y val="-0.3634788442309828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6881667212624442E-2"/>
                  <c:y val="-0.292818426157777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7.8386352133713536E-3"/>
                  <c:y val="-0.286600099988890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effectLst>
                <a:softEdge rad="63500"/>
              </a:effectLst>
            </c:spPr>
            <c:txPr>
              <a:bodyPr anchor="t" anchorCtr="0"/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Лист1!$B$1:$F$1</c:f>
              <c:strCache>
                <c:ptCount val="5"/>
                <c:pt idx="0">
                  <c:v>2019 год (факт)</c:v>
                </c:pt>
                <c:pt idx="1">
                  <c:v>2020 год (план)</c:v>
                </c:pt>
                <c:pt idx="2">
                  <c:v>2021 год</c:v>
                </c:pt>
                <c:pt idx="3">
                  <c:v>2022 год</c:v>
                </c:pt>
                <c:pt idx="4">
                  <c:v>2023 год</c:v>
                </c:pt>
              </c:strCache>
            </c:strRef>
          </c:cat>
          <c:val>
            <c:numRef>
              <c:f>Лист1!$B$2:$F$2</c:f>
              <c:numCache>
                <c:formatCode>#,##0</c:formatCode>
                <c:ptCount val="5"/>
                <c:pt idx="0">
                  <c:v>28106</c:v>
                </c:pt>
                <c:pt idx="1">
                  <c:v>39495</c:v>
                </c:pt>
                <c:pt idx="2">
                  <c:v>30655</c:v>
                </c:pt>
                <c:pt idx="3">
                  <c:v>25682</c:v>
                </c:pt>
                <c:pt idx="4">
                  <c:v>23742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7"/>
        <c:gapDepth val="260"/>
        <c:shape val="cylinder"/>
        <c:axId val="195927552"/>
        <c:axId val="42871040"/>
        <c:axId val="0"/>
      </c:bar3DChart>
      <c:catAx>
        <c:axId val="195927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1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42871040"/>
        <c:crosses val="autoZero"/>
        <c:auto val="1"/>
        <c:lblAlgn val="ctr"/>
        <c:lblOffset val="100"/>
        <c:noMultiLvlLbl val="0"/>
      </c:catAx>
      <c:valAx>
        <c:axId val="42871040"/>
        <c:scaling>
          <c:orientation val="minMax"/>
          <c:min val="0"/>
        </c:scaling>
        <c:delete val="0"/>
        <c:axPos val="l"/>
        <c:majorGridlines/>
        <c:numFmt formatCode="#,##0" sourceLinked="1"/>
        <c:majorTickMark val="none"/>
        <c:minorTickMark val="none"/>
        <c:tickLblPos val="nextTo"/>
        <c:txPr>
          <a:bodyPr/>
          <a:lstStyle/>
          <a:p>
            <a:pPr>
              <a:defRPr sz="11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95927552"/>
        <c:crosses val="autoZero"/>
        <c:crossBetween val="between"/>
      </c:valAx>
      <c:spPr>
        <a:noFill/>
        <a:ln w="25409">
          <a:noFill/>
        </a:ln>
      </c:spPr>
    </c:plotArea>
    <c:plotVisOnly val="1"/>
    <c:dispBlanksAs val="gap"/>
    <c:showDLblsOverMax val="0"/>
  </c:chart>
  <c:txPr>
    <a:bodyPr/>
    <a:lstStyle/>
    <a:p>
      <a:pPr>
        <a:defRPr sz="1809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5"/>
      <c:rotY val="1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5376414815697981E-2"/>
          <c:y val="9.2028421962777079E-2"/>
          <c:w val="0.94794582444769004"/>
          <c:h val="0.7046481550359139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5.8789764100285156E-3"/>
                  <c:y val="-9.3623318339305962E-3"/>
                </c:manualLayout>
              </c:layout>
              <c:spPr>
                <a:noFill/>
                <a:effectLst>
                  <a:softEdge rad="63500"/>
                </a:effectLst>
              </c:spPr>
              <c:txPr>
                <a:bodyPr/>
                <a:lstStyle/>
                <a:p>
                  <a:pPr>
                    <a:defRPr sz="1000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bg1"/>
              </a:solidFill>
              <a:effectLst>
                <a:softEdge rad="63500"/>
              </a:effectLst>
            </c:spPr>
            <c:txPr>
              <a:bodyPr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Дотации</c:v>
                </c:pt>
                <c:pt idx="1">
                  <c:v>Субсидии</c:v>
                </c:pt>
              </c:strCache>
            </c:strRef>
          </c:cat>
          <c:val>
            <c:numRef>
              <c:f>Лист1!$B$2:$B$3</c:f>
              <c:numCache>
                <c:formatCode>0</c:formatCode>
                <c:ptCount val="2"/>
                <c:pt idx="0">
                  <c:v>13036.418299999999</c:v>
                </c:pt>
                <c:pt idx="1">
                  <c:v>6396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5.8789764100285156E-3"/>
                  <c:y val="-1.2304834346571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4.10161144885710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solidFill>
                  <a:schemeClr val="accent1"/>
                </a:solidFill>
              </a:ln>
              <a:effectLst>
                <a:softEdge rad="63500"/>
              </a:effectLst>
            </c:spPr>
            <c:txPr>
              <a:bodyPr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Дотации</c:v>
                </c:pt>
                <c:pt idx="1">
                  <c:v>Субсидии</c:v>
                </c:pt>
              </c:strCache>
            </c:strRef>
          </c:cat>
          <c:val>
            <c:numRef>
              <c:f>Лист1!$C$2:$C$3</c:f>
              <c:numCache>
                <c:formatCode>0</c:formatCode>
                <c:ptCount val="2"/>
                <c:pt idx="0">
                  <c:v>16096.69</c:v>
                </c:pt>
                <c:pt idx="1">
                  <c:v>11369.342000000001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939488205014257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4697441025071289E-2"/>
                  <c:y val="4.10161144885710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effectLst>
                <a:softEdge rad="31750"/>
              </a:effectLst>
            </c:spPr>
            <c:txPr>
              <a:bodyPr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Дотации</c:v>
                </c:pt>
                <c:pt idx="1">
                  <c:v>Субсидии</c:v>
                </c:pt>
              </c:strCache>
            </c:strRef>
          </c:cat>
          <c:val>
            <c:numRef>
              <c:f>Лист1!$D$2:$D$3</c:f>
              <c:numCache>
                <c:formatCode>0</c:formatCode>
                <c:ptCount val="2"/>
                <c:pt idx="0">
                  <c:v>13506.004999999999</c:v>
                </c:pt>
                <c:pt idx="1">
                  <c:v>10251.164000000001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2022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4697441025071289E-2"/>
                  <c:y val="-2.05080572442855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057618597933563E-2"/>
                  <c:y val="-2.46096686931425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effectLst>
                <a:softEdge rad="31750"/>
              </a:effectLst>
            </c:spPr>
            <c:txPr>
              <a:bodyPr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Дотации</c:v>
                </c:pt>
                <c:pt idx="1">
                  <c:v>Субсидии</c:v>
                </c:pt>
              </c:strCache>
            </c:strRef>
          </c:cat>
          <c:val>
            <c:numRef>
              <c:f>Лист1!$E$2:$E$3</c:f>
              <c:numCache>
                <c:formatCode>0</c:formatCode>
                <c:ptCount val="2"/>
                <c:pt idx="0">
                  <c:v>10003.373</c:v>
                </c:pt>
                <c:pt idx="1">
                  <c:v>9465.607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2023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0576417435099803E-2"/>
                  <c:y val="-4.10161144885710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469744102507118E-2"/>
                  <c:y val="-7.519534123271498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effectLst>
                <a:softEdge rad="31750"/>
              </a:effectLst>
            </c:spPr>
            <c:txPr>
              <a:bodyPr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Дотации</c:v>
                </c:pt>
                <c:pt idx="1">
                  <c:v>Субсидии</c:v>
                </c:pt>
              </c:strCache>
            </c:strRef>
          </c:cat>
          <c:val>
            <c:numRef>
              <c:f>Лист1!$F$2:$F$3</c:f>
              <c:numCache>
                <c:formatCode>0</c:formatCode>
                <c:ptCount val="2"/>
                <c:pt idx="0">
                  <c:v>9618.4750000000004</c:v>
                </c:pt>
                <c:pt idx="1">
                  <c:v>8114.9830000000002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gapDepth val="64"/>
        <c:shape val="cylinder"/>
        <c:axId val="197088256"/>
        <c:axId val="42871616"/>
        <c:axId val="0"/>
      </c:bar3DChart>
      <c:catAx>
        <c:axId val="1970882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2871616"/>
        <c:crosses val="autoZero"/>
        <c:auto val="1"/>
        <c:lblAlgn val="ctr"/>
        <c:lblOffset val="100"/>
        <c:noMultiLvlLbl val="0"/>
      </c:catAx>
      <c:valAx>
        <c:axId val="42871616"/>
        <c:scaling>
          <c:orientation val="minMax"/>
          <c:min val="0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100" b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97088256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050" b="1">
          <a:latin typeface="TimesET" pitchFamily="2" charset="0"/>
        </a:defRPr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5"/>
      <c:rotY val="1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5376414815697981E-2"/>
          <c:y val="2.4515550903700764E-2"/>
          <c:w val="0.94794582444769004"/>
          <c:h val="0.7493198430148587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год</c:v>
                </c:pt>
              </c:strCache>
            </c:strRef>
          </c:tx>
          <c:invertIfNegative val="0"/>
          <c:dLbls>
            <c:spPr>
              <a:noFill/>
              <a:effectLst>
                <a:softEdge rad="31750"/>
              </a:effectLst>
            </c:spPr>
            <c:txPr>
              <a:bodyPr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Субвенции</c:v>
                </c:pt>
                <c:pt idx="1">
                  <c:v>Иные межбюджетные трансферты</c:v>
                </c:pt>
              </c:strCache>
            </c:strRef>
          </c:cat>
          <c:val>
            <c:numRef>
              <c:f>Лист1!$B$2:$B$3</c:f>
              <c:numCache>
                <c:formatCode>0</c:formatCode>
                <c:ptCount val="2"/>
                <c:pt idx="0">
                  <c:v>2409</c:v>
                </c:pt>
                <c:pt idx="1">
                  <c:v>3263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1076617170712932E-3"/>
                  <c:y val="6.504768204049679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effectLst>
                <a:softEdge rad="31750"/>
              </a:effectLst>
            </c:spPr>
            <c:txPr>
              <a:bodyPr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Субвенции</c:v>
                </c:pt>
                <c:pt idx="1">
                  <c:v>Иные межбюджетные трансферты</c:v>
                </c:pt>
              </c:strCache>
            </c:strRef>
          </c:cat>
          <c:val>
            <c:numRef>
              <c:f>Лист1!$C$2:$C$3</c:f>
              <c:numCache>
                <c:formatCode>0</c:formatCode>
                <c:ptCount val="2"/>
                <c:pt idx="0">
                  <c:v>4367.6880000000001</c:v>
                </c:pt>
                <c:pt idx="1">
                  <c:v>5747.8980000000001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 год</c:v>
                </c:pt>
              </c:strCache>
            </c:strRef>
          </c:tx>
          <c:invertIfNegative val="0"/>
          <c:dLbls>
            <c:spPr>
              <a:noFill/>
              <a:effectLst>
                <a:softEdge rad="31750"/>
              </a:effectLst>
            </c:spPr>
            <c:txPr>
              <a:bodyPr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Субвенции</c:v>
                </c:pt>
                <c:pt idx="1">
                  <c:v>Иные межбюджетные трансферты</c:v>
                </c:pt>
              </c:strCache>
            </c:strRef>
          </c:cat>
          <c:val>
            <c:numRef>
              <c:f>Лист1!$D$2:$D$3</c:f>
              <c:numCache>
                <c:formatCode>0</c:formatCode>
                <c:ptCount val="2"/>
                <c:pt idx="0">
                  <c:v>4353.4809999999998</c:v>
                </c:pt>
                <c:pt idx="1">
                  <c:v>2499.3539999999998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2022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2034114181255069E-2"/>
                  <c:y val="-4.10161144885710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1637123339762767E-2"/>
                  <c:y val="4.10161144885710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effectLst>
                <a:softEdge rad="31750"/>
              </a:effectLst>
            </c:spPr>
            <c:txPr>
              <a:bodyPr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Субвенции</c:v>
                </c:pt>
                <c:pt idx="1">
                  <c:v>Иные межбюджетные трансферты</c:v>
                </c:pt>
              </c:strCache>
            </c:strRef>
          </c:cat>
          <c:val>
            <c:numRef>
              <c:f>Лист1!$E$2:$E$3</c:f>
              <c:numCache>
                <c:formatCode>0</c:formatCode>
                <c:ptCount val="2"/>
                <c:pt idx="0">
                  <c:v>4068.0540000000001</c:v>
                </c:pt>
                <c:pt idx="1">
                  <c:v>2144.9360000000001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2023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8051208578161733E-2"/>
                  <c:y val="-4.10161144885710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3274246679525643E-2"/>
                  <c:y val="8.203222897714208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effectLst>
                <a:softEdge rad="31750"/>
              </a:effectLst>
            </c:spPr>
            <c:txPr>
              <a:bodyPr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Субвенции</c:v>
                </c:pt>
                <c:pt idx="1">
                  <c:v>Иные межбюджетные трансферты</c:v>
                </c:pt>
              </c:strCache>
            </c:strRef>
          </c:cat>
          <c:val>
            <c:numRef>
              <c:f>Лист1!$F$2:$F$3</c:f>
              <c:numCache>
                <c:formatCode>0</c:formatCode>
                <c:ptCount val="2"/>
                <c:pt idx="0">
                  <c:v>4144.7920000000004</c:v>
                </c:pt>
                <c:pt idx="1">
                  <c:v>1863.854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gapDepth val="64"/>
        <c:shape val="cylinder"/>
        <c:axId val="197701632"/>
        <c:axId val="42873344"/>
        <c:axId val="0"/>
      </c:bar3DChart>
      <c:catAx>
        <c:axId val="1977016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2873344"/>
        <c:crosses val="autoZero"/>
        <c:auto val="1"/>
        <c:lblAlgn val="ctr"/>
        <c:lblOffset val="100"/>
        <c:noMultiLvlLbl val="0"/>
      </c:catAx>
      <c:valAx>
        <c:axId val="42873344"/>
        <c:scaling>
          <c:orientation val="minMax"/>
          <c:min val="0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100" b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9770163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1.3582231546311068E-2"/>
          <c:y val="0.91702536927421496"/>
          <c:w val="0.93974165451408143"/>
          <c:h val="5.8364962032642367E-2"/>
        </c:manualLayout>
      </c:layout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050" b="1">
          <a:latin typeface="TimesET" pitchFamily="2" charset="0"/>
        </a:defRPr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7987047686540709"/>
          <c:y val="4.198347204330858E-2"/>
          <c:w val="0.48678651601156447"/>
          <c:h val="0.64290912170907855"/>
        </c:manualLayout>
      </c:layout>
      <c:pieChart>
        <c:varyColors val="1"/>
        <c:ser>
          <c:idx val="0"/>
          <c:order val="0"/>
          <c:tx>
            <c:strRef>
              <c:f>Лист1!$A$3:$A$6</c:f>
              <c:strCache>
                <c:ptCount val="1"/>
                <c:pt idx="0">
                  <c:v>Общегосударственные вопросы (7,1;2,2;2,1%) Национальная экономика (16,5;15,9;16,6%) Жилищно-коммунальное хозяйство (2,7;0,9;1,2%) Образование (29,0;28,6;28,1%)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</c:spPr>
          </c:dPt>
          <c:dPt>
            <c:idx val="1"/>
            <c:bubble3D val="0"/>
            <c:spPr>
              <a:solidFill>
                <a:schemeClr val="accent5">
                  <a:lumMod val="20000"/>
                  <a:lumOff val="80000"/>
                </a:schemeClr>
              </a:solidFill>
            </c:spPr>
          </c:dPt>
          <c:dPt>
            <c:idx val="2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</c:spPr>
          </c:dPt>
          <c:dPt>
            <c:idx val="3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</c:spPr>
          </c:dPt>
          <c:dPt>
            <c:idx val="4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5"/>
            <c:bubble3D val="0"/>
            <c:spPr>
              <a:solidFill>
                <a:srgbClr val="FFC000"/>
              </a:solidFill>
            </c:spPr>
          </c:dPt>
          <c:dPt>
            <c:idx val="6"/>
            <c:bubble3D val="0"/>
            <c:spPr>
              <a:solidFill>
                <a:schemeClr val="accent5"/>
              </a:solidFill>
            </c:spPr>
          </c:dPt>
          <c:dPt>
            <c:idx val="7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8"/>
            <c:bubble3D val="0"/>
            <c:spPr>
              <a:solidFill>
                <a:schemeClr val="bg2">
                  <a:lumMod val="50000"/>
                </a:schemeClr>
              </a:solidFill>
            </c:spPr>
          </c:dPt>
          <c:dPt>
            <c:idx val="9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</c:spPr>
          </c:dPt>
          <c:dPt>
            <c:idx val="10"/>
            <c:bubble3D val="0"/>
            <c:spPr>
              <a:solidFill>
                <a:schemeClr val="bg2"/>
              </a:solidFill>
            </c:spPr>
          </c:dPt>
          <c:dLbls>
            <c:dLbl>
              <c:idx val="2"/>
              <c:layout>
                <c:manualLayout>
                  <c:x val="6.7165693667584028E-2"/>
                  <c:y val="-3.722380740929628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896604496531645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3.7031479070989159E-3"/>
                  <c:y val="9.77124944494027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2.1072244768711362E-2"/>
                  <c:y val="-1.44012169547115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1.6791423416895903E-2"/>
                  <c:y val="1.116714222278881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1.3992852847413235E-2"/>
                  <c:y val="6.328017949495792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3.1983695131214497E-2"/>
                  <c:y val="6.79970514054918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200" b="1" i="0" u="none" strike="noStrike" kern="1200" baseline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Лист1!$A$3:$A$14</c:f>
              <c:strCache>
                <c:ptCount val="12"/>
                <c:pt idx="0">
                  <c:v>Общегосударственные вопросы (7,1;2,2;2,1%)</c:v>
                </c:pt>
                <c:pt idx="1">
                  <c:v>Национальная экономика (16,5;15,9;16,6%)</c:v>
                </c:pt>
                <c:pt idx="2">
                  <c:v>Жилищно-коммунальное хозяйство (2,7;0,9;1,2%)</c:v>
                </c:pt>
                <c:pt idx="3">
                  <c:v>Образование (29,0;28,6;28,1%)</c:v>
                </c:pt>
                <c:pt idx="4">
                  <c:v>Культура и кинематография (2,6;2,2;1,5%)</c:v>
                </c:pt>
                <c:pt idx="5">
                  <c:v>Здравоохранение (8,7;7,1;5,3%)</c:v>
                </c:pt>
                <c:pt idx="6">
                  <c:v>Социальная политика (25,3;27,9;28,5%)</c:v>
                </c:pt>
                <c:pt idx="7">
                  <c:v>Физическая культура и спорт (1,4;1,0;1,2%)</c:v>
                </c:pt>
                <c:pt idx="8">
                  <c:v>Обслуживание государственного и муниципального долга (0,9;1,0;1,0%)</c:v>
                </c:pt>
                <c:pt idx="9">
                  <c:v>Межбюджетные трансферты (3,6;1,3;1,2%)</c:v>
                </c:pt>
                <c:pt idx="10">
                  <c:v>Иные расходы (2,0;2,1;1,6%)</c:v>
                </c:pt>
                <c:pt idx="11">
                  <c:v>Условно утвержденные расходы (0,0;9,7;11,0%)</c:v>
                </c:pt>
              </c:strCache>
            </c:strRef>
          </c:cat>
          <c:val>
            <c:numRef>
              <c:f>Лист1!$B$3:$B$14</c:f>
              <c:numCache>
                <c:formatCode>0.0%</c:formatCode>
                <c:ptCount val="12"/>
                <c:pt idx="0">
                  <c:v>2.2348730377927461E-2</c:v>
                </c:pt>
                <c:pt idx="1">
                  <c:v>0.16323712361251466</c:v>
                </c:pt>
                <c:pt idx="2">
                  <c:v>2.2539968838196162E-2</c:v>
                </c:pt>
                <c:pt idx="3">
                  <c:v>0.28935586860508655</c:v>
                </c:pt>
                <c:pt idx="4">
                  <c:v>1.8749421252028133E-2</c:v>
                </c:pt>
                <c:pt idx="5">
                  <c:v>5.2415442405014882E-2</c:v>
                </c:pt>
                <c:pt idx="6">
                  <c:v>0.27410711769418761</c:v>
                </c:pt>
                <c:pt idx="7">
                  <c:v>1.5190372854606433E-2</c:v>
                </c:pt>
                <c:pt idx="8">
                  <c:v>9.2821109505155392E-3</c:v>
                </c:pt>
                <c:pt idx="9">
                  <c:v>2.0532971523586747E-2</c:v>
                </c:pt>
                <c:pt idx="10">
                  <c:v>1.7000000000000001E-2</c:v>
                </c:pt>
                <c:pt idx="11">
                  <c:v>9.5587021551567952E-2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70"/>
      </c:pie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486180647798099"/>
          <c:y val="8.3647448949764391E-2"/>
          <c:w val="0.62181050117502812"/>
          <c:h val="0.60882031023587102"/>
        </c:manualLayout>
      </c:layout>
      <c:pieChart>
        <c:varyColors val="1"/>
        <c:ser>
          <c:idx val="0"/>
          <c:order val="0"/>
          <c:tx>
            <c:strRef>
              <c:f>Лист1!$A$3:$A$6</c:f>
              <c:strCache>
                <c:ptCount val="4"/>
                <c:pt idx="0">
                  <c:v>Общегосударственные вопросы</c:v>
                </c:pt>
                <c:pt idx="1">
                  <c:v>Национальная экономика</c:v>
                </c:pt>
                <c:pt idx="2">
                  <c:v>Жилищно-коммунальное хозяйство</c:v>
                </c:pt>
                <c:pt idx="3">
                  <c:v>Образование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</c:spPr>
          </c:dPt>
          <c:dPt>
            <c:idx val="1"/>
            <c:bubble3D val="0"/>
            <c:spPr>
              <a:solidFill>
                <a:schemeClr val="accent5">
                  <a:lumMod val="20000"/>
                  <a:lumOff val="80000"/>
                </a:schemeClr>
              </a:solidFill>
            </c:spPr>
          </c:dPt>
          <c:dPt>
            <c:idx val="2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</c:spPr>
          </c:dPt>
          <c:dPt>
            <c:idx val="3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</c:spPr>
          </c:dPt>
          <c:dPt>
            <c:idx val="4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5"/>
            <c:bubble3D val="0"/>
            <c:spPr>
              <a:solidFill>
                <a:srgbClr val="FFC000"/>
              </a:solidFill>
            </c:spPr>
          </c:dPt>
          <c:dPt>
            <c:idx val="6"/>
            <c:bubble3D val="0"/>
            <c:spPr>
              <a:solidFill>
                <a:schemeClr val="accent5"/>
              </a:solidFill>
            </c:spPr>
          </c:dPt>
          <c:dPt>
            <c:idx val="7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8"/>
            <c:bubble3D val="0"/>
            <c:spPr>
              <a:solidFill>
                <a:schemeClr val="bg2">
                  <a:lumMod val="50000"/>
                </a:schemeClr>
              </a:solidFill>
            </c:spPr>
          </c:dPt>
          <c:dPt>
            <c:idx val="9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</c:spPr>
          </c:dPt>
          <c:dPt>
            <c:idx val="10"/>
            <c:bubble3D val="0"/>
            <c:spPr>
              <a:solidFill>
                <a:schemeClr val="bg2"/>
              </a:solidFill>
            </c:spPr>
          </c:dPt>
          <c:dLbls>
            <c:dLbl>
              <c:idx val="2"/>
              <c:layout>
                <c:manualLayout>
                  <c:x val="7.7917649423967811E-2"/>
                  <c:y val="-4.55621587134060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4.4746610654535585E-2"/>
                  <c:y val="2.19274298108833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5.8597419033065687E-2"/>
                  <c:y val="2.463943007252140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1.7211646099712184E-2"/>
                  <c:y val="5.17178588473846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6.9758832182221051E-2"/>
                  <c:y val="4.223902298146527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3,1%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200" b="1" i="0" u="none" strike="noStrike" kern="1200" baseline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Лист1!$A$3:$A$14</c:f>
              <c:strCache>
                <c:ptCount val="12"/>
                <c:pt idx="0">
                  <c:v>Общегосударственные вопросы</c:v>
                </c:pt>
                <c:pt idx="1">
                  <c:v>Национальная экономика</c:v>
                </c:pt>
                <c:pt idx="2">
                  <c:v>Жилищно-коммунальное хозяйство</c:v>
                </c:pt>
                <c:pt idx="3">
                  <c:v>Образование</c:v>
                </c:pt>
                <c:pt idx="4">
                  <c:v>Культура, кинематография</c:v>
                </c:pt>
                <c:pt idx="5">
                  <c:v>Здравоохранение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Обслуживание государственного и муниципального долга</c:v>
                </c:pt>
                <c:pt idx="9">
                  <c:v>Межбюджетные трансферты </c:v>
                </c:pt>
                <c:pt idx="10">
                  <c:v>Иные расходы</c:v>
                </c:pt>
                <c:pt idx="11">
                  <c:v>Условно утвержденные расходы</c:v>
                </c:pt>
              </c:strCache>
            </c:strRef>
          </c:cat>
          <c:val>
            <c:numRef>
              <c:f>Лист1!$B$3:$B$14</c:f>
              <c:numCache>
                <c:formatCode>0.0%</c:formatCode>
                <c:ptCount val="12"/>
                <c:pt idx="0">
                  <c:v>7.4999999999999997E-2</c:v>
                </c:pt>
                <c:pt idx="1">
                  <c:v>0.14699999999999999</c:v>
                </c:pt>
                <c:pt idx="2">
                  <c:v>4.9000000000000002E-2</c:v>
                </c:pt>
                <c:pt idx="3">
                  <c:v>0.27400000000000002</c:v>
                </c:pt>
                <c:pt idx="4">
                  <c:v>1.7999999999999999E-2</c:v>
                </c:pt>
                <c:pt idx="5">
                  <c:v>7.4999999999999997E-2</c:v>
                </c:pt>
                <c:pt idx="6">
                  <c:v>0.29699999999999999</c:v>
                </c:pt>
                <c:pt idx="7">
                  <c:v>1.7000000000000001E-2</c:v>
                </c:pt>
                <c:pt idx="8">
                  <c:v>3.0000000000000001E-3</c:v>
                </c:pt>
                <c:pt idx="9">
                  <c:v>3.1E-2</c:v>
                </c:pt>
                <c:pt idx="10">
                  <c:v>1.4E-2</c:v>
                </c:pt>
                <c:pt idx="11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70"/>
      </c:pie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486180647798099"/>
          <c:y val="8.3647448949764391E-2"/>
          <c:w val="0.62181050117502812"/>
          <c:h val="0.60882031023587102"/>
        </c:manualLayout>
      </c:layout>
      <c:pieChart>
        <c:varyColors val="1"/>
        <c:ser>
          <c:idx val="0"/>
          <c:order val="0"/>
          <c:tx>
            <c:strRef>
              <c:f>Лист1!$A$3:$A$6</c:f>
              <c:strCache>
                <c:ptCount val="4"/>
                <c:pt idx="0">
                  <c:v>Общегосударственные вопросы</c:v>
                </c:pt>
                <c:pt idx="1">
                  <c:v>Национальная экономика</c:v>
                </c:pt>
                <c:pt idx="2">
                  <c:v>Жилищно-коммунальное хозяйство</c:v>
                </c:pt>
                <c:pt idx="3">
                  <c:v>Образование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</c:spPr>
          </c:dPt>
          <c:dPt>
            <c:idx val="1"/>
            <c:bubble3D val="0"/>
            <c:explosion val="1"/>
            <c:spPr>
              <a:solidFill>
                <a:schemeClr val="accent5">
                  <a:lumMod val="20000"/>
                  <a:lumOff val="80000"/>
                </a:schemeClr>
              </a:solidFill>
            </c:spPr>
          </c:dPt>
          <c:dPt>
            <c:idx val="2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</c:spPr>
          </c:dPt>
          <c:dPt>
            <c:idx val="3"/>
            <c:bubble3D val="0"/>
            <c:explosion val="3"/>
            <c:spPr>
              <a:solidFill>
                <a:schemeClr val="accent6">
                  <a:lumMod val="40000"/>
                  <a:lumOff val="60000"/>
                </a:schemeClr>
              </a:solidFill>
            </c:spPr>
          </c:dPt>
          <c:dPt>
            <c:idx val="4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5"/>
            <c:bubble3D val="0"/>
            <c:spPr>
              <a:solidFill>
                <a:srgbClr val="FFC000"/>
              </a:solidFill>
            </c:spPr>
          </c:dPt>
          <c:dPt>
            <c:idx val="6"/>
            <c:bubble3D val="0"/>
            <c:explosion val="1"/>
            <c:spPr>
              <a:solidFill>
                <a:schemeClr val="accent5"/>
              </a:solidFill>
            </c:spPr>
          </c:dPt>
          <c:dPt>
            <c:idx val="7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8"/>
            <c:bubble3D val="0"/>
            <c:spPr>
              <a:solidFill>
                <a:schemeClr val="bg2">
                  <a:lumMod val="50000"/>
                </a:schemeClr>
              </a:solidFill>
            </c:spPr>
          </c:dPt>
          <c:dPt>
            <c:idx val="9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</c:spPr>
          </c:dPt>
          <c:dPt>
            <c:idx val="10"/>
            <c:bubble3D val="0"/>
            <c:spPr>
              <a:solidFill>
                <a:schemeClr val="bg2"/>
              </a:solidFill>
            </c:spPr>
          </c:dPt>
          <c:dLbls>
            <c:dLbl>
              <c:idx val="2"/>
              <c:layout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2.9279106890411192E-2"/>
                  <c:y val="-2.515336052008887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2.6351196201370171E-2"/>
                  <c:y val="1.078001165146659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2.6351196201370171E-2"/>
                  <c:y val="6.108673269164441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1,7%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Лист1!$A$3:$A$14</c:f>
              <c:strCache>
                <c:ptCount val="12"/>
                <c:pt idx="0">
                  <c:v>Общегосударственные вопросы</c:v>
                </c:pt>
                <c:pt idx="1">
                  <c:v>Национальная экономика</c:v>
                </c:pt>
                <c:pt idx="2">
                  <c:v>Жилищно-коммунальное хозяйство</c:v>
                </c:pt>
                <c:pt idx="3">
                  <c:v>Образование</c:v>
                </c:pt>
                <c:pt idx="4">
                  <c:v>Культура, кинематография</c:v>
                </c:pt>
                <c:pt idx="5">
                  <c:v>Здравоохранение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Обслуживание государственного и муниципального долга</c:v>
                </c:pt>
                <c:pt idx="9">
                  <c:v>Межбюджетные трансферты </c:v>
                </c:pt>
                <c:pt idx="10">
                  <c:v>Иные расходы</c:v>
                </c:pt>
                <c:pt idx="11">
                  <c:v>Условно утвержденные расходы</c:v>
                </c:pt>
              </c:strCache>
            </c:strRef>
          </c:cat>
          <c:val>
            <c:numRef>
              <c:f>Лист1!$B$3:$B$14</c:f>
              <c:numCache>
                <c:formatCode>0.0%</c:formatCode>
                <c:ptCount val="12"/>
                <c:pt idx="0">
                  <c:v>2.5000000000000001E-2</c:v>
                </c:pt>
                <c:pt idx="1">
                  <c:v>0.17499999999999999</c:v>
                </c:pt>
                <c:pt idx="2">
                  <c:v>3.9E-2</c:v>
                </c:pt>
                <c:pt idx="3">
                  <c:v>0.28299999999999997</c:v>
                </c:pt>
                <c:pt idx="4">
                  <c:v>1.6E-2</c:v>
                </c:pt>
                <c:pt idx="5">
                  <c:v>4.7E-2</c:v>
                </c:pt>
                <c:pt idx="6">
                  <c:v>0.32200000000000001</c:v>
                </c:pt>
                <c:pt idx="7">
                  <c:v>1.6E-2</c:v>
                </c:pt>
                <c:pt idx="8">
                  <c:v>6.0000000000000001E-3</c:v>
                </c:pt>
                <c:pt idx="9">
                  <c:v>2.5000000000000001E-2</c:v>
                </c:pt>
                <c:pt idx="10">
                  <c:v>1.4E-2</c:v>
                </c:pt>
                <c:pt idx="11">
                  <c:v>3.2000000000000001E-2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170"/>
      </c:pie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9.2203194716135126E-2"/>
          <c:w val="1"/>
          <c:h val="0.7080968250653889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95000"/>
                  </a:schemeClr>
                </a:gs>
                <a:gs pos="100000">
                  <a:schemeClr val="accent2">
                    <a:shade val="82000"/>
                    <a:satMod val="125000"/>
                    <a:lumMod val="74000"/>
                  </a:schemeClr>
                </a:gs>
              </a:gsLst>
              <a:lin ang="5400000" scaled="0"/>
            </a:gradFill>
            <a:ln>
              <a:noFill/>
            </a:ln>
            <a:effectLst>
              <a:reflection blurRad="38100" stA="26000" endPos="23000" dist="25400" dir="5400000" sy="-100000" rotWithShape="0"/>
            </a:effectLst>
            <a:scene3d>
              <a:camera prst="orthographicFront">
                <a:rot lat="0" lon="0" rev="0"/>
              </a:camera>
              <a:lightRig rig="balanced" dir="tr"/>
            </a:scene3d>
            <a:sp3d contourW="14605" prstMaterial="plastic">
              <a:bevelT w="50800"/>
              <a:contourClr>
                <a:schemeClr val="accent2">
                  <a:shade val="30000"/>
                  <a:satMod val="120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0"/>
                  <c:y val="-0.400231571723038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-0.3951553467537877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-0.40212398395122184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7295922292918064E-3"/>
                  <c:y val="-0.364116353079866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3.7295922292918064E-3"/>
                  <c:y val="-0.356976816744967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t" anchorCtr="0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Лист1!$B$2:$B$6</c:f>
              <c:numCache>
                <c:formatCode>#\ ##0.0</c:formatCode>
                <c:ptCount val="5"/>
                <c:pt idx="0">
                  <c:v>9821.2999999999993</c:v>
                </c:pt>
                <c:pt idx="1">
                  <c:v>11703.4</c:v>
                </c:pt>
                <c:pt idx="2">
                  <c:v>9209.7000000000007</c:v>
                </c:pt>
                <c:pt idx="3">
                  <c:v>9780</c:v>
                </c:pt>
                <c:pt idx="4">
                  <c:v>8419.2000000000007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1340416"/>
        <c:axId val="194484992"/>
      </c:barChart>
      <c:catAx>
        <c:axId val="201340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1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94484992"/>
        <c:crosses val="autoZero"/>
        <c:auto val="1"/>
        <c:lblAlgn val="ctr"/>
        <c:lblOffset val="100"/>
        <c:noMultiLvlLbl val="0"/>
      </c:catAx>
      <c:valAx>
        <c:axId val="194484992"/>
        <c:scaling>
          <c:orientation val="minMax"/>
          <c:max val="12000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\ ##0.0" sourceLinked="1"/>
        <c:majorTickMark val="none"/>
        <c:minorTickMark val="none"/>
        <c:tickLblPos val="nextTo"/>
        <c:crossAx val="201340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title>
      <c:tx>
        <c:rich>
          <a:bodyPr/>
          <a:lstStyle/>
          <a:p>
            <a:pPr algn="r">
              <a:defRPr/>
            </a:pPr>
            <a:r>
              <a:rPr lang="ru-RU" dirty="0"/>
              <a:t>на </a:t>
            </a:r>
            <a:r>
              <a:rPr lang="ru-RU" dirty="0" smtClean="0"/>
              <a:t>01.01.2019  </a:t>
            </a:r>
            <a:r>
              <a:rPr lang="ru-RU" dirty="0"/>
              <a:t>(за </a:t>
            </a:r>
            <a:r>
              <a:rPr lang="ru-RU" dirty="0" smtClean="0"/>
              <a:t>2018 </a:t>
            </a:r>
            <a:r>
              <a:rPr lang="ru-RU" dirty="0"/>
              <a:t>год)</a:t>
            </a: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687329700272479"/>
          <c:y val="0.12317080423786776"/>
          <c:w val="0.84669240084771424"/>
          <c:h val="0.525952749774941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rgbClr val="66CCFF"/>
            </a:solidFill>
          </c:spPr>
          <c:invertIfNegative val="0"/>
          <c:dPt>
            <c:idx val="9"/>
            <c:invertIfNegative val="0"/>
            <c:bubble3D val="0"/>
            <c:spPr>
              <a:solidFill>
                <a:srgbClr val="FFFF99"/>
              </a:solidFill>
            </c:spPr>
          </c:dPt>
          <c:dPt>
            <c:idx val="10"/>
            <c:invertIfNegative val="0"/>
            <c:bubble3D val="0"/>
          </c:dPt>
          <c:dPt>
            <c:idx val="12"/>
            <c:invertIfNegative val="0"/>
            <c:bubble3D val="0"/>
          </c:dPt>
          <c:dLbls>
            <c:dLbl>
              <c:idx val="0"/>
              <c:layout>
                <c:manualLayout>
                  <c:x val="0"/>
                  <c:y val="4.577595198863206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7465940054491506E-4"/>
                  <c:y val="-1.922684464331604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8.3333333333333332E-3"/>
                  <c:y val="4.32900432900432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4.8062367544656811E-3"/>
                  <c:y val="5.866313434415201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4.8060475325461703E-3"/>
                  <c:y val="1.75359530972068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2.4031183772328189E-3"/>
                  <c:y val="1.78367170060417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2.4031183772328189E-3"/>
                  <c:y val="1.45188659279527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0"/>
                  <c:y val="4.29166565288737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0"/>
                  <c:y val="4.291327726458057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8.811332260591494E-17"/>
                  <c:y val="1.19990627503741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0"/>
                  <c:y val="7.9993751669160586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0"/>
                  <c:y val="1.2582639214322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layout>
                <c:manualLayout>
                  <c:x val="5.1808961550107724E-3"/>
                  <c:y val="2.09863922440073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layout>
                <c:manualLayout>
                  <c:x val="1.4263548289433848E-2"/>
                  <c:y val="2.14579903380074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Лист1!$A$19:$A$32</c:f>
              <c:strCache>
                <c:ptCount val="14"/>
                <c:pt idx="0">
                  <c:v>Оренбургская обл.</c:v>
                </c:pt>
                <c:pt idx="1">
                  <c:v>Нижегородская обл.</c:v>
                </c:pt>
                <c:pt idx="2">
                  <c:v>Самарская обл.</c:v>
                </c:pt>
                <c:pt idx="3">
                  <c:v>Башкортостан</c:v>
                </c:pt>
                <c:pt idx="4">
                  <c:v>Татарстан</c:v>
                </c:pt>
                <c:pt idx="5">
                  <c:v>Пермский край</c:v>
                </c:pt>
                <c:pt idx="6">
                  <c:v>Ульяновская обл.</c:v>
                </c:pt>
                <c:pt idx="7">
                  <c:v>Удмуртия</c:v>
                </c:pt>
                <c:pt idx="8">
                  <c:v>Мордовия</c:v>
                </c:pt>
                <c:pt idx="9">
                  <c:v>Чувашия</c:v>
                </c:pt>
                <c:pt idx="10">
                  <c:v>Пензенская обл.</c:v>
                </c:pt>
                <c:pt idx="11">
                  <c:v>Марий Эл</c:v>
                </c:pt>
                <c:pt idx="12">
                  <c:v>Саратовская обл.</c:v>
                </c:pt>
                <c:pt idx="13">
                  <c:v>Кировская обл.</c:v>
                </c:pt>
              </c:strCache>
            </c:strRef>
          </c:cat>
          <c:val>
            <c:numRef>
              <c:f>Лист1!$B$19:$B$32</c:f>
              <c:numCache>
                <c:formatCode>0.0</c:formatCode>
                <c:ptCount val="14"/>
                <c:pt idx="0">
                  <c:v>60.228000000000002</c:v>
                </c:pt>
                <c:pt idx="1">
                  <c:v>58.911999999999999</c:v>
                </c:pt>
                <c:pt idx="2">
                  <c:v>57.344000000000001</c:v>
                </c:pt>
                <c:pt idx="3">
                  <c:v>57.098999999999997</c:v>
                </c:pt>
                <c:pt idx="4">
                  <c:v>55.491999999999997</c:v>
                </c:pt>
                <c:pt idx="5">
                  <c:v>52.232999999999997</c:v>
                </c:pt>
                <c:pt idx="6">
                  <c:v>47.418999999999997</c:v>
                </c:pt>
                <c:pt idx="7">
                  <c:v>44.283000000000001</c:v>
                </c:pt>
                <c:pt idx="8">
                  <c:v>40.659999999999997</c:v>
                </c:pt>
                <c:pt idx="9">
                  <c:v>40.340000000000003</c:v>
                </c:pt>
                <c:pt idx="10">
                  <c:v>39.930999999999997</c:v>
                </c:pt>
                <c:pt idx="11">
                  <c:v>39.783999999999999</c:v>
                </c:pt>
                <c:pt idx="12">
                  <c:v>38.25</c:v>
                </c:pt>
                <c:pt idx="13">
                  <c:v>35.307000000000002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10598400"/>
        <c:axId val="200098368"/>
        <c:axId val="0"/>
      </c:bar3DChart>
      <c:catAx>
        <c:axId val="2105984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00098368"/>
        <c:crosses val="autoZero"/>
        <c:auto val="1"/>
        <c:lblAlgn val="ctr"/>
        <c:lblOffset val="100"/>
        <c:noMultiLvlLbl val="0"/>
      </c:catAx>
      <c:valAx>
        <c:axId val="200098368"/>
        <c:scaling>
          <c:orientation val="minMax"/>
        </c:scaling>
        <c:delete val="0"/>
        <c:axPos val="l"/>
        <c:majorGridlines>
          <c:spPr>
            <a:ln>
              <a:solidFill>
                <a:schemeClr val="accent1"/>
              </a:solidFill>
            </a:ln>
          </c:spPr>
        </c:majorGridlines>
        <c:numFmt formatCode="0.0" sourceLinked="1"/>
        <c:majorTickMark val="out"/>
        <c:minorTickMark val="none"/>
        <c:tickLblPos val="nextTo"/>
        <c:crossAx val="210598400"/>
        <c:crosses val="autoZero"/>
        <c:crossBetween val="between"/>
        <c:majorUnit val="15"/>
        <c:minorUnit val="2"/>
      </c:valAx>
    </c:plotArea>
    <c:plotVisOnly val="1"/>
    <c:dispBlanksAs val="gap"/>
    <c:showDLblsOverMax val="0"/>
  </c:chart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на </a:t>
            </a:r>
            <a:r>
              <a:rPr lang="ru-RU" dirty="0" smtClean="0"/>
              <a:t>01.01.2018  </a:t>
            </a:r>
            <a:r>
              <a:rPr lang="ru-RU" dirty="0"/>
              <a:t>(за </a:t>
            </a:r>
            <a:r>
              <a:rPr lang="ru-RU" dirty="0" smtClean="0"/>
              <a:t>2017 </a:t>
            </a:r>
            <a:r>
              <a:rPr lang="ru-RU" dirty="0"/>
              <a:t>год)</a:t>
            </a: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66CCFF"/>
            </a:solidFill>
          </c:spPr>
          <c:invertIfNegative val="0"/>
          <c:dPt>
            <c:idx val="10"/>
            <c:invertIfNegative val="0"/>
            <c:bubble3D val="0"/>
            <c:spPr>
              <a:solidFill>
                <a:srgbClr val="FFFF99"/>
              </a:solidFill>
            </c:spPr>
          </c:dPt>
          <c:dPt>
            <c:idx val="12"/>
            <c:invertIfNegative val="0"/>
            <c:bubble3D val="0"/>
            <c:spPr>
              <a:solidFill>
                <a:schemeClr val="accent2"/>
              </a:solidFill>
            </c:spPr>
          </c:dPt>
          <c:dLbls>
            <c:dLbl>
              <c:idx val="0"/>
              <c:layout>
                <c:manualLayout>
                  <c:x val="0"/>
                  <c:y val="-6.982190461465745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9.25925925925928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4024024024024023E-3"/>
                  <c:y val="1.51831854503787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4024024024024023E-3"/>
                  <c:y val="1.85185185185185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8.8087070498732929E-17"/>
                  <c:y val="7.361351782058206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2.4024024024024023E-3"/>
                  <c:y val="1.85185185185185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9.6096096096096092E-3"/>
                  <c:y val="1.38888888888888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4.8048048048048046E-3"/>
                  <c:y val="1.38888888888888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1.2012012012012012E-2"/>
                  <c:y val="9.25925925925925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7.2072072072072073E-3"/>
                  <c:y val="2.12504358849250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9.6094204440662009E-3"/>
                  <c:y val="1.73798446810661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layout>
                <c:manualLayout>
                  <c:x val="9.6096096096096092E-3"/>
                  <c:y val="1.737951002853251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layout>
                <c:manualLayout>
                  <c:x val="1.6816816816816817E-2"/>
                  <c:y val="1.70003487079400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Лист1!$A$19:$A$32</c:f>
              <c:strCache>
                <c:ptCount val="14"/>
                <c:pt idx="0">
                  <c:v>Оренбургская обл.</c:v>
                </c:pt>
                <c:pt idx="1">
                  <c:v>Нижегородская обл.</c:v>
                </c:pt>
                <c:pt idx="2">
                  <c:v>Самарская обл.</c:v>
                </c:pt>
                <c:pt idx="3">
                  <c:v>Башкортостан</c:v>
                </c:pt>
                <c:pt idx="4">
                  <c:v>Пермский край</c:v>
                </c:pt>
                <c:pt idx="5">
                  <c:v>Татарстан</c:v>
                </c:pt>
                <c:pt idx="6">
                  <c:v>Ульяновская обл.</c:v>
                </c:pt>
                <c:pt idx="7">
                  <c:v>Удмуртия</c:v>
                </c:pt>
                <c:pt idx="8">
                  <c:v>Пензенская обл.</c:v>
                </c:pt>
                <c:pt idx="9">
                  <c:v>Марий Эл</c:v>
                </c:pt>
                <c:pt idx="10">
                  <c:v>Чувашия</c:v>
                </c:pt>
                <c:pt idx="11">
                  <c:v>Саратовская обл.</c:v>
                </c:pt>
                <c:pt idx="12">
                  <c:v>Мордовия</c:v>
                </c:pt>
                <c:pt idx="13">
                  <c:v>Кировская обл.</c:v>
                </c:pt>
              </c:strCache>
            </c:strRef>
          </c:cat>
          <c:val>
            <c:numRef>
              <c:f>Лист1!$B$19:$B$32</c:f>
              <c:numCache>
                <c:formatCode>0.0</c:formatCode>
                <c:ptCount val="14"/>
                <c:pt idx="0">
                  <c:v>57.4</c:v>
                </c:pt>
                <c:pt idx="1">
                  <c:v>55.1</c:v>
                </c:pt>
                <c:pt idx="2">
                  <c:v>51.1</c:v>
                </c:pt>
                <c:pt idx="3">
                  <c:v>47.4</c:v>
                </c:pt>
                <c:pt idx="4">
                  <c:v>47.1</c:v>
                </c:pt>
                <c:pt idx="5">
                  <c:v>45.9</c:v>
                </c:pt>
                <c:pt idx="6">
                  <c:v>42.8</c:v>
                </c:pt>
                <c:pt idx="7">
                  <c:v>40.1</c:v>
                </c:pt>
                <c:pt idx="8">
                  <c:v>38.4</c:v>
                </c:pt>
                <c:pt idx="9">
                  <c:v>37.6</c:v>
                </c:pt>
                <c:pt idx="10">
                  <c:v>37.5</c:v>
                </c:pt>
                <c:pt idx="11">
                  <c:v>37</c:v>
                </c:pt>
                <c:pt idx="12">
                  <c:v>33.799999999999997</c:v>
                </c:pt>
                <c:pt idx="13">
                  <c:v>33.700000000000003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01449984"/>
        <c:axId val="200100096"/>
        <c:axId val="0"/>
      </c:bar3DChart>
      <c:catAx>
        <c:axId val="2014499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00100096"/>
        <c:crosses val="autoZero"/>
        <c:auto val="1"/>
        <c:lblAlgn val="ctr"/>
        <c:lblOffset val="100"/>
        <c:noMultiLvlLbl val="0"/>
      </c:catAx>
      <c:valAx>
        <c:axId val="200100096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201449984"/>
        <c:crosses val="autoZero"/>
        <c:crossBetween val="between"/>
        <c:majorUnit val="15"/>
        <c:minorUnit val="2"/>
      </c:valAx>
    </c:plotArea>
    <c:plotVisOnly val="1"/>
    <c:dispBlanksAs val="gap"/>
    <c:showDLblsOverMax val="0"/>
  </c:chart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350575577070868"/>
          <c:y val="3.5093594893909575E-3"/>
          <c:w val="0.65859086810112821"/>
          <c:h val="0.87717241787131661"/>
        </c:manualLayout>
      </c:layout>
      <c:barChart>
        <c:barDir val="bar"/>
        <c:grouping val="clustered"/>
        <c:varyColors val="0"/>
        <c:ser>
          <c:idx val="1"/>
          <c:order val="0"/>
          <c:tx>
            <c:strRef>
              <c:f>Лист1!$B$3</c:f>
              <c:strCache>
                <c:ptCount val="1"/>
              </c:strCache>
            </c:strRef>
          </c:tx>
          <c:spPr>
            <a:gradFill>
              <a:gsLst>
                <a:gs pos="0">
                  <a:srgbClr val="3F1260"/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lin ang="5400000" scaled="1"/>
            </a:gra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Лист1!$B$4:$B$12</c:f>
              <c:numCache>
                <c:formatCode>#,##0</c:formatCode>
                <c:ptCount val="9"/>
                <c:pt idx="0">
                  <c:v>58405.2</c:v>
                </c:pt>
                <c:pt idx="1">
                  <c:v>58856.9</c:v>
                </c:pt>
                <c:pt idx="2">
                  <c:v>64372.6</c:v>
                </c:pt>
                <c:pt idx="3">
                  <c:v>71756.399999999994</c:v>
                </c:pt>
                <c:pt idx="4">
                  <c:v>55183.055999999997</c:v>
                </c:pt>
                <c:pt idx="5">
                  <c:v>48424.4</c:v>
                </c:pt>
                <c:pt idx="6">
                  <c:v>43867.19</c:v>
                </c:pt>
                <c:pt idx="7">
                  <c:v>39655</c:v>
                </c:pt>
                <c:pt idx="8">
                  <c:v>40008.300000000003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3974784"/>
        <c:axId val="65882944"/>
      </c:barChart>
      <c:catAx>
        <c:axId val="19397478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65882944"/>
        <c:crosses val="autoZero"/>
        <c:auto val="1"/>
        <c:lblAlgn val="ctr"/>
        <c:lblOffset val="100"/>
        <c:noMultiLvlLbl val="0"/>
      </c:catAx>
      <c:valAx>
        <c:axId val="65882944"/>
        <c:scaling>
          <c:orientation val="minMax"/>
          <c:max val="80000"/>
          <c:min val="0"/>
        </c:scaling>
        <c:delete val="0"/>
        <c:axPos val="b"/>
        <c:numFmt formatCode="#,##0" sourceLinked="1"/>
        <c:majorTickMark val="out"/>
        <c:minorTickMark val="none"/>
        <c:tickLblPos val="nextTo"/>
        <c:crossAx val="193974784"/>
        <c:crosses val="autoZero"/>
        <c:crossBetween val="between"/>
        <c:majorUnit val="20000"/>
      </c:valAx>
    </c:plotArea>
    <c:plotVisOnly val="1"/>
    <c:dispBlanksAs val="gap"/>
    <c:showDLblsOverMax val="0"/>
  </c:chart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60"/>
      <c:rotY val="15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4514248025329827E-2"/>
          <c:y val="0"/>
          <c:w val="0.93186343442388353"/>
          <c:h val="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5"/>
          <c:dLbls>
            <c:dLbl>
              <c:idx val="0"/>
              <c:layout>
                <c:manualLayout>
                  <c:x val="0.15005092193971281"/>
                  <c:y val="0.3053359811872754"/>
                </c:manualLayout>
              </c:layout>
              <c:tx>
                <c:rich>
                  <a:bodyPr/>
                  <a:lstStyle/>
                  <a:p>
                    <a:r>
                      <a:rPr lang="ru-RU" sz="1200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16 983,2</a:t>
                    </a:r>
                    <a:r>
                      <a:rPr lang="ru-RU" sz="1200" i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ru-RU" sz="1200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млн. рублей -                    78,0</a:t>
                    </a:r>
                    <a:r>
                      <a:rPr lang="ru-RU" sz="1200" i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ru-RU" sz="1200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ru-RU" sz="120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5962056053813124"/>
                      <c:h val="0.13051327630263304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8.6393185024764951E-2"/>
                  <c:y val="-8.8351294300633265E-2"/>
                </c:manualLayout>
              </c:layout>
              <c:tx>
                <c:rich>
                  <a:bodyPr/>
                  <a:lstStyle/>
                  <a:p>
                    <a:r>
                      <a:rPr lang="ru-RU" sz="1200" i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4 784,1 </a:t>
                    </a:r>
                    <a:r>
                      <a:rPr lang="ru-RU" sz="1200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млн. рублей -                    22,0%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2726469282806164"/>
                      <c:h val="0.13051327630263304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i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Бюджет ТФОМС</c:v>
                </c:pt>
                <c:pt idx="1">
                  <c:v>Республиканский бюджет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16983.2</c:v>
                </c:pt>
                <c:pt idx="1">
                  <c:v>4784.1000000000004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spPr>
    <a:scene3d>
      <a:camera prst="orthographicFront"/>
      <a:lightRig rig="threePt" dir="t"/>
    </a:scene3d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75"/>
      <c:rotY val="16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782804079454082"/>
          <c:y val="0.19381511508960125"/>
          <c:w val="0.59238092844274493"/>
          <c:h val="0.5144698572804254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explosion val="1"/>
            <c:spPr>
              <a:solidFill>
                <a:srgbClr val="F97F88"/>
              </a:solidFill>
            </c:spPr>
          </c:dPt>
          <c:dPt>
            <c:idx val="1"/>
            <c:bubble3D val="0"/>
            <c:spPr>
              <a:solidFill>
                <a:srgbClr val="9DFFE5"/>
              </a:solidFill>
            </c:spPr>
          </c:dPt>
          <c:dPt>
            <c:idx val="2"/>
            <c:bubble3D val="0"/>
            <c:spPr>
              <a:solidFill>
                <a:srgbClr val="FFC000"/>
              </a:solidFill>
            </c:spPr>
          </c:dPt>
          <c:dPt>
            <c:idx val="3"/>
            <c:bubble3D val="0"/>
            <c:spPr>
              <a:solidFill>
                <a:srgbClr val="7030A0"/>
              </a:solidFill>
            </c:spPr>
          </c:dPt>
          <c:dPt>
            <c:idx val="4"/>
            <c:bubble3D val="0"/>
            <c:spPr>
              <a:solidFill>
                <a:srgbClr val="99FF66"/>
              </a:solidFill>
            </c:spPr>
          </c:dPt>
          <c:dPt>
            <c:idx val="5"/>
            <c:bubble3D val="0"/>
            <c:spPr>
              <a:solidFill>
                <a:srgbClr val="0000FF"/>
              </a:solidFill>
            </c:spPr>
          </c:dPt>
          <c:dPt>
            <c:idx val="6"/>
            <c:bubble3D val="0"/>
            <c:spPr>
              <a:solidFill>
                <a:srgbClr val="9999FF"/>
              </a:solidFill>
            </c:spPr>
          </c:dPt>
          <c:dLbls>
            <c:dLbl>
              <c:idx val="0"/>
              <c:layout>
                <c:manualLayout>
                  <c:x val="0.24089853591905377"/>
                  <c:y val="-2.9287943096953099E-2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2 737,1 млн. рублей</a:t>
                    </a:r>
                    <a:r>
                      <a:rPr lang="ru-RU" sz="1100" b="0" i="1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ru-RU" sz="1100" b="0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–</a:t>
                    </a:r>
                    <a:r>
                      <a:rPr lang="ru-RU" sz="1100" b="0" i="1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57,2</a:t>
                    </a:r>
                    <a:r>
                      <a:rPr lang="ru-RU" sz="1100" b="0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ru-RU" sz="1200" b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7325604485792503"/>
                  <c:y val="0.12336763720633941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988,7 млн. рублей- </a:t>
                    </a:r>
                    <a:r>
                      <a:rPr lang="ru-RU" sz="1100" b="0" i="1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20,7</a:t>
                    </a:r>
                    <a:r>
                      <a:rPr lang="ru-RU" sz="1100" b="0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ru-RU" b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20055509960456624"/>
                  <c:y val="-9.1648074303302393E-2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1 058,3 млн.</a:t>
                    </a:r>
                    <a:r>
                      <a:rPr lang="ru-RU" sz="11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рублей – 22,1</a:t>
                    </a:r>
                    <a:r>
                      <a:rPr lang="ru-RU" sz="11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ru-RU" b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9.6737010657774666E-2"/>
                  <c:y val="9.2598869649953546E-3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18,9 млн.</a:t>
                    </a:r>
                    <a:r>
                      <a:rPr lang="ru-RU" sz="11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рублей-1,1</a:t>
                    </a:r>
                    <a:r>
                      <a:rPr lang="ru-RU" sz="11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ru-RU" b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.13861374319182274"/>
                  <c:y val="4.7609074461989205E-2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89,7</a:t>
                    </a:r>
                    <a:r>
                      <a:rPr lang="ru-RU" sz="11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ru-RU" sz="11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млн. рублей- 5,4%</a:t>
                    </a:r>
                    <a:endParaRPr lang="ru-RU" b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7.6005716286250607E-2"/>
                  <c:y val="7.2450567542069993E-2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54,4 млн. рублей- 3,2%</a:t>
                    </a:r>
                    <a:endParaRPr lang="ru-RU" b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0.19195220358243567"/>
                  <c:y val="-9.1593158818233905E-2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370,6  млн. рублей – 22,1%</a:t>
                    </a:r>
                    <a:endParaRPr lang="ru-RU" b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 i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Стационарная медицинская помощь</c:v>
                </c:pt>
                <c:pt idx="1">
                  <c:v>Амбулаторная помощь</c:v>
                </c:pt>
                <c:pt idx="2">
                  <c:v>Медицинская помощь в дневных стационарах всех типов, скорая медицинская помощь, санаторно-оздоровительная помощь, заготовка, переработка, хранение и обеспечение безопасности донорской крови и ее компонентов, другие вопросы в области здравоохранения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2737.1</c:v>
                </c:pt>
                <c:pt idx="1">
                  <c:v>988.7</c:v>
                </c:pt>
                <c:pt idx="2">
                  <c:v>1058.3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</c:plotArea>
    <c:legend>
      <c:legendPos val="b"/>
      <c:layout>
        <c:manualLayout>
          <c:xMode val="edge"/>
          <c:yMode val="edge"/>
          <c:x val="6.1406458944323603E-2"/>
          <c:y val="0.68645606136294179"/>
          <c:w val="0.88301815322631561"/>
          <c:h val="0.25342095067415388"/>
        </c:manualLayout>
      </c:layout>
      <c:overlay val="0"/>
      <c:txPr>
        <a:bodyPr/>
        <a:lstStyle/>
        <a:p>
          <a:pPr>
            <a:defRPr sz="900"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хозяйство 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рыболовство, </a:t>
            </a:r>
          </a:p>
          <a:p>
            <a:pPr>
              <a:defRPr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1 жителя</a:t>
            </a:r>
          </a:p>
        </c:rich>
      </c:tx>
      <c:layout>
        <c:manualLayout>
          <c:xMode val="edge"/>
          <c:yMode val="edge"/>
          <c:x val="0.2044727402083529"/>
          <c:y val="8.8060651991048611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58192729209693617"/>
          <c:y val="0.19778975849415717"/>
          <c:w val="0.41807281705663452"/>
          <c:h val="0.76482393743833987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FFFF00"/>
            </a:solidFill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0">
                    <a:srgbClr val="3333FF">
                      <a:tint val="66000"/>
                      <a:satMod val="160000"/>
                    </a:srgbClr>
                  </a:gs>
                  <a:gs pos="50000">
                    <a:srgbClr val="3333FF">
                      <a:tint val="44500"/>
                      <a:satMod val="160000"/>
                    </a:srgbClr>
                  </a:gs>
                  <a:gs pos="100000">
                    <a:srgbClr val="3333FF">
                      <a:tint val="23500"/>
                      <a:satMod val="160000"/>
                    </a:srgbClr>
                  </a:gs>
                </a:gsLst>
                <a:lin ang="5400000" scaled="1"/>
              </a:gradFill>
            </c:spPr>
          </c:dPt>
          <c:dPt>
            <c:idx val="1"/>
            <c:invertIfNegative val="0"/>
            <c:bubble3D val="0"/>
            <c:spPr>
              <a:gradFill>
                <a:gsLst>
                  <a:gs pos="0">
                    <a:srgbClr val="3333FF">
                      <a:tint val="66000"/>
                      <a:satMod val="160000"/>
                    </a:srgbClr>
                  </a:gs>
                  <a:gs pos="50000">
                    <a:srgbClr val="3333FF">
                      <a:tint val="44500"/>
                      <a:satMod val="160000"/>
                    </a:srgbClr>
                  </a:gs>
                  <a:gs pos="100000">
                    <a:srgbClr val="3333FF">
                      <a:tint val="23500"/>
                      <a:satMod val="160000"/>
                    </a:srgbClr>
                  </a:gs>
                </a:gsLst>
                <a:lin ang="5400000" scaled="1"/>
              </a:gradFill>
            </c:spPr>
          </c:dPt>
          <c:dPt>
            <c:idx val="2"/>
            <c:invertIfNegative val="0"/>
            <c:bubble3D val="0"/>
            <c:spPr>
              <a:gradFill>
                <a:gsLst>
                  <a:gs pos="0">
                    <a:srgbClr val="3333FF">
                      <a:tint val="66000"/>
                      <a:satMod val="160000"/>
                    </a:srgbClr>
                  </a:gs>
                  <a:gs pos="50000">
                    <a:srgbClr val="3333FF">
                      <a:tint val="44500"/>
                      <a:satMod val="160000"/>
                    </a:srgbClr>
                  </a:gs>
                  <a:gs pos="100000">
                    <a:srgbClr val="3333FF">
                      <a:tint val="23500"/>
                      <a:satMod val="160000"/>
                    </a:srgbClr>
                  </a:gs>
                </a:gsLst>
                <a:lin ang="5400000" scaled="1"/>
              </a:gradFill>
            </c:spPr>
          </c:dPt>
          <c:dPt>
            <c:idx val="3"/>
            <c:invertIfNegative val="0"/>
            <c:bubble3D val="0"/>
            <c:spPr>
              <a:gradFill>
                <a:gsLst>
                  <a:gs pos="0">
                    <a:srgbClr val="3333FF">
                      <a:tint val="66000"/>
                      <a:satMod val="160000"/>
                    </a:srgbClr>
                  </a:gs>
                  <a:gs pos="50000">
                    <a:srgbClr val="3333FF">
                      <a:tint val="44500"/>
                      <a:satMod val="160000"/>
                    </a:srgbClr>
                  </a:gs>
                  <a:gs pos="100000">
                    <a:srgbClr val="3333FF">
                      <a:tint val="23500"/>
                      <a:satMod val="160000"/>
                    </a:srgbClr>
                  </a:gs>
                </a:gsLst>
                <a:lin ang="5400000" scaled="1"/>
              </a:gradFill>
            </c:spPr>
          </c:dPt>
          <c:dPt>
            <c:idx val="4"/>
            <c:invertIfNegative val="0"/>
            <c:bubble3D val="0"/>
            <c:spPr>
              <a:gradFill>
                <a:gsLst>
                  <a:gs pos="0">
                    <a:srgbClr val="3333FF">
                      <a:tint val="66000"/>
                      <a:satMod val="160000"/>
                    </a:srgbClr>
                  </a:gs>
                  <a:gs pos="50000">
                    <a:srgbClr val="3333FF">
                      <a:tint val="44500"/>
                      <a:satMod val="160000"/>
                    </a:srgbClr>
                  </a:gs>
                  <a:gs pos="100000">
                    <a:srgbClr val="3333FF">
                      <a:tint val="23500"/>
                      <a:satMod val="160000"/>
                    </a:srgbClr>
                  </a:gs>
                </a:gsLst>
                <a:lin ang="5400000" scaled="1"/>
              </a:gradFill>
            </c:spPr>
          </c:dPt>
          <c:dPt>
            <c:idx val="5"/>
            <c:invertIfNegative val="0"/>
            <c:bubble3D val="0"/>
            <c:spPr>
              <a:gradFill>
                <a:gsLst>
                  <a:gs pos="0">
                    <a:srgbClr val="3333FF">
                      <a:tint val="66000"/>
                      <a:satMod val="160000"/>
                    </a:srgbClr>
                  </a:gs>
                  <a:gs pos="50000">
                    <a:srgbClr val="3333FF">
                      <a:tint val="44500"/>
                      <a:satMod val="160000"/>
                    </a:srgbClr>
                  </a:gs>
                  <a:gs pos="100000">
                    <a:srgbClr val="3333FF">
                      <a:tint val="23500"/>
                      <a:satMod val="160000"/>
                    </a:srgbClr>
                  </a:gs>
                </a:gsLst>
                <a:lin ang="5400000" scaled="1"/>
              </a:gradFill>
            </c:spPr>
          </c:dPt>
          <c:dPt>
            <c:idx val="6"/>
            <c:invertIfNegative val="0"/>
            <c:bubble3D val="0"/>
            <c:spPr>
              <a:gradFill>
                <a:gsLst>
                  <a:gs pos="0">
                    <a:srgbClr val="3333FF">
                      <a:tint val="66000"/>
                      <a:satMod val="160000"/>
                    </a:srgbClr>
                  </a:gs>
                  <a:gs pos="50000">
                    <a:srgbClr val="3333FF">
                      <a:tint val="44500"/>
                      <a:satMod val="160000"/>
                    </a:srgbClr>
                  </a:gs>
                  <a:gs pos="100000">
                    <a:srgbClr val="3333FF">
                      <a:tint val="23500"/>
                      <a:satMod val="160000"/>
                    </a:srgbClr>
                  </a:gs>
                </a:gsLst>
                <a:lin ang="5400000" scaled="1"/>
              </a:gradFill>
            </c:spPr>
          </c:dPt>
          <c:dPt>
            <c:idx val="7"/>
            <c:invertIfNegative val="0"/>
            <c:bubble3D val="0"/>
            <c:spPr>
              <a:gradFill>
                <a:gsLst>
                  <a:gs pos="0">
                    <a:srgbClr val="3333FF">
                      <a:tint val="66000"/>
                      <a:satMod val="160000"/>
                    </a:srgbClr>
                  </a:gs>
                  <a:gs pos="50000">
                    <a:srgbClr val="3333FF">
                      <a:tint val="44500"/>
                      <a:satMod val="160000"/>
                    </a:srgbClr>
                  </a:gs>
                  <a:gs pos="100000">
                    <a:srgbClr val="3333FF">
                      <a:tint val="23500"/>
                      <a:satMod val="160000"/>
                    </a:srgbClr>
                  </a:gs>
                </a:gsLst>
                <a:lin ang="5400000" scaled="1"/>
              </a:gradFill>
            </c:spPr>
          </c:dPt>
          <c:dPt>
            <c:idx val="8"/>
            <c:invertIfNegative val="0"/>
            <c:bubble3D val="0"/>
            <c:spPr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c:spPr>
          </c:dPt>
          <c:dPt>
            <c:idx val="9"/>
            <c:invertIfNegative val="0"/>
            <c:bubble3D val="0"/>
          </c:dPt>
          <c:dPt>
            <c:idx val="10"/>
            <c:invertIfNegative val="0"/>
            <c:bubble3D val="0"/>
            <c:spPr>
              <a:gradFill>
                <a:gsLst>
                  <a:gs pos="0">
                    <a:srgbClr val="3333FF">
                      <a:tint val="66000"/>
                      <a:satMod val="160000"/>
                    </a:srgbClr>
                  </a:gs>
                  <a:gs pos="50000">
                    <a:srgbClr val="3333FF">
                      <a:tint val="44500"/>
                      <a:satMod val="160000"/>
                    </a:srgbClr>
                  </a:gs>
                  <a:gs pos="100000">
                    <a:srgbClr val="3333FF">
                      <a:tint val="23500"/>
                      <a:satMod val="160000"/>
                    </a:srgbClr>
                  </a:gs>
                </a:gsLst>
                <a:lin ang="5400000" scaled="1"/>
              </a:gradFill>
            </c:spPr>
          </c:dPt>
          <c:dPt>
            <c:idx val="11"/>
            <c:invertIfNegative val="0"/>
            <c:bubble3D val="0"/>
            <c:spPr>
              <a:gradFill>
                <a:gsLst>
                  <a:gs pos="0">
                    <a:srgbClr val="3333FF">
                      <a:tint val="66000"/>
                      <a:satMod val="160000"/>
                    </a:srgbClr>
                  </a:gs>
                  <a:gs pos="50000">
                    <a:srgbClr val="3333FF">
                      <a:tint val="44500"/>
                      <a:satMod val="160000"/>
                    </a:srgbClr>
                  </a:gs>
                  <a:gs pos="100000">
                    <a:srgbClr val="3333FF">
                      <a:tint val="23500"/>
                      <a:satMod val="160000"/>
                    </a:srgbClr>
                  </a:gs>
                </a:gsLst>
                <a:lin ang="5400000" scaled="1"/>
              </a:gradFill>
            </c:spPr>
          </c:dPt>
          <c:dPt>
            <c:idx val="12"/>
            <c:invertIfNegative val="0"/>
            <c:bubble3D val="0"/>
            <c:spPr>
              <a:gradFill>
                <a:gsLst>
                  <a:gs pos="0">
                    <a:srgbClr val="3333FF">
                      <a:tint val="66000"/>
                      <a:satMod val="160000"/>
                    </a:srgbClr>
                  </a:gs>
                  <a:gs pos="50000">
                    <a:srgbClr val="3333FF">
                      <a:tint val="44500"/>
                      <a:satMod val="160000"/>
                    </a:srgbClr>
                  </a:gs>
                  <a:gs pos="100000">
                    <a:srgbClr val="3333FF">
                      <a:tint val="23500"/>
                      <a:satMod val="160000"/>
                    </a:srgbClr>
                  </a:gs>
                </a:gsLst>
                <a:lin ang="5400000" scaled="1"/>
              </a:gradFill>
            </c:spPr>
          </c:dPt>
          <c:dPt>
            <c:idx val="13"/>
            <c:invertIfNegative val="0"/>
            <c:bubble3D val="0"/>
            <c:spPr>
              <a:gradFill>
                <a:gsLst>
                  <a:gs pos="0">
                    <a:srgbClr val="3333FF">
                      <a:tint val="66000"/>
                      <a:satMod val="160000"/>
                    </a:srgbClr>
                  </a:gs>
                  <a:gs pos="50000">
                    <a:srgbClr val="3333FF">
                      <a:tint val="44500"/>
                      <a:satMod val="160000"/>
                    </a:srgbClr>
                  </a:gs>
                  <a:gs pos="100000">
                    <a:srgbClr val="3333FF">
                      <a:tint val="23500"/>
                      <a:satMod val="160000"/>
                    </a:srgbClr>
                  </a:gs>
                </a:gsLst>
                <a:lin ang="5400000" scaled="1"/>
              </a:gra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Лист1!$C$6:$C$19</c:f>
              <c:strCache>
                <c:ptCount val="14"/>
                <c:pt idx="0">
                  <c:v>Пермский край</c:v>
                </c:pt>
                <c:pt idx="1">
                  <c:v>Саратовская область</c:v>
                </c:pt>
                <c:pt idx="2">
                  <c:v>Самарская область</c:v>
                </c:pt>
                <c:pt idx="3">
                  <c:v>Нижегородская область</c:v>
                </c:pt>
                <c:pt idx="4">
                  <c:v>Ульяновская область</c:v>
                </c:pt>
                <c:pt idx="5">
                  <c:v>Кировская область</c:v>
                </c:pt>
                <c:pt idx="6">
                  <c:v>Удмуртская Республика</c:v>
                </c:pt>
                <c:pt idx="7">
                  <c:v>Оренбургская область</c:v>
                </c:pt>
                <c:pt idx="8">
                  <c:v>Республика Башкортостан</c:v>
                </c:pt>
                <c:pt idx="9">
                  <c:v>Чувашская Республика</c:v>
                </c:pt>
                <c:pt idx="10">
                  <c:v>Пензенская область</c:v>
                </c:pt>
                <c:pt idx="11">
                  <c:v>Республика Марий Эл</c:v>
                </c:pt>
                <c:pt idx="12">
                  <c:v>Республика Мордовия</c:v>
                </c:pt>
                <c:pt idx="13">
                  <c:v>Республика Татарстан </c:v>
                </c:pt>
              </c:strCache>
            </c:strRef>
          </c:cat>
          <c:val>
            <c:numRef>
              <c:f>Лист1!$D$6:$D$19</c:f>
              <c:numCache>
                <c:formatCode>#,##0</c:formatCode>
                <c:ptCount val="14"/>
                <c:pt idx="0">
                  <c:v>1065</c:v>
                </c:pt>
                <c:pt idx="1">
                  <c:v>1086</c:v>
                </c:pt>
                <c:pt idx="2">
                  <c:v>1153</c:v>
                </c:pt>
                <c:pt idx="3">
                  <c:v>1302</c:v>
                </c:pt>
                <c:pt idx="4">
                  <c:v>1345</c:v>
                </c:pt>
                <c:pt idx="5">
                  <c:v>1555</c:v>
                </c:pt>
                <c:pt idx="6">
                  <c:v>1621</c:v>
                </c:pt>
                <c:pt idx="7">
                  <c:v>1771</c:v>
                </c:pt>
                <c:pt idx="8">
                  <c:v>1885</c:v>
                </c:pt>
                <c:pt idx="9">
                  <c:v>1931</c:v>
                </c:pt>
                <c:pt idx="10">
                  <c:v>2189</c:v>
                </c:pt>
                <c:pt idx="11">
                  <c:v>2422</c:v>
                </c:pt>
                <c:pt idx="12">
                  <c:v>3780</c:v>
                </c:pt>
                <c:pt idx="13">
                  <c:v>4564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1498496"/>
        <c:axId val="197363392"/>
      </c:barChart>
      <c:catAx>
        <c:axId val="21149849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97363392"/>
        <c:crosses val="autoZero"/>
        <c:auto val="1"/>
        <c:lblAlgn val="ctr"/>
        <c:lblOffset val="100"/>
        <c:noMultiLvlLbl val="0"/>
      </c:catAx>
      <c:valAx>
        <c:axId val="197363392"/>
        <c:scaling>
          <c:orientation val="minMax"/>
        </c:scaling>
        <c:delete val="1"/>
        <c:axPos val="b"/>
        <c:numFmt formatCode="#,##0" sourceLinked="1"/>
        <c:majorTickMark val="out"/>
        <c:minorTickMark val="none"/>
        <c:tickLblPos val="nextTo"/>
        <c:crossAx val="21149849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150"/>
      </a:pPr>
      <a:endParaRPr lang="ru-RU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 b="1" i="0" u="none" strike="noStrike" kern="1200" baseline="0" dirty="0">
                <a:solidFill>
                  <a:prstClr val="black"/>
                </a:solidFill>
                <a:latin typeface="TimesET" pitchFamily="2" charset="0"/>
                <a:ea typeface="+mn-ea"/>
                <a:cs typeface="+mn-cs"/>
              </a:defRPr>
            </a:pPr>
            <a:r>
              <a:rPr lang="ru-RU" sz="1400" b="1" i="0" u="none" strike="noStrike" kern="1200" baseline="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Жилищно-коммунальное хозяйство, 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 b="1" i="0" u="none" strike="noStrike" kern="1200" baseline="0" dirty="0">
                <a:solidFill>
                  <a:prstClr val="black"/>
                </a:solidFill>
                <a:latin typeface="TimesET" pitchFamily="2" charset="0"/>
                <a:ea typeface="+mn-ea"/>
                <a:cs typeface="+mn-cs"/>
              </a:defRPr>
            </a:pPr>
            <a:r>
              <a:rPr lang="ru-RU" sz="1400" b="1" i="0" u="none" strike="noStrike" kern="1200" baseline="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рублей </a:t>
            </a:r>
            <a:r>
              <a:rPr lang="ru-RU" sz="1400" b="1" i="0" u="none" strike="noStrike" kern="1200" baseline="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1 жителя</a:t>
            </a:r>
          </a:p>
        </c:rich>
      </c:tx>
      <c:layout>
        <c:manualLayout>
          <c:xMode val="edge"/>
          <c:yMode val="edge"/>
          <c:x val="0.31357226673416649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58192729209693617"/>
          <c:y val="0.19778975849415717"/>
          <c:w val="0.31713619236579088"/>
          <c:h val="0.76482393743833987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FFFF00"/>
            </a:solidFill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0">
                    <a:srgbClr val="3333FF">
                      <a:tint val="66000"/>
                      <a:satMod val="160000"/>
                    </a:srgbClr>
                  </a:gs>
                  <a:gs pos="50000">
                    <a:srgbClr val="3333FF">
                      <a:tint val="44500"/>
                      <a:satMod val="160000"/>
                    </a:srgbClr>
                  </a:gs>
                  <a:gs pos="100000">
                    <a:srgbClr val="3333FF">
                      <a:tint val="23500"/>
                      <a:satMod val="160000"/>
                    </a:srgbClr>
                  </a:gs>
                </a:gsLst>
                <a:lin ang="5400000" scaled="1"/>
              </a:gradFill>
            </c:spPr>
          </c:dPt>
          <c:dPt>
            <c:idx val="1"/>
            <c:invertIfNegative val="0"/>
            <c:bubble3D val="0"/>
            <c:spPr>
              <a:gradFill>
                <a:gsLst>
                  <a:gs pos="0">
                    <a:srgbClr val="3333FF">
                      <a:tint val="66000"/>
                      <a:satMod val="160000"/>
                    </a:srgbClr>
                  </a:gs>
                  <a:gs pos="50000">
                    <a:srgbClr val="3333FF">
                      <a:tint val="44500"/>
                      <a:satMod val="160000"/>
                    </a:srgbClr>
                  </a:gs>
                  <a:gs pos="100000">
                    <a:srgbClr val="3333FF">
                      <a:tint val="23500"/>
                      <a:satMod val="160000"/>
                    </a:srgbClr>
                  </a:gs>
                </a:gsLst>
                <a:lin ang="5400000" scaled="1"/>
              </a:gradFill>
            </c:spPr>
          </c:dPt>
          <c:dPt>
            <c:idx val="2"/>
            <c:invertIfNegative val="0"/>
            <c:bubble3D val="0"/>
            <c:spPr>
              <a:gradFill>
                <a:gsLst>
                  <a:gs pos="0">
                    <a:srgbClr val="3333FF">
                      <a:tint val="66000"/>
                      <a:satMod val="160000"/>
                    </a:srgbClr>
                  </a:gs>
                  <a:gs pos="50000">
                    <a:srgbClr val="3333FF">
                      <a:tint val="44500"/>
                      <a:satMod val="160000"/>
                    </a:srgbClr>
                  </a:gs>
                  <a:gs pos="100000">
                    <a:srgbClr val="3333FF">
                      <a:tint val="23500"/>
                      <a:satMod val="160000"/>
                    </a:srgbClr>
                  </a:gs>
                </a:gsLst>
                <a:lin ang="5400000" scaled="1"/>
              </a:gradFill>
            </c:spPr>
          </c:dPt>
          <c:dPt>
            <c:idx val="3"/>
            <c:invertIfNegative val="0"/>
            <c:bubble3D val="0"/>
            <c:spPr>
              <a:gradFill>
                <a:gsLst>
                  <a:gs pos="0">
                    <a:srgbClr val="3333FF">
                      <a:tint val="66000"/>
                      <a:satMod val="160000"/>
                    </a:srgbClr>
                  </a:gs>
                  <a:gs pos="50000">
                    <a:srgbClr val="3333FF">
                      <a:tint val="44500"/>
                      <a:satMod val="160000"/>
                    </a:srgbClr>
                  </a:gs>
                  <a:gs pos="100000">
                    <a:srgbClr val="3333FF">
                      <a:tint val="23500"/>
                      <a:satMod val="160000"/>
                    </a:srgbClr>
                  </a:gs>
                </a:gsLst>
                <a:lin ang="5400000" scaled="1"/>
              </a:gradFill>
            </c:spPr>
          </c:dPt>
          <c:dPt>
            <c:idx val="4"/>
            <c:invertIfNegative val="0"/>
            <c:bubble3D val="0"/>
            <c:spPr>
              <a:gradFill>
                <a:gsLst>
                  <a:gs pos="0">
                    <a:srgbClr val="3333FF">
                      <a:tint val="66000"/>
                      <a:satMod val="160000"/>
                    </a:srgbClr>
                  </a:gs>
                  <a:gs pos="50000">
                    <a:srgbClr val="3333FF">
                      <a:tint val="44500"/>
                      <a:satMod val="160000"/>
                    </a:srgbClr>
                  </a:gs>
                  <a:gs pos="100000">
                    <a:srgbClr val="3333FF">
                      <a:tint val="23500"/>
                      <a:satMod val="160000"/>
                    </a:srgbClr>
                  </a:gs>
                </a:gsLst>
                <a:lin ang="5400000" scaled="1"/>
              </a:gradFill>
            </c:spPr>
          </c:dPt>
          <c:dPt>
            <c:idx val="5"/>
            <c:invertIfNegative val="0"/>
            <c:bubble3D val="0"/>
            <c:spPr>
              <a:gradFill>
                <a:gsLst>
                  <a:gs pos="0">
                    <a:srgbClr val="3333FF">
                      <a:tint val="66000"/>
                      <a:satMod val="160000"/>
                    </a:srgbClr>
                  </a:gs>
                  <a:gs pos="50000">
                    <a:srgbClr val="3333FF">
                      <a:tint val="44500"/>
                      <a:satMod val="160000"/>
                    </a:srgbClr>
                  </a:gs>
                  <a:gs pos="100000">
                    <a:srgbClr val="3333FF">
                      <a:tint val="23500"/>
                      <a:satMod val="160000"/>
                    </a:srgbClr>
                  </a:gs>
                </a:gsLst>
                <a:lin ang="5400000" scaled="1"/>
              </a:gradFill>
            </c:spPr>
          </c:dPt>
          <c:dPt>
            <c:idx val="6"/>
            <c:invertIfNegative val="0"/>
            <c:bubble3D val="0"/>
            <c:spPr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effectLst/>
            </c:spPr>
          </c:dPt>
          <c:dPt>
            <c:idx val="7"/>
            <c:invertIfNegative val="0"/>
            <c:bubble3D val="0"/>
            <c:spPr>
              <a:gradFill>
                <a:gsLst>
                  <a:gs pos="0">
                    <a:srgbClr val="3333FF">
                      <a:tint val="66000"/>
                      <a:satMod val="160000"/>
                    </a:srgbClr>
                  </a:gs>
                  <a:gs pos="50000">
                    <a:srgbClr val="3333FF">
                      <a:tint val="44500"/>
                      <a:satMod val="160000"/>
                    </a:srgbClr>
                  </a:gs>
                  <a:gs pos="100000">
                    <a:srgbClr val="3333FF">
                      <a:tint val="23500"/>
                      <a:satMod val="160000"/>
                    </a:srgbClr>
                  </a:gs>
                </a:gsLst>
                <a:lin ang="5400000" scaled="1"/>
              </a:gradFill>
            </c:spPr>
          </c:dPt>
          <c:dPt>
            <c:idx val="8"/>
            <c:invertIfNegative val="0"/>
            <c:bubble3D val="0"/>
            <c:spPr>
              <a:solidFill>
                <a:srgbClr val="FFFF00"/>
              </a:solidFill>
              <a:ln>
                <a:solidFill>
                  <a:srgbClr val="FFFF00"/>
                </a:solidFill>
              </a:ln>
            </c:spPr>
          </c:dPt>
          <c:dPt>
            <c:idx val="9"/>
            <c:invertIfNegative val="0"/>
            <c:bubble3D val="0"/>
            <c:spPr>
              <a:gradFill>
                <a:gsLst>
                  <a:gs pos="0">
                    <a:srgbClr val="3333FF">
                      <a:tint val="66000"/>
                      <a:satMod val="160000"/>
                    </a:srgbClr>
                  </a:gs>
                  <a:gs pos="50000">
                    <a:srgbClr val="3333FF">
                      <a:tint val="44500"/>
                      <a:satMod val="160000"/>
                    </a:srgbClr>
                  </a:gs>
                  <a:gs pos="100000">
                    <a:srgbClr val="3333FF">
                      <a:tint val="23500"/>
                      <a:satMod val="160000"/>
                    </a:srgbClr>
                  </a:gs>
                </a:gsLst>
                <a:lin ang="5400000" scaled="1"/>
              </a:gradFill>
            </c:spPr>
          </c:dPt>
          <c:dPt>
            <c:idx val="10"/>
            <c:invertIfNegative val="0"/>
            <c:bubble3D val="0"/>
            <c:spPr>
              <a:gradFill>
                <a:gsLst>
                  <a:gs pos="0">
                    <a:srgbClr val="3333FF">
                      <a:tint val="66000"/>
                      <a:satMod val="160000"/>
                    </a:srgbClr>
                  </a:gs>
                  <a:gs pos="50000">
                    <a:srgbClr val="3333FF">
                      <a:tint val="44500"/>
                      <a:satMod val="160000"/>
                    </a:srgbClr>
                  </a:gs>
                  <a:gs pos="100000">
                    <a:srgbClr val="3333FF">
                      <a:tint val="23500"/>
                      <a:satMod val="160000"/>
                    </a:srgbClr>
                  </a:gs>
                </a:gsLst>
                <a:lin ang="5400000" scaled="1"/>
              </a:gradFill>
            </c:spPr>
          </c:dPt>
          <c:dPt>
            <c:idx val="11"/>
            <c:invertIfNegative val="0"/>
            <c:bubble3D val="0"/>
            <c:spPr>
              <a:gradFill>
                <a:gsLst>
                  <a:gs pos="0">
                    <a:srgbClr val="3333FF">
                      <a:tint val="66000"/>
                      <a:satMod val="160000"/>
                    </a:srgbClr>
                  </a:gs>
                  <a:gs pos="50000">
                    <a:srgbClr val="3333FF">
                      <a:tint val="44500"/>
                      <a:satMod val="160000"/>
                    </a:srgbClr>
                  </a:gs>
                  <a:gs pos="100000">
                    <a:srgbClr val="3333FF">
                      <a:tint val="23500"/>
                      <a:satMod val="160000"/>
                    </a:srgbClr>
                  </a:gs>
                </a:gsLst>
                <a:lin ang="5400000" scaled="1"/>
              </a:gradFill>
            </c:spPr>
          </c:dPt>
          <c:dPt>
            <c:idx val="12"/>
            <c:invertIfNegative val="0"/>
            <c:bubble3D val="0"/>
            <c:spPr>
              <a:gradFill>
                <a:gsLst>
                  <a:gs pos="0">
                    <a:srgbClr val="3333FF">
                      <a:tint val="66000"/>
                      <a:satMod val="160000"/>
                    </a:srgbClr>
                  </a:gs>
                  <a:gs pos="50000">
                    <a:srgbClr val="3333FF">
                      <a:tint val="44500"/>
                      <a:satMod val="160000"/>
                    </a:srgbClr>
                  </a:gs>
                  <a:gs pos="100000">
                    <a:srgbClr val="3333FF">
                      <a:tint val="23500"/>
                      <a:satMod val="160000"/>
                    </a:srgbClr>
                  </a:gs>
                </a:gsLst>
                <a:lin ang="5400000" scaled="1"/>
              </a:gradFill>
            </c:spPr>
          </c:dPt>
          <c:dPt>
            <c:idx val="13"/>
            <c:invertIfNegative val="0"/>
            <c:bubble3D val="0"/>
            <c:spPr>
              <a:gradFill>
                <a:gsLst>
                  <a:gs pos="0">
                    <a:srgbClr val="3333FF">
                      <a:tint val="66000"/>
                      <a:satMod val="160000"/>
                    </a:srgbClr>
                  </a:gs>
                  <a:gs pos="50000">
                    <a:srgbClr val="3333FF">
                      <a:tint val="44500"/>
                      <a:satMod val="160000"/>
                    </a:srgbClr>
                  </a:gs>
                  <a:gs pos="100000">
                    <a:srgbClr val="3333FF">
                      <a:tint val="23500"/>
                      <a:satMod val="160000"/>
                    </a:srgbClr>
                  </a:gs>
                </a:gsLst>
                <a:lin ang="5400000" scaled="1"/>
              </a:gra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Лист1!$C$6:$C$19</c:f>
              <c:strCache>
                <c:ptCount val="14"/>
                <c:pt idx="0">
                  <c:v>Пензенская область</c:v>
                </c:pt>
                <c:pt idx="1">
                  <c:v>Удмуртская Республика</c:v>
                </c:pt>
                <c:pt idx="2">
                  <c:v>Пермский край</c:v>
                </c:pt>
                <c:pt idx="3">
                  <c:v>Саратовская область</c:v>
                </c:pt>
                <c:pt idx="4">
                  <c:v>Нижегородская область</c:v>
                </c:pt>
                <c:pt idx="5">
                  <c:v>Оренбургская область</c:v>
                </c:pt>
                <c:pt idx="6">
                  <c:v>Ульяновская область</c:v>
                </c:pt>
                <c:pt idx="7">
                  <c:v>Республика Мордовия</c:v>
                </c:pt>
                <c:pt idx="8">
                  <c:v>Чувашская Республика</c:v>
                </c:pt>
                <c:pt idx="9">
                  <c:v>Республика Марий Эл</c:v>
                </c:pt>
                <c:pt idx="10">
                  <c:v>Республика Башкортостан</c:v>
                </c:pt>
                <c:pt idx="11">
                  <c:v>Самарская область</c:v>
                </c:pt>
                <c:pt idx="12">
                  <c:v>Кировская область</c:v>
                </c:pt>
                <c:pt idx="13">
                  <c:v>Республика Татарстан </c:v>
                </c:pt>
              </c:strCache>
            </c:strRef>
          </c:cat>
          <c:val>
            <c:numRef>
              <c:f>Лист1!$D$6:$D$19</c:f>
              <c:numCache>
                <c:formatCode>#,##0</c:formatCode>
                <c:ptCount val="14"/>
                <c:pt idx="0" formatCode="0">
                  <c:v>499</c:v>
                </c:pt>
                <c:pt idx="1">
                  <c:v>540</c:v>
                </c:pt>
                <c:pt idx="2" formatCode="0">
                  <c:v>702</c:v>
                </c:pt>
                <c:pt idx="3">
                  <c:v>822</c:v>
                </c:pt>
                <c:pt idx="4">
                  <c:v>1087</c:v>
                </c:pt>
                <c:pt idx="5">
                  <c:v>1097</c:v>
                </c:pt>
                <c:pt idx="6">
                  <c:v>1102</c:v>
                </c:pt>
                <c:pt idx="7">
                  <c:v>1104</c:v>
                </c:pt>
                <c:pt idx="8">
                  <c:v>1274</c:v>
                </c:pt>
                <c:pt idx="9">
                  <c:v>1445</c:v>
                </c:pt>
                <c:pt idx="10">
                  <c:v>1739</c:v>
                </c:pt>
                <c:pt idx="11">
                  <c:v>1937</c:v>
                </c:pt>
                <c:pt idx="12">
                  <c:v>2206</c:v>
                </c:pt>
                <c:pt idx="13">
                  <c:v>4247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1630592"/>
        <c:axId val="197368000"/>
      </c:barChart>
      <c:catAx>
        <c:axId val="21163059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97368000"/>
        <c:crosses val="autoZero"/>
        <c:auto val="1"/>
        <c:lblAlgn val="ctr"/>
        <c:lblOffset val="100"/>
        <c:noMultiLvlLbl val="0"/>
      </c:catAx>
      <c:valAx>
        <c:axId val="197368000"/>
        <c:scaling>
          <c:orientation val="minMax"/>
        </c:scaling>
        <c:delete val="1"/>
        <c:axPos val="b"/>
        <c:numFmt formatCode="0" sourceLinked="1"/>
        <c:majorTickMark val="out"/>
        <c:minorTickMark val="none"/>
        <c:tickLblPos val="nextTo"/>
        <c:crossAx val="21163059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150"/>
      </a:pPr>
      <a:endParaRPr lang="ru-RU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5"/>
      <c:rotY val="1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198279556239783E-3"/>
          <c:y val="9.4985381028124247E-2"/>
          <c:w val="0.99880172044376025"/>
          <c:h val="0.72769393560643147"/>
        </c:manualLayout>
      </c:layout>
      <c:bar3DChart>
        <c:barDir val="col"/>
        <c:grouping val="stacked"/>
        <c:varyColors val="0"/>
        <c:ser>
          <c:idx val="1"/>
          <c:order val="0"/>
          <c:tx>
            <c:strRef>
              <c:f>Лист1!$A$2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rotWithShape="1">
              <a:gsLst>
                <a:gs pos="0">
                  <a:srgbClr val="3333FF"/>
                </a:gs>
                <a:gs pos="35000">
                  <a:srgbClr val="3366FF"/>
                </a:gs>
                <a:gs pos="100000">
                  <a:srgbClr val="3366FF"/>
                </a:gs>
              </a:gsLst>
              <a:lin ang="16200000" scaled="1"/>
            </a:gradFill>
            <a:ln w="9525" cap="flat" cmpd="sng" algn="ctr">
              <a:solidFill>
                <a:schemeClr val="accent6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6797075457224329E-2"/>
                  <c:y val="-0.259475394600661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8.3985377286121647E-3"/>
                  <c:y val="-0.2824835828221352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9.7982940167141916E-3"/>
                  <c:y val="-0.3380411435766396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4.4792201219264879E-3"/>
                  <c:y val="-0.35143019795158681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26 822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6.1589276676489212E-3"/>
                  <c:y val="-0.31407124889236226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</a:t>
                    </a:r>
                    <a:r>
                      <a:rPr lang="ru-RU" dirty="0" smtClean="0"/>
                      <a:t>2</a:t>
                    </a:r>
                    <a:r>
                      <a:rPr lang="en-US" dirty="0" smtClean="0"/>
                      <a:t> </a:t>
                    </a:r>
                    <a:r>
                      <a:rPr lang="ru-RU" dirty="0" smtClean="0"/>
                      <a:t>349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8.3985377286121647E-3"/>
                  <c:y val="-0.31295481039152795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19 345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2.239610060963244E-2"/>
                  <c:y val="-0.26824698033559546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19 309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effectLst>
                <a:softEdge rad="63500"/>
              </a:effectLst>
            </c:spPr>
            <c:txPr>
              <a:bodyPr anchor="t" anchorCtr="0"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Лист1!$B$1:$H$1</c:f>
              <c:strCache>
                <c:ptCount val="7"/>
                <c:pt idx="0">
                  <c:v>2017 год (факт)</c:v>
                </c:pt>
                <c:pt idx="1">
                  <c:v>2018 год (факт)</c:v>
                </c:pt>
                <c:pt idx="2">
                  <c:v>2019 год (факт)</c:v>
                </c:pt>
                <c:pt idx="3">
                  <c:v>2020 год (план)</c:v>
                </c:pt>
                <c:pt idx="4">
                  <c:v>2021 год</c:v>
                </c:pt>
                <c:pt idx="5">
                  <c:v>2022 год</c:v>
                </c:pt>
                <c:pt idx="6">
                  <c:v>2023 год</c:v>
                </c:pt>
              </c:strCache>
            </c:strRef>
          </c:cat>
          <c:val>
            <c:numRef>
              <c:f>Лист1!$B$2:$H$2</c:f>
              <c:numCache>
                <c:formatCode>#,##0</c:formatCode>
                <c:ptCount val="7"/>
                <c:pt idx="0">
                  <c:v>16174</c:v>
                </c:pt>
                <c:pt idx="1">
                  <c:v>18764</c:v>
                </c:pt>
                <c:pt idx="2">
                  <c:v>23890</c:v>
                </c:pt>
                <c:pt idx="3">
                  <c:v>26822</c:v>
                </c:pt>
                <c:pt idx="4">
                  <c:v>22349</c:v>
                </c:pt>
                <c:pt idx="5">
                  <c:v>19345</c:v>
                </c:pt>
                <c:pt idx="6">
                  <c:v>19309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7"/>
        <c:gapDepth val="260"/>
        <c:shape val="box"/>
        <c:axId val="212162048"/>
        <c:axId val="197954368"/>
        <c:axId val="0"/>
      </c:bar3DChart>
      <c:catAx>
        <c:axId val="212162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1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97954368"/>
        <c:crosses val="autoZero"/>
        <c:auto val="1"/>
        <c:lblAlgn val="ctr"/>
        <c:lblOffset val="100"/>
        <c:noMultiLvlLbl val="0"/>
      </c:catAx>
      <c:valAx>
        <c:axId val="197954368"/>
        <c:scaling>
          <c:orientation val="minMax"/>
          <c:min val="0"/>
        </c:scaling>
        <c:delete val="1"/>
        <c:axPos val="l"/>
        <c:majorGridlines/>
        <c:numFmt formatCode="#,##0" sourceLinked="1"/>
        <c:majorTickMark val="none"/>
        <c:minorTickMark val="none"/>
        <c:tickLblPos val="nextTo"/>
        <c:crossAx val="212162048"/>
        <c:crosses val="autoZero"/>
        <c:crossBetween val="between"/>
      </c:valAx>
      <c:spPr>
        <a:noFill/>
        <a:ln w="25409">
          <a:noFill/>
        </a:ln>
      </c:spPr>
    </c:plotArea>
    <c:plotVisOnly val="1"/>
    <c:dispBlanksAs val="gap"/>
    <c:showDLblsOverMax val="0"/>
  </c:chart>
  <c:txPr>
    <a:bodyPr/>
    <a:lstStyle/>
    <a:p>
      <a:pPr>
        <a:defRPr sz="1809"/>
      </a:pPr>
      <a:endParaRPr lang="ru-RU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5"/>
      <c:rotY val="1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5376414815697981E-2"/>
          <c:y val="9.2028421962777079E-2"/>
          <c:w val="0.94794582444769004"/>
          <c:h val="0.668720965160249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 год (факт)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9.801572944077626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9603145888155253E-2"/>
                  <c:y val="6.53219601114279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effectLst>
                <a:softEdge rad="63500"/>
              </a:effectLst>
            </c:spPr>
            <c:txPr>
              <a:bodyPr/>
              <a:lstStyle/>
              <a:p>
                <a:pPr>
                  <a:defRPr sz="9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Лист1!$B$2:$B$5</c:f>
              <c:numCache>
                <c:formatCode>0</c:formatCode>
                <c:ptCount val="4"/>
                <c:pt idx="0">
                  <c:v>600.79999999999995</c:v>
                </c:pt>
                <c:pt idx="1">
                  <c:v>6321</c:v>
                </c:pt>
                <c:pt idx="2">
                  <c:v>9169</c:v>
                </c:pt>
                <c:pt idx="3">
                  <c:v>83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 год (факт)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9.6594364658222562E-3"/>
                  <c:y val="-4.89914700835709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5.454720380438828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454592101450361E-2"/>
                  <c:y val="-6.53219601114279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solidFill>
                  <a:schemeClr val="accent1"/>
                </a:solidFill>
              </a:ln>
              <a:effectLst>
                <a:softEdge rad="63500"/>
              </a:effectLst>
            </c:spPr>
            <c:txPr>
              <a:bodyPr/>
              <a:lstStyle/>
              <a:p>
                <a:pPr>
                  <a:defRPr sz="9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Лист1!$C$2:$C$5</c:f>
              <c:numCache>
                <c:formatCode>0</c:formatCode>
                <c:ptCount val="4"/>
                <c:pt idx="0">
                  <c:v>1170</c:v>
                </c:pt>
                <c:pt idx="1">
                  <c:v>7358</c:v>
                </c:pt>
                <c:pt idx="2">
                  <c:v>10150</c:v>
                </c:pt>
                <c:pt idx="3">
                  <c:v>86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2019 год (факт)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8182401268129428E-3"/>
                  <c:y val="1.30643920222855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0625394429255789E-2"/>
                  <c:y val="-3.266355178642762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3722202121708679E-2"/>
                  <c:y val="6.53219601114279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effectLst>
                <a:softEdge rad="31750"/>
              </a:effectLst>
            </c:spPr>
            <c:txPr>
              <a:bodyPr/>
              <a:lstStyle/>
              <a:p>
                <a:pPr>
                  <a:defRPr sz="9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Лист1!$D$2:$D$5</c:f>
              <c:numCache>
                <c:formatCode>0</c:formatCode>
                <c:ptCount val="4"/>
                <c:pt idx="0">
                  <c:v>1321</c:v>
                </c:pt>
                <c:pt idx="1">
                  <c:v>10904</c:v>
                </c:pt>
                <c:pt idx="2">
                  <c:v>10842</c:v>
                </c:pt>
                <c:pt idx="3">
                  <c:v>823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2020 год (план)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372220212170867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6.4205351753585226E-3"/>
                  <c:y val="-1.95965880334283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6222137975505518E-2"/>
                  <c:y val="-3.26609800557139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effectLst>
                <a:softEdge rad="31750"/>
              </a:effectLst>
            </c:spPr>
            <c:txPr>
              <a:bodyPr/>
              <a:lstStyle/>
              <a:p>
                <a:pPr>
                  <a:defRPr sz="9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Лист1!$E$2:$E$5</c:f>
              <c:numCache>
                <c:formatCode>0</c:formatCode>
                <c:ptCount val="4"/>
                <c:pt idx="0">
                  <c:v>1017</c:v>
                </c:pt>
                <c:pt idx="1">
                  <c:v>12191</c:v>
                </c:pt>
                <c:pt idx="2">
                  <c:v>11771</c:v>
                </c:pt>
                <c:pt idx="3">
                  <c:v>1843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2021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9603145888155253E-3"/>
                  <c:y val="1.30643920222855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1761887532893152E-2"/>
                  <c:y val="3.26609800557139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2159445055933076E-2"/>
                  <c:y val="-3.26609800557139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3.9206697537616094E-3"/>
                  <c:y val="-2.28626860389997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effectLst>
                <a:softEdge rad="31750"/>
              </a:effectLst>
            </c:spPr>
            <c:txPr>
              <a:bodyPr/>
              <a:lstStyle/>
              <a:p>
                <a:pPr>
                  <a:defRPr sz="9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Лист1!$F$2:$F$5</c:f>
              <c:numCache>
                <c:formatCode>0</c:formatCode>
                <c:ptCount val="4"/>
                <c:pt idx="0">
                  <c:v>712</c:v>
                </c:pt>
                <c:pt idx="1">
                  <c:v>7746</c:v>
                </c:pt>
                <c:pt idx="2">
                  <c:v>12897</c:v>
                </c:pt>
                <c:pt idx="3">
                  <c:v>994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2022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5.8809437664466124E-3"/>
                  <c:y val="9.79829401671419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0511861797715488E-2"/>
                  <c:y val="-9.799322708999412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5.6255204175481074E-3"/>
                  <c:y val="-3.59273352343566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Лист1!$G$2:$G$5</c:f>
              <c:numCache>
                <c:formatCode>0</c:formatCode>
                <c:ptCount val="4"/>
                <c:pt idx="0">
                  <c:v>549</c:v>
                </c:pt>
                <c:pt idx="1">
                  <c:v>5283</c:v>
                </c:pt>
                <c:pt idx="2">
                  <c:v>12917</c:v>
                </c:pt>
                <c:pt idx="3">
                  <c:v>596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2023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2727680887690634E-2"/>
                  <c:y val="-6.53219601114279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9.091057465550792E-3"/>
                  <c:y val="1.63304900278569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3637121648568259E-2"/>
                  <c:y val="-6.532453184214099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9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Лист1!$H$2:$H$5</c:f>
              <c:numCache>
                <c:formatCode>0</c:formatCode>
                <c:ptCount val="4"/>
                <c:pt idx="0">
                  <c:v>549</c:v>
                </c:pt>
                <c:pt idx="1">
                  <c:v>5278</c:v>
                </c:pt>
                <c:pt idx="2">
                  <c:v>12886</c:v>
                </c:pt>
                <c:pt idx="3">
                  <c:v>596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20"/>
        <c:gapDepth val="64"/>
        <c:shape val="cylinder"/>
        <c:axId val="212574720"/>
        <c:axId val="197954944"/>
        <c:axId val="0"/>
      </c:bar3DChart>
      <c:catAx>
        <c:axId val="2125747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97954944"/>
        <c:crosses val="autoZero"/>
        <c:auto val="1"/>
        <c:lblAlgn val="ctr"/>
        <c:lblOffset val="100"/>
        <c:noMultiLvlLbl val="0"/>
      </c:catAx>
      <c:valAx>
        <c:axId val="197954944"/>
        <c:scaling>
          <c:orientation val="minMax"/>
          <c:min val="0"/>
        </c:scaling>
        <c:delete val="0"/>
        <c:axPos val="l"/>
        <c:majorGridlines>
          <c:spPr>
            <a:ln w="6350"/>
          </c:spPr>
        </c:majorGridlines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900" b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2574720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050" b="1">
          <a:latin typeface="TimesET" pitchFamily="2" charset="0"/>
        </a:defRPr>
      </a:pPr>
      <a:endParaRPr lang="ru-RU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234930493834019"/>
          <c:y val="8.1803440083194803E-2"/>
          <c:w val="0.89765069506165984"/>
          <c:h val="0.49097139686036106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Дотации на выравнивание бюджетной обеспеченности муниципальных районов (городских округов)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2017 год (факт)</c:v>
                </c:pt>
                <c:pt idx="1">
                  <c:v>2018 год (факт)</c:v>
                </c:pt>
                <c:pt idx="2">
                  <c:v>2019 год (факт)</c:v>
                </c:pt>
                <c:pt idx="3">
                  <c:v>2020 год (план)</c:v>
                </c:pt>
                <c:pt idx="4">
                  <c:v>2021 год</c:v>
                </c:pt>
                <c:pt idx="5">
                  <c:v>2022 год</c:v>
                </c:pt>
                <c:pt idx="6">
                  <c:v>2023 год</c:v>
                </c:pt>
              </c:strCache>
            </c:strRef>
          </c:cat>
          <c:val>
            <c:numRef>
              <c:f>Лист1!$B$2:$B$8</c:f>
              <c:numCache>
                <c:formatCode>#,##0.0</c:formatCode>
                <c:ptCount val="7"/>
                <c:pt idx="0" formatCode="General">
                  <c:v>159.1</c:v>
                </c:pt>
                <c:pt idx="1">
                  <c:v>185.3</c:v>
                </c:pt>
                <c:pt idx="2" formatCode="0.0">
                  <c:v>582</c:v>
                </c:pt>
                <c:pt idx="3">
                  <c:v>611.29999999999995</c:v>
                </c:pt>
                <c:pt idx="4" formatCode="General">
                  <c:v>683.4</c:v>
                </c:pt>
                <c:pt idx="5" formatCode="0.0">
                  <c:v>549</c:v>
                </c:pt>
                <c:pt idx="6" formatCode="General">
                  <c:v>548.9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Дотации на поддержку мер по обеспечению сбалансированности бюджетов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2017 год (факт)</c:v>
                </c:pt>
                <c:pt idx="1">
                  <c:v>2018 год (факт)</c:v>
                </c:pt>
                <c:pt idx="2">
                  <c:v>2019 год (факт)</c:v>
                </c:pt>
                <c:pt idx="3">
                  <c:v>2020 год (план)</c:v>
                </c:pt>
                <c:pt idx="4">
                  <c:v>2021 год</c:v>
                </c:pt>
                <c:pt idx="5">
                  <c:v>2022 год</c:v>
                </c:pt>
                <c:pt idx="6">
                  <c:v>2023 год</c:v>
                </c:pt>
              </c:strCache>
            </c:strRef>
          </c:cat>
          <c:val>
            <c:numRef>
              <c:f>Лист1!$C$2:$C$8</c:f>
              <c:numCache>
                <c:formatCode>#,##0.0</c:formatCode>
                <c:ptCount val="7"/>
                <c:pt idx="0" formatCode="General">
                  <c:v>441.6</c:v>
                </c:pt>
                <c:pt idx="1">
                  <c:v>402</c:v>
                </c:pt>
                <c:pt idx="2" formatCode="General">
                  <c:v>92.8</c:v>
                </c:pt>
                <c:pt idx="3">
                  <c:v>39.6</c:v>
                </c:pt>
                <c:pt idx="4" formatCode="General">
                  <c:v>28.8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Прочие дотации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2017 год (факт)</c:v>
                </c:pt>
                <c:pt idx="1">
                  <c:v>2018 год (факт)</c:v>
                </c:pt>
                <c:pt idx="2">
                  <c:v>2019 год (факт)</c:v>
                </c:pt>
                <c:pt idx="3">
                  <c:v>2020 год (план)</c:v>
                </c:pt>
                <c:pt idx="4">
                  <c:v>2021 год</c:v>
                </c:pt>
                <c:pt idx="5">
                  <c:v>2022 год</c:v>
                </c:pt>
                <c:pt idx="6">
                  <c:v>2023 год</c:v>
                </c:pt>
              </c:strCache>
            </c:strRef>
          </c:cat>
          <c:val>
            <c:numRef>
              <c:f>Лист1!$D$2:$D$8</c:f>
              <c:numCache>
                <c:formatCode>#,##0.0</c:formatCode>
                <c:ptCount val="7"/>
                <c:pt idx="1">
                  <c:v>582.20000000000005</c:v>
                </c:pt>
                <c:pt idx="2">
                  <c:v>646.6</c:v>
                </c:pt>
                <c:pt idx="3">
                  <c:v>365.7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Субвенции  на осуществление государственных полномочий Чувашской Республики по расчету и предоставлению дотаций на выравнивание бюджетной обеспеченности поселений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2017 год (факт)</c:v>
                </c:pt>
                <c:pt idx="1">
                  <c:v>2018 год (факт)</c:v>
                </c:pt>
                <c:pt idx="2">
                  <c:v>2019 год (факт)</c:v>
                </c:pt>
                <c:pt idx="3">
                  <c:v>2020 год (план)</c:v>
                </c:pt>
                <c:pt idx="4">
                  <c:v>2021 год</c:v>
                </c:pt>
                <c:pt idx="5">
                  <c:v>2022 год</c:v>
                </c:pt>
                <c:pt idx="6">
                  <c:v>2023 год</c:v>
                </c:pt>
              </c:strCache>
            </c:strRef>
          </c:cat>
          <c:val>
            <c:numRef>
              <c:f>Лист1!$E$2:$E$8</c:f>
              <c:numCache>
                <c:formatCode>#,##0.0</c:formatCode>
                <c:ptCount val="7"/>
                <c:pt idx="0" formatCode="General">
                  <c:v>401.7</c:v>
                </c:pt>
                <c:pt idx="1">
                  <c:v>430.3</c:v>
                </c:pt>
                <c:pt idx="2" formatCode="General">
                  <c:v>430.3</c:v>
                </c:pt>
                <c:pt idx="3">
                  <c:v>447.5</c:v>
                </c:pt>
                <c:pt idx="4" formatCode="General">
                  <c:v>808.1</c:v>
                </c:pt>
                <c:pt idx="5" formatCode="General">
                  <c:v>813.4</c:v>
                </c:pt>
                <c:pt idx="6" formatCode="General">
                  <c:v>783.6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2775936"/>
        <c:axId val="197958400"/>
        <c:axId val="0"/>
      </c:bar3DChart>
      <c:catAx>
        <c:axId val="2127759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97958400"/>
        <c:crosses val="autoZero"/>
        <c:auto val="1"/>
        <c:lblAlgn val="ctr"/>
        <c:lblOffset val="100"/>
        <c:noMultiLvlLbl val="0"/>
      </c:catAx>
      <c:valAx>
        <c:axId val="197958400"/>
        <c:scaling>
          <c:orientation val="minMax"/>
          <c:max val="1700"/>
          <c:min val="0"/>
        </c:scaling>
        <c:delete val="0"/>
        <c:axPos val="l"/>
        <c:majorGridlines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2775936"/>
        <c:crosses val="autoZero"/>
        <c:crossBetween val="between"/>
        <c:majorUnit val="500"/>
        <c:minorUnit val="200"/>
      </c:valAx>
    </c:plotArea>
    <c:legend>
      <c:legendPos val="b"/>
      <c:legendEntry>
        <c:idx val="3"/>
        <c:txPr>
          <a:bodyPr/>
          <a:lstStyle/>
          <a:p>
            <a:pPr>
              <a:defRPr sz="800" b="1" kern="1200" baseline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6.8140866292634147E-2"/>
          <c:y val="0.69698853454285636"/>
          <c:w val="0.90586491547235481"/>
          <c:h val="0.23641820776103351"/>
        </c:manualLayout>
      </c:layout>
      <c:overlay val="0"/>
      <c:txPr>
        <a:bodyPr/>
        <a:lstStyle/>
        <a:p>
          <a:pPr>
            <a:defRPr sz="800" b="1" kern="1200" baseline="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7678698869398645E-2"/>
          <c:y val="9.3500209828102435E-2"/>
          <c:w val="0.23610980053007538"/>
          <c:h val="0.3881361429795334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финансирования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Pt>
            <c:idx val="0"/>
            <c:bubble3D val="0"/>
            <c:spPr>
              <a:solidFill>
                <a:srgbClr val="00B050"/>
              </a:solidFill>
              <a:ln>
                <a:noFill/>
              </a:ln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bubble3D val="0"/>
            <c:spPr>
              <a:solidFill>
                <a:srgbClr val="FFC000"/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"/>
            <c:bubble3D val="0"/>
            <c:spPr>
              <a:solidFill>
                <a:schemeClr val="accent4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4"/>
            <c:bubble3D val="0"/>
            <c:spPr>
              <a:solidFill>
                <a:srgbClr val="FFFF00"/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5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8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dLbl>
              <c:idx val="0"/>
              <c:layout>
                <c:manualLayout>
                  <c:x val="3.975844157309074E-2"/>
                  <c:y val="-5.9866721460502995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7.9858945219308891E-2"/>
                  <c:y val="-2.7378594974842966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3331002160095207E-2"/>
                  <c:y val="1.7528505564630346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7.6527153468278153E-2"/>
                  <c:y val="4.6666878763742606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7.0270632293141302E-2"/>
                  <c:y val="6.6252223960205081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4.8418844151669124E-2"/>
                  <c:y val="0.10082881638724757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4.7467896363221608E-2"/>
                  <c:y val="6.5512609045013312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8.2867850547380356E-2"/>
                  <c:y val="1.1052894805782471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7.9231074726327774E-2"/>
                  <c:y val="-2.5958681387724308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6.5787948802749865E-2"/>
                  <c:y val="-4.0749957015974662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7.6724531236973717E-2"/>
                  <c:y val="-6.3166974909990445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-5.4696539669073965E-2"/>
                  <c:y val="-8.9426039860183118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layout>
                <c:manualLayout>
                  <c:x val="-2.9318130389732699E-2"/>
                  <c:y val="-0.10741492328291893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layout>
                <c:manualLayout>
                  <c:x val="2.0948441792948122E-2"/>
                  <c:y val="-0.10154781025520859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14"/>
              <c:layout>
                <c:manualLayout>
                  <c:x val="0"/>
                  <c:y val="-0.12311994411234688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15"/>
              <c:layout>
                <c:manualLayout>
                  <c:x val="1.5459532101823539E-2"/>
                  <c:y val="-0.19155810648820723"/>
                </c:manualLayout>
              </c:layout>
              <c:tx>
                <c:rich>
                  <a:bodyPr/>
                  <a:lstStyle/>
                  <a:p>
                    <a:r>
                      <a:rPr lang="en-US" sz="1200" i="0" dirty="0"/>
                      <a:t>0,0%</a:t>
                    </a:r>
                    <a:endParaRPr lang="en-US" sz="1050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16"/>
              <c:layout>
                <c:manualLayout>
                  <c:x val="4.0756948268443872E-2"/>
                  <c:y val="-0.14870958266847675"/>
                </c:manualLayout>
              </c:layout>
              <c:tx>
                <c:rich>
                  <a:bodyPr/>
                  <a:lstStyle/>
                  <a:p>
                    <a:r>
                      <a:rPr lang="en-US" sz="1200" i="0" dirty="0"/>
                      <a:t>0,7%</a:t>
                    </a:r>
                    <a:endParaRPr lang="en-US" sz="1200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 i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1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Лист1!$A$2:$A$15</c:f>
              <c:strCache>
                <c:ptCount val="14"/>
                <c:pt idx="0">
                  <c:v>Обеспечение граждан в Чувашской Республике доступным и комфортным жильем</c:v>
                </c:pt>
                <c:pt idx="1">
                  <c:v>Развитие здравоохранения</c:v>
                </c:pt>
                <c:pt idx="2">
                  <c:v>Социальная поддержка граждан</c:v>
                </c:pt>
                <c:pt idx="3">
                  <c:v>Развитие культуры и туризма</c:v>
                </c:pt>
                <c:pt idx="4">
                  <c:v>Развитие физической культуры и спорта</c:v>
                </c:pt>
                <c:pt idx="5">
                  <c:v>Содействие занятости населения</c:v>
                </c:pt>
                <c:pt idx="6">
                  <c:v>Развитие образования</c:v>
                </c:pt>
                <c:pt idx="7">
                  <c:v>Развитие сельского хозяйства и регулирование рынка сельскохозяйственной продукции, сырья и продовольствия Чувашской Республики</c:v>
                </c:pt>
                <c:pt idx="8">
                  <c:v>Развитие транспортной системы Чувашской Республики"</c:v>
                </c:pt>
                <c:pt idx="9">
                  <c:v>Управление общественными финансами и государственным долгом Чувашской Республики</c:v>
                </c:pt>
                <c:pt idx="10">
                  <c:v>Развитие потенциала государственного управления</c:v>
                </c:pt>
                <c:pt idx="11">
                  <c:v>Экономическое развитие Чувашской Республики</c:v>
                </c:pt>
                <c:pt idx="12">
                  <c:v>Модернизация и развитие сферы жилищно-коммунального хозяйства</c:v>
                </c:pt>
                <c:pt idx="13">
                  <c:v>Другие</c:v>
                </c:pt>
              </c:strCache>
            </c:strRef>
          </c:cat>
          <c:val>
            <c:numRef>
              <c:f>Лист1!$B$2:$B$15</c:f>
              <c:numCache>
                <c:formatCode>0.0%</c:formatCode>
                <c:ptCount val="14"/>
                <c:pt idx="0">
                  <c:v>2.1999999999999999E-2</c:v>
                </c:pt>
                <c:pt idx="1">
                  <c:v>0.17100000000000001</c:v>
                </c:pt>
                <c:pt idx="2">
                  <c:v>0.16400000000000001</c:v>
                </c:pt>
                <c:pt idx="3">
                  <c:v>3.5000000000000003E-2</c:v>
                </c:pt>
                <c:pt idx="4">
                  <c:v>1.7999999999999999E-2</c:v>
                </c:pt>
                <c:pt idx="5">
                  <c:v>2.5000000000000001E-2</c:v>
                </c:pt>
                <c:pt idx="6">
                  <c:v>0.27</c:v>
                </c:pt>
                <c:pt idx="7">
                  <c:v>3.1E-2</c:v>
                </c:pt>
                <c:pt idx="8">
                  <c:v>7.0999999999999994E-2</c:v>
                </c:pt>
                <c:pt idx="9">
                  <c:v>8.5999999999999993E-2</c:v>
                </c:pt>
                <c:pt idx="10">
                  <c:v>1.2E-2</c:v>
                </c:pt>
                <c:pt idx="11">
                  <c:v>3.7999999999999999E-2</c:v>
                </c:pt>
                <c:pt idx="12">
                  <c:v>1.7999999999999999E-2</c:v>
                </c:pt>
                <c:pt idx="13">
                  <c:v>3.9E-2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41876350725532568"/>
          <c:y val="1.6578586767062635E-2"/>
          <c:w val="0.57487668832102812"/>
          <c:h val="0.57607970642048301"/>
        </c:manualLayout>
      </c:layout>
      <c:overlay val="0"/>
      <c:txPr>
        <a:bodyPr/>
        <a:lstStyle/>
        <a:p>
          <a:pPr>
            <a:lnSpc>
              <a:spcPct val="80000"/>
            </a:lnSpc>
            <a:defRPr sz="900" b="1" kern="0" spc="30" baseline="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8DE7A0"/>
                  </a:gs>
                  <a:gs pos="50000">
                    <a:srgbClr val="BBEEC5"/>
                  </a:gs>
                  <a:gs pos="100000">
                    <a:srgbClr val="DEF6E3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50000">
                    <a:srgbClr val="CFC0E2"/>
                  </a:gs>
                  <a:gs pos="0">
                    <a:srgbClr val="B196D2"/>
                  </a:gs>
                  <a:gs pos="100000">
                    <a:srgbClr val="E7E1F0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8CADEA"/>
                  </a:gs>
                  <a:gs pos="50000">
                    <a:srgbClr val="BACCF0"/>
                  </a:gs>
                  <a:gs pos="100000">
                    <a:srgbClr val="DEE6F7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8CADEA"/>
                  </a:gs>
                  <a:gs pos="50000">
                    <a:srgbClr val="BACCF0"/>
                  </a:gs>
                  <a:gs pos="100000">
                    <a:srgbClr val="DEE6F7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4354477179631696E-2"/>
                  <c:y val="-0.25276458756420028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</a:t>
                    </a:r>
                    <a:r>
                      <a:rPr lang="en-US" dirty="0" smtClean="0"/>
                      <a:t> </a:t>
                    </a:r>
                    <a:r>
                      <a:rPr lang="ru-RU" dirty="0" smtClean="0"/>
                      <a:t>716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7426080063999018E-2"/>
                  <c:y val="-0.21820917618368493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en-US" sz="1300" b="1" i="0" u="none" strike="noStrike" kern="1200" baseline="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ru-RU" sz="1300" b="1" i="0" u="none" strike="noStrike" kern="1200" baseline="0" dirty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2</a:t>
                    </a:r>
                    <a:r>
                      <a:rPr lang="en-US" sz="1300" b="1" i="0" u="none" strike="noStrike" kern="1200" baseline="0" dirty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 </a:t>
                    </a:r>
                    <a:r>
                      <a:rPr lang="ru-RU" sz="1300" b="1" i="0" u="none" strike="noStrike" kern="1200" baseline="0" dirty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646</a:t>
                    </a:r>
                    <a:endParaRPr lang="en-US" sz="1300" b="1" i="0" u="none" strike="noStrike" kern="1200" baseline="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6788734712713277E-2"/>
                  <c:y val="-0.40309247450087748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 </a:t>
                    </a:r>
                    <a:r>
                      <a:rPr lang="ru-RU" dirty="0" smtClean="0"/>
                      <a:t>546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4315775963066303E-2"/>
                  <c:y val="-0.18349638186014508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</a:t>
                    </a:r>
                    <a:r>
                      <a:rPr lang="en-US" dirty="0" smtClean="0"/>
                      <a:t> </a:t>
                    </a:r>
                    <a:r>
                      <a:rPr lang="ru-RU" dirty="0" smtClean="0"/>
                      <a:t>108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2828718458202319E-2"/>
                  <c:y val="-0.17460742962723289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</a:t>
                    </a:r>
                    <a:r>
                      <a:rPr lang="en-US" dirty="0" smtClean="0"/>
                      <a:t> </a:t>
                    </a:r>
                    <a:r>
                      <a:rPr lang="ru-RU" dirty="0" smtClean="0"/>
                      <a:t>070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2019 факт</c:v>
                </c:pt>
                <c:pt idx="1">
                  <c:v>2020 план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strCache>
            </c:strRef>
          </c:cat>
          <c:val>
            <c:numRef>
              <c:f>'Лист1 (2)'!$C$8:$C$12</c:f>
              <c:numCache>
                <c:formatCode>#,##0.0</c:formatCode>
                <c:ptCount val="5"/>
                <c:pt idx="0">
                  <c:v>2715.6</c:v>
                </c:pt>
                <c:pt idx="1">
                  <c:v>2646</c:v>
                </c:pt>
                <c:pt idx="2">
                  <c:v>5546.1</c:v>
                </c:pt>
                <c:pt idx="3">
                  <c:v>2108</c:v>
                </c:pt>
                <c:pt idx="4">
                  <c:v>2070.4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21020160"/>
        <c:axId val="212431936"/>
        <c:axId val="0"/>
      </c:bar3DChart>
      <c:catAx>
        <c:axId val="2210201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2431936"/>
        <c:crosses val="autoZero"/>
        <c:auto val="1"/>
        <c:lblAlgn val="ctr"/>
        <c:lblOffset val="100"/>
        <c:noMultiLvlLbl val="0"/>
      </c:catAx>
      <c:valAx>
        <c:axId val="212431936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2102016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8DE7A0"/>
                  </a:gs>
                  <a:gs pos="50000">
                    <a:srgbClr val="BBEEC5"/>
                  </a:gs>
                  <a:gs pos="100000">
                    <a:srgbClr val="DEF6E3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50000">
                    <a:srgbClr val="CFC0E2"/>
                  </a:gs>
                  <a:gs pos="0">
                    <a:srgbClr val="B196D2"/>
                  </a:gs>
                  <a:gs pos="100000">
                    <a:srgbClr val="E7E1F0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8CADEA"/>
                  </a:gs>
                  <a:gs pos="50000">
                    <a:srgbClr val="BACCF0"/>
                  </a:gs>
                  <a:gs pos="100000">
                    <a:srgbClr val="DEE6F7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8CADEA"/>
                  </a:gs>
                  <a:gs pos="50000">
                    <a:srgbClr val="BACCF0"/>
                  </a:gs>
                  <a:gs pos="100000">
                    <a:srgbClr val="DEE6F7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2.3323368964563655E-2"/>
                  <c:y val="-0.347651517556250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6613141675525833E-2"/>
                  <c:y val="-0.39938287280249285"/>
                </c:manualLayout>
              </c:layout>
              <c:spPr/>
              <c:txPr>
                <a:bodyPr/>
                <a:lstStyle/>
                <a:p>
                  <a:pPr algn="ctr" rtl="0">
                    <a:defRPr lang="en-US" sz="1300" b="1" i="0" u="none" strike="noStrike" kern="1200" baseline="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2124563540553291E-2"/>
                  <c:y val="-0.3842618677289825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8.384949337691629E-3"/>
                  <c:y val="-0.3358895969230932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2306678008950708E-2"/>
                  <c:y val="-0.339250003967813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2019 факт</c:v>
                </c:pt>
                <c:pt idx="1">
                  <c:v>2020 план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717.6</c:v>
                </c:pt>
                <c:pt idx="1">
                  <c:v>875.6</c:v>
                </c:pt>
                <c:pt idx="2">
                  <c:v>798.6</c:v>
                </c:pt>
                <c:pt idx="3">
                  <c:v>671.6</c:v>
                </c:pt>
                <c:pt idx="4">
                  <c:v>675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22158336"/>
        <c:axId val="211076224"/>
        <c:axId val="0"/>
      </c:bar3DChart>
      <c:catAx>
        <c:axId val="2221583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1076224"/>
        <c:crosses val="autoZero"/>
        <c:auto val="1"/>
        <c:lblAlgn val="ctr"/>
        <c:lblOffset val="100"/>
        <c:noMultiLvlLbl val="0"/>
      </c:catAx>
      <c:valAx>
        <c:axId val="211076224"/>
        <c:scaling>
          <c:orientation val="minMax"/>
          <c:min val="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2215833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6375198852167109E-2"/>
          <c:y val="2.1056156936345747E-2"/>
          <c:w val="0.86931731377457999"/>
          <c:h val="0.92279409123339928"/>
        </c:manualLayout>
      </c:layout>
      <c:barChart>
        <c:barDir val="bar"/>
        <c:grouping val="clustered"/>
        <c:varyColors val="0"/>
        <c:ser>
          <c:idx val="1"/>
          <c:order val="0"/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1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2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4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5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6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7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8"/>
            <c:invertIfNegative val="0"/>
            <c:bubble3D val="0"/>
            <c:spPr>
              <a:solidFill>
                <a:srgbClr val="FF0000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 i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Лист1!$B$4:$B$12</c:f>
              <c:numCache>
                <c:formatCode>#,##0</c:formatCode>
                <c:ptCount val="9"/>
                <c:pt idx="0">
                  <c:v>0</c:v>
                </c:pt>
                <c:pt idx="1">
                  <c:v>0</c:v>
                </c:pt>
                <c:pt idx="2">
                  <c:v>-2872.0999999999985</c:v>
                </c:pt>
                <c:pt idx="3">
                  <c:v>-1890.3999999999942</c:v>
                </c:pt>
                <c:pt idx="4">
                  <c:v>3536.2440000000061</c:v>
                </c:pt>
                <c:pt idx="5">
                  <c:v>1281.5999999999985</c:v>
                </c:pt>
                <c:pt idx="6">
                  <c:v>107.61000000000058</c:v>
                </c:pt>
                <c:pt idx="7">
                  <c:v>1702.9000000000015</c:v>
                </c:pt>
                <c:pt idx="8">
                  <c:v>-2886.1000000000058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3969664"/>
        <c:axId val="85415552"/>
      </c:barChart>
      <c:catAx>
        <c:axId val="19396966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5415552"/>
        <c:crosses val="autoZero"/>
        <c:auto val="1"/>
        <c:lblAlgn val="ctr"/>
        <c:lblOffset val="100"/>
        <c:noMultiLvlLbl val="0"/>
      </c:catAx>
      <c:valAx>
        <c:axId val="85415552"/>
        <c:scaling>
          <c:orientation val="minMax"/>
        </c:scaling>
        <c:delete val="1"/>
        <c:axPos val="b"/>
        <c:numFmt formatCode="#,##0" sourceLinked="1"/>
        <c:majorTickMark val="out"/>
        <c:minorTickMark val="none"/>
        <c:tickLblPos val="nextTo"/>
        <c:crossAx val="19396966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5690958172914035E-2"/>
                  <c:y val="-0.380128184273025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3536656162247309E-2"/>
                  <c:y val="-0.3925236685427985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5361290441211881E-2"/>
                  <c:y val="-0.388391840452874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092142349913621E-2"/>
                  <c:y val="-0.347073559553632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0591536864557888E-2"/>
                  <c:y val="-0.347073559553632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anchor="t" anchorCtr="0"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2019 факт</c:v>
                </c:pt>
                <c:pt idx="1">
                  <c:v>2020 план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17475</c:v>
                </c:pt>
                <c:pt idx="1">
                  <c:v>18149</c:v>
                </c:pt>
                <c:pt idx="2">
                  <c:v>17392</c:v>
                </c:pt>
                <c:pt idx="3">
                  <c:v>16451</c:v>
                </c:pt>
                <c:pt idx="4">
                  <c:v>15325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24731648"/>
        <c:axId val="212433088"/>
        <c:axId val="0"/>
      </c:bar3DChart>
      <c:catAx>
        <c:axId val="2247316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2433088"/>
        <c:crosses val="autoZero"/>
        <c:auto val="1"/>
        <c:lblAlgn val="ctr"/>
        <c:lblOffset val="100"/>
        <c:noMultiLvlLbl val="0"/>
      </c:catAx>
      <c:valAx>
        <c:axId val="212433088"/>
        <c:scaling>
          <c:orientation val="minMax"/>
          <c:min val="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2473164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494664577972791"/>
          <c:y val="9.6790356507520825E-2"/>
          <c:w val="0.82297906124950149"/>
          <c:h val="0.73671573962189907"/>
        </c:manualLayout>
      </c:layout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6625248777237679E-2"/>
                  <c:y val="-0.41464594009958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4564989244665325E-2"/>
                  <c:y val="-0.404609675944940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1400693787390832E-2"/>
                  <c:y val="-0.408344680851063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754489080849948E-2"/>
                  <c:y val="-0.3753204383340832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9717769181265107E-2"/>
                  <c:y val="-0.3724713381171985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8.3944760381774609E-3"/>
                  <c:y val="-0.3332976853525508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2019 факт</c:v>
                </c:pt>
                <c:pt idx="1">
                  <c:v>2020 план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10591.5</c:v>
                </c:pt>
                <c:pt idx="1">
                  <c:v>14618.6</c:v>
                </c:pt>
                <c:pt idx="2">
                  <c:v>11010.1</c:v>
                </c:pt>
                <c:pt idx="3">
                  <c:v>9220.4</c:v>
                </c:pt>
                <c:pt idx="4">
                  <c:v>9228.9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25286144"/>
        <c:axId val="212428480"/>
        <c:axId val="0"/>
      </c:bar3DChart>
      <c:catAx>
        <c:axId val="2252861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2428480"/>
        <c:crosses val="autoZero"/>
        <c:auto val="1"/>
        <c:lblAlgn val="ctr"/>
        <c:lblOffset val="100"/>
        <c:noMultiLvlLbl val="0"/>
      </c:catAx>
      <c:valAx>
        <c:axId val="212428480"/>
        <c:scaling>
          <c:orientation val="minMax"/>
          <c:max val="10000"/>
          <c:min val="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2528614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9.9220338740930222E-3"/>
                  <c:y val="-0.24809054503487363"/>
                </c:manualLayout>
              </c:layout>
              <c:tx>
                <c:rich>
                  <a:bodyPr/>
                  <a:lstStyle/>
                  <a:p>
                    <a:r>
                      <a: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</a:t>
                    </a:r>
                    <a:r>
                      <a:rPr lang="en-US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256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1442888613843648E-2"/>
                  <c:y val="-0.34875945064707375"/>
                </c:manualLayout>
              </c:layout>
              <c:tx>
                <c:rich>
                  <a:bodyPr/>
                  <a:lstStyle/>
                  <a:p>
                    <a:r>
                      <a: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10 217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4883907918138059E-2"/>
                  <c:y val="-0.36700458196720814"/>
                </c:manualLayout>
              </c:layout>
              <c:tx>
                <c:rich>
                  <a:bodyPr/>
                  <a:lstStyle/>
                  <a:p>
                    <a:r>
                      <a: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10 559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3777066469668106E-2"/>
                  <c:y val="-0.37015887414174931"/>
                </c:manualLayout>
              </c:layout>
              <c:tx>
                <c:rich>
                  <a:bodyPr/>
                  <a:lstStyle/>
                  <a:p>
                    <a:r>
                      <a: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10 805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3.0373219079609933E-2"/>
                  <c:y val="-0.35554211490368326"/>
                </c:manualLayout>
              </c:layout>
              <c:tx>
                <c:rich>
                  <a:bodyPr/>
                  <a:lstStyle/>
                  <a:p>
                    <a:r>
                      <a: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10 466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2019 факт</c:v>
                </c:pt>
                <c:pt idx="1">
                  <c:v>2020 план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6256</c:v>
                </c:pt>
                <c:pt idx="1">
                  <c:v>10217</c:v>
                </c:pt>
                <c:pt idx="2">
                  <c:v>10559</c:v>
                </c:pt>
                <c:pt idx="3">
                  <c:v>10805</c:v>
                </c:pt>
                <c:pt idx="4">
                  <c:v>10466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374"/>
        <c:shape val="box"/>
        <c:axId val="226481664"/>
        <c:axId val="197922752"/>
        <c:axId val="0"/>
      </c:bar3DChart>
      <c:catAx>
        <c:axId val="2264816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97922752"/>
        <c:crosses val="autoZero"/>
        <c:auto val="1"/>
        <c:lblAlgn val="ctr"/>
        <c:lblOffset val="100"/>
        <c:noMultiLvlLbl val="0"/>
      </c:catAx>
      <c:valAx>
        <c:axId val="197922752"/>
        <c:scaling>
          <c:orientation val="minMax"/>
          <c:min val="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2648166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2.1631910725360998E-2"/>
                  <c:y val="-0.30661304424465741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5434549901407994E-2"/>
                  <c:y val="-0.2032852727906781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12</a:t>
                    </a:r>
                    <a:endParaRPr lang="en-US" dirty="0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6088570117440005E-2"/>
                      <c:h val="6.6842859652637213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1.7501618895760431E-2"/>
                  <c:y val="-0.39569657772841271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0537304781222464E-2"/>
                  <c:y val="-0.14504303979534935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6807350720949764E-2"/>
                  <c:y val="-0.40528532030471159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2019 факт</c:v>
                </c:pt>
                <c:pt idx="1">
                  <c:v>2020 план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strCache>
            </c:strRef>
          </c:cat>
          <c:val>
            <c:numRef>
              <c:f>'Лист1 (2)'!$C$8:$C$12</c:f>
              <c:numCache>
                <c:formatCode>#,##0.0</c:formatCode>
                <c:ptCount val="5"/>
                <c:pt idx="0">
                  <c:v>21</c:v>
                </c:pt>
                <c:pt idx="1">
                  <c:v>11.7</c:v>
                </c:pt>
                <c:pt idx="2">
                  <c:v>28.6</c:v>
                </c:pt>
                <c:pt idx="3">
                  <c:v>6.9</c:v>
                </c:pt>
                <c:pt idx="4">
                  <c:v>29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64045056"/>
        <c:axId val="262811008"/>
        <c:axId val="0"/>
      </c:bar3DChart>
      <c:catAx>
        <c:axId val="2640450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62811008"/>
        <c:crosses val="autoZero"/>
        <c:auto val="1"/>
        <c:lblAlgn val="ctr"/>
        <c:lblOffset val="100"/>
        <c:noMultiLvlLbl val="0"/>
      </c:catAx>
      <c:valAx>
        <c:axId val="26281100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6404505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2.1631682872333493E-2"/>
                  <c:y val="-0.1576181273663529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673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1094405433474434E-2"/>
                  <c:y val="-0.36345478643761775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</a:t>
                    </a:r>
                    <a:r>
                      <a:rPr lang="ru-RU" baseline="0" dirty="0" smtClean="0"/>
                      <a:t> 006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6182591390710067E-2"/>
                  <c:y val="-0.3025752312862899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</a:t>
                    </a:r>
                    <a:r>
                      <a:rPr lang="ru-RU" baseline="0" dirty="0" smtClean="0"/>
                      <a:t> 594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0537076928194852E-2"/>
                  <c:y val="-0.23816555942348466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1 163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2.8382512371280127E-2"/>
                  <c:y val="-0.2488409655438201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</a:t>
                    </a:r>
                    <a:r>
                      <a:rPr lang="ru-RU" baseline="0" dirty="0" smtClean="0"/>
                      <a:t> 173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2019 факт</c:v>
                </c:pt>
                <c:pt idx="1">
                  <c:v>2020 план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673</c:v>
                </c:pt>
                <c:pt idx="1">
                  <c:v>2005.9</c:v>
                </c:pt>
                <c:pt idx="2">
                  <c:v>1594</c:v>
                </c:pt>
                <c:pt idx="3">
                  <c:v>1163.0999999999999</c:v>
                </c:pt>
                <c:pt idx="4">
                  <c:v>1172.7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64877568"/>
        <c:axId val="262810432"/>
        <c:axId val="0"/>
      </c:bar3DChart>
      <c:catAx>
        <c:axId val="2648775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62810432"/>
        <c:crosses val="autoZero"/>
        <c:auto val="1"/>
        <c:lblAlgn val="ctr"/>
        <c:lblOffset val="100"/>
        <c:noMultiLvlLbl val="0"/>
      </c:catAx>
      <c:valAx>
        <c:axId val="262810432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6487756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8.0452599554271722E-3"/>
                  <c:y val="-0.319132316101115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7922255222389483E-2"/>
                  <c:y val="-0.3741194651397338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1783546026192082E-2"/>
                  <c:y val="-0.338947522529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1670305726207105E-2"/>
                  <c:y val="-0.251498519699385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4030043713920089E-2"/>
                  <c:y val="-0.1844838468295539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2019 факт</c:v>
                </c:pt>
                <c:pt idx="1">
                  <c:v>2020 план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2390</c:v>
                </c:pt>
                <c:pt idx="1">
                  <c:v>3033</c:v>
                </c:pt>
                <c:pt idx="2">
                  <c:v>2213</c:v>
                </c:pt>
                <c:pt idx="3">
                  <c:v>1503</c:v>
                </c:pt>
                <c:pt idx="4">
                  <c:v>1271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66340352"/>
        <c:axId val="262808704"/>
        <c:axId val="0"/>
      </c:bar3DChart>
      <c:catAx>
        <c:axId val="2663403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62808704"/>
        <c:crosses val="autoZero"/>
        <c:auto val="1"/>
        <c:lblAlgn val="ctr"/>
        <c:lblOffset val="100"/>
        <c:noMultiLvlLbl val="0"/>
      </c:catAx>
      <c:valAx>
        <c:axId val="262808704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6634035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9.0953862519297848E-3"/>
                  <c:y val="-0.29960794833936649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093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9.0953862519297848E-3"/>
                  <c:y val="-0.3766499921980607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493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819077250385957E-2"/>
                  <c:y val="-0.3252886296255979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163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9.0953862519297848E-3"/>
                  <c:y val="-0.2782073806008403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2.1222567921169389E-2"/>
                  <c:y val="-0.2653670399577245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2019 факт</c:v>
                </c:pt>
                <c:pt idx="1">
                  <c:v>2020 план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1093</c:v>
                </c:pt>
                <c:pt idx="1">
                  <c:v>1493</c:v>
                </c:pt>
                <c:pt idx="2">
                  <c:v>1163</c:v>
                </c:pt>
                <c:pt idx="3">
                  <c:v>999</c:v>
                </c:pt>
                <c:pt idx="4">
                  <c:v>872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71930880"/>
        <c:axId val="212430208"/>
        <c:axId val="0"/>
      </c:bar3DChart>
      <c:catAx>
        <c:axId val="2719308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2430208"/>
        <c:crosses val="autoZero"/>
        <c:auto val="1"/>
        <c:lblAlgn val="ctr"/>
        <c:lblOffset val="100"/>
        <c:noMultiLvlLbl val="0"/>
      </c:catAx>
      <c:valAx>
        <c:axId val="212430208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7193088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8DE7A0"/>
                  </a:gs>
                  <a:gs pos="50000">
                    <a:srgbClr val="BBEEC5"/>
                  </a:gs>
                  <a:gs pos="100000">
                    <a:srgbClr val="DEF6E3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B196D2"/>
                  </a:gs>
                  <a:gs pos="50000">
                    <a:srgbClr val="CFC0E2"/>
                  </a:gs>
                  <a:gs pos="100000">
                    <a:srgbClr val="E7E1F0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0.15521132770253188"/>
                  <c:y val="-9.8373747256524841E-2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243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852862278210809"/>
                      <c:h val="8.294768134014624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0.13112861436162671"/>
                  <c:y val="-0.51875435209914411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475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2247461761481423E-2"/>
                  <c:y val="-0.24224484579245661"/>
                </c:manualLayout>
              </c:layout>
              <c:tx>
                <c:rich>
                  <a:bodyPr/>
                  <a:lstStyle/>
                  <a:p>
                    <a:r>
                      <a:rPr lang="ru-RU" sz="1200" dirty="0" smtClean="0"/>
                      <a:t>243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9437980409349152E-2"/>
                  <c:y val="-0.24491454460515999"/>
                </c:manualLayout>
              </c:layout>
              <c:tx>
                <c:rich>
                  <a:bodyPr/>
                  <a:lstStyle/>
                  <a:p>
                    <a:r>
                      <a:rPr lang="ru-RU" sz="1200" dirty="0" smtClean="0"/>
                      <a:t>237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2677602704165994E-2"/>
                  <c:y val="-0.24257485610527899"/>
                </c:manualLayout>
              </c:layout>
              <c:tx>
                <c:rich>
                  <a:bodyPr/>
                  <a:lstStyle/>
                  <a:p>
                    <a:r>
                      <a:rPr lang="ru-RU" sz="1200" dirty="0" smtClean="0"/>
                      <a:t>237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anchor="t" anchorCtr="0"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2019 факт</c:v>
                </c:pt>
                <c:pt idx="1">
                  <c:v>2020 план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strCache>
            </c:strRef>
          </c:cat>
          <c:val>
            <c:numRef>
              <c:f>'Лист1 (2)'!$C$8:$C$12</c:f>
              <c:numCache>
                <c:formatCode>#,##0.0</c:formatCode>
                <c:ptCount val="5"/>
                <c:pt idx="0">
                  <c:v>475.4</c:v>
                </c:pt>
                <c:pt idx="1">
                  <c:v>242.6</c:v>
                </c:pt>
                <c:pt idx="2">
                  <c:v>242.6</c:v>
                </c:pt>
                <c:pt idx="3">
                  <c:v>236.5</c:v>
                </c:pt>
                <c:pt idx="4">
                  <c:v>236.5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374"/>
        <c:shape val="box"/>
        <c:axId val="272679936"/>
        <c:axId val="259767616"/>
        <c:axId val="0"/>
      </c:bar3DChart>
      <c:catAx>
        <c:axId val="2726799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59767616"/>
        <c:crosses val="autoZero"/>
        <c:auto val="1"/>
        <c:lblAlgn val="ctr"/>
        <c:lblOffset val="100"/>
        <c:noMultiLvlLbl val="0"/>
      </c:catAx>
      <c:valAx>
        <c:axId val="259767616"/>
        <c:scaling>
          <c:orientation val="minMax"/>
          <c:min val="0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7267993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8DE7A0"/>
                  </a:gs>
                  <a:gs pos="50000">
                    <a:srgbClr val="BBEEC5"/>
                  </a:gs>
                  <a:gs pos="100000">
                    <a:srgbClr val="DEF6E3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B196D2"/>
                  </a:gs>
                  <a:gs pos="50000">
                    <a:srgbClr val="CFC0E2"/>
                  </a:gs>
                  <a:gs pos="100000">
                    <a:srgbClr val="E7E1F0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8CADEA"/>
                  </a:gs>
                  <a:gs pos="50000">
                    <a:srgbClr val="BACCF0"/>
                  </a:gs>
                  <a:gs pos="100000">
                    <a:srgbClr val="DEE6F7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2.2027909951664894E-2"/>
                  <c:y val="-0.40273013430879245"/>
                </c:manualLayout>
              </c:layout>
              <c:tx>
                <c:rich>
                  <a:bodyPr/>
                  <a:lstStyle/>
                  <a:p>
                    <a:pPr>
                      <a:defRPr sz="1300" b="1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dirty="0" smtClean="0"/>
                      <a:t>28</a:t>
                    </a:r>
                    <a:endParaRPr lang="en-US" dirty="0"/>
                  </a:p>
                </c:rich>
              </c:tx>
              <c:numFmt formatCode="#,##0.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7140082373039583E-2"/>
                  <c:y val="-0.38648298786218455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 </a:t>
                    </a:r>
                    <a:r>
                      <a:rPr lang="ru-RU" dirty="0" smtClean="0"/>
                      <a:t>24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0041833182249467E-2"/>
                  <c:y val="-0.36307546511403865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23</a:t>
                    </a:r>
                    <a:endParaRPr lang="en-US" dirty="0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6685525695426687E-2"/>
                  <c:y val="-0.36838080870720025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6364781116515534E-2"/>
                  <c:y val="-0.31683023828196638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2019 факт</c:v>
                </c:pt>
                <c:pt idx="1">
                  <c:v>2020 план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strCache>
            </c:strRef>
          </c:cat>
          <c:val>
            <c:numRef>
              <c:f>'Лист1 (2)'!$C$8:$C$12</c:f>
              <c:numCache>
                <c:formatCode>#,##0.0</c:formatCode>
                <c:ptCount val="5"/>
                <c:pt idx="0">
                  <c:v>28.3</c:v>
                </c:pt>
                <c:pt idx="1">
                  <c:v>24.1</c:v>
                </c:pt>
                <c:pt idx="2">
                  <c:v>23</c:v>
                </c:pt>
                <c:pt idx="3">
                  <c:v>22.8</c:v>
                </c:pt>
                <c:pt idx="4">
                  <c:v>19.7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72299520"/>
        <c:axId val="212810496"/>
        <c:axId val="0"/>
      </c:bar3DChart>
      <c:catAx>
        <c:axId val="2722995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2810496"/>
        <c:crosses val="autoZero"/>
        <c:auto val="1"/>
        <c:lblAlgn val="ctr"/>
        <c:lblOffset val="100"/>
        <c:noMultiLvlLbl val="0"/>
      </c:catAx>
      <c:valAx>
        <c:axId val="212810496"/>
        <c:scaling>
          <c:orientation val="minMax"/>
          <c:max val="30"/>
          <c:min val="0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7229952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6708806393246614"/>
          <c:y val="3.5324667970578642E-2"/>
          <c:w val="0.83291193606753389"/>
          <c:h val="0.77216470731315734"/>
        </c:manualLayout>
      </c:layout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5"/>
            <c:invertIfNegative val="0"/>
            <c:bubble3D val="0"/>
            <c:spPr>
              <a:gradFill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3.8137374386421172E-3"/>
                  <c:y val="-0.34652678194243847"/>
                </c:manualLayout>
              </c:layout>
              <c:tx>
                <c:rich>
                  <a:bodyPr/>
                  <a:lstStyle/>
                  <a:p>
                    <a:r>
                      <a:rPr lang="ru-RU" sz="13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337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8.3885871159689769E-3"/>
                  <c:y val="-0.39299561819938528"/>
                </c:manualLayout>
              </c:layout>
              <c:tx>
                <c:rich>
                  <a:bodyPr/>
                  <a:lstStyle/>
                  <a:p>
                    <a:r>
                      <a:rPr lang="ru-RU" sz="13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400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3197960363487004E-3"/>
                  <c:y val="-0.30166955000879964"/>
                </c:manualLayout>
              </c:layout>
              <c:tx>
                <c:rich>
                  <a:bodyPr/>
                  <a:lstStyle/>
                  <a:p>
                    <a:r>
                      <a:rPr lang="ru-RU" sz="1300" dirty="0" smtClean="0"/>
                      <a:t>305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7483457532101381E-2"/>
                  <c:y val="-0.2753304850610489"/>
                </c:manualLayout>
              </c:layout>
              <c:tx>
                <c:rich>
                  <a:bodyPr/>
                  <a:lstStyle/>
                  <a:p>
                    <a:r>
                      <a:rPr lang="ru-RU" sz="13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255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5.7551147223394101E-3"/>
                  <c:y val="-0.28417870436535964"/>
                </c:manualLayout>
              </c:layout>
              <c:tx>
                <c:rich>
                  <a:bodyPr/>
                  <a:lstStyle/>
                  <a:p>
                    <a:r>
                      <a:rPr lang="ru-RU" sz="13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255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5270340333802538E-2"/>
                  <c:y val="-0.290114517533798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2019 факт</c:v>
                </c:pt>
                <c:pt idx="1">
                  <c:v>2020 план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337</c:v>
                </c:pt>
                <c:pt idx="1">
                  <c:v>400</c:v>
                </c:pt>
                <c:pt idx="2">
                  <c:v>305</c:v>
                </c:pt>
                <c:pt idx="3">
                  <c:v>255</c:v>
                </c:pt>
                <c:pt idx="4">
                  <c:v>255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374"/>
        <c:shape val="box"/>
        <c:axId val="262081024"/>
        <c:axId val="262822656"/>
        <c:axId val="0"/>
      </c:bar3DChart>
      <c:catAx>
        <c:axId val="2620810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62822656"/>
        <c:crosses val="autoZero"/>
        <c:auto val="1"/>
        <c:lblAlgn val="ctr"/>
        <c:lblOffset val="100"/>
        <c:noMultiLvlLbl val="0"/>
      </c:catAx>
      <c:valAx>
        <c:axId val="262822656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6208102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0865697078761933E-2"/>
          <c:y val="4.8500415502001966E-2"/>
          <c:w val="0.68858748719613894"/>
          <c:h val="0.5809791991377332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Ценные бумаги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1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3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5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7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9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1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3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5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dLbl>
              <c:idx val="1"/>
              <c:layout>
                <c:manualLayout>
                  <c:x val="-4.2022363176674477E-3"/>
                  <c:y val="-1.768538056119054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100" b="0" i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"/>
                  <c:y val="-1.989605313133936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100" b="0" i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"/>
                  <c:y val="-2.21067257014881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100" b="0" i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spPr/>
              <c:txPr>
                <a:bodyPr/>
                <a:lstStyle/>
                <a:p>
                  <a:pPr>
                    <a:defRPr sz="1100" b="1">
                      <a:solidFill>
                        <a:schemeClr val="accent1">
                          <a:lumMod val="5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0"/>
                  <c:y val="-2.210672570148818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100" b="0" i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100" b="1">
                      <a:solidFill>
                        <a:srgbClr val="7030A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0"/>
                  <c:y val="-1.547470799104172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100" b="0" i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0"/>
                  <c:y val="-1.547470799104172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100" b="0" i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layout>
                <c:manualLayout>
                  <c:x val="-1.4007454392224825E-3"/>
                  <c:y val="-1.768538056119062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100" b="0" i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5"/>
              <c:layout>
                <c:manualLayout>
                  <c:x val="1.4007454392224825E-3"/>
                  <c:y val="-1.768538056119054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100" b="0" i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Лист1!$A$2:$A$17</c:f>
              <c:strCache>
                <c:ptCount val="16"/>
                <c:pt idx="0">
                  <c:v>Госдолг на 01.01.2017</c:v>
                </c:pt>
                <c:pt idx="1">
                  <c:v>Расходы на обслуживание 2016 год</c:v>
                </c:pt>
                <c:pt idx="2">
                  <c:v>Госдолг на 01.01.2018</c:v>
                </c:pt>
                <c:pt idx="3">
                  <c:v>Расходы на обслуживание 2017 год</c:v>
                </c:pt>
                <c:pt idx="4">
                  <c:v>Госдолг на 01.01.2019</c:v>
                </c:pt>
                <c:pt idx="5">
                  <c:v>Расходы на обслуживание 2018 год</c:v>
                </c:pt>
                <c:pt idx="6">
                  <c:v>Госдолг на 01.01.2020</c:v>
                </c:pt>
                <c:pt idx="7">
                  <c:v>Расходы на обслуживание 2019 год</c:v>
                </c:pt>
                <c:pt idx="8">
                  <c:v>Госдолг на 01.01.2021</c:v>
                </c:pt>
                <c:pt idx="9">
                  <c:v>Расходы на обслуживание 2020 год</c:v>
                </c:pt>
                <c:pt idx="10">
                  <c:v>Госдолг на 01.01.2022</c:v>
                </c:pt>
                <c:pt idx="11">
                  <c:v>Расходы на обслуживание 2021 год</c:v>
                </c:pt>
                <c:pt idx="12">
                  <c:v>Госдолг на 01.01.2023</c:v>
                </c:pt>
                <c:pt idx="13">
                  <c:v>Расходы на обслуживание 2022 год</c:v>
                </c:pt>
                <c:pt idx="14">
                  <c:v>Госдолг на 01.01.2024</c:v>
                </c:pt>
                <c:pt idx="15">
                  <c:v>Расходы на обслуживание 2023 год</c:v>
                </c:pt>
              </c:strCache>
            </c:strRef>
          </c:cat>
          <c:val>
            <c:numRef>
              <c:f>Лист1!$B$2:$B$17</c:f>
              <c:numCache>
                <c:formatCode>#,##0</c:formatCode>
                <c:ptCount val="16"/>
                <c:pt idx="0">
                  <c:v>825</c:v>
                </c:pt>
                <c:pt idx="1">
                  <c:v>187.66800000000001</c:v>
                </c:pt>
                <c:pt idx="2">
                  <c:v>375</c:v>
                </c:pt>
                <c:pt idx="3">
                  <c:v>113</c:v>
                </c:pt>
                <c:pt idx="5">
                  <c:v>31.694033940000001</c:v>
                </c:pt>
                <c:pt idx="7">
                  <c:v>20.049099999999999</c:v>
                </c:pt>
                <c:pt idx="9">
                  <c:v>12.8</c:v>
                </c:pt>
                <c:pt idx="11">
                  <c:v>201.9</c:v>
                </c:pt>
                <c:pt idx="13">
                  <c:v>371.9</c:v>
                </c:pt>
                <c:pt idx="15">
                  <c:v>389.3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Бюджетные кредиты из федерального бюджета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6"/>
              <c:spPr/>
              <c:txPr>
                <a:bodyPr anchorCtr="0"/>
                <a:lstStyle/>
                <a:p>
                  <a:pPr algn="ctr" rtl="0">
                    <a:defRPr lang="ru-RU" sz="11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anchorCtr="0"/>
                <a:lstStyle/>
                <a:p>
                  <a:pPr algn="ctr" rtl="0">
                    <a:defRPr lang="ru-RU" sz="11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anchorCtr="0"/>
              <a:lstStyle/>
              <a:p>
                <a:pPr algn="ctr" rtl="0">
                  <a:defRPr lang="ru-RU" sz="11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Лист1!$A$2:$A$17</c:f>
              <c:strCache>
                <c:ptCount val="16"/>
                <c:pt idx="0">
                  <c:v>Госдолг на 01.01.2017</c:v>
                </c:pt>
                <c:pt idx="1">
                  <c:v>Расходы на обслуживание 2016 год</c:v>
                </c:pt>
                <c:pt idx="2">
                  <c:v>Госдолг на 01.01.2018</c:v>
                </c:pt>
                <c:pt idx="3">
                  <c:v>Расходы на обслуживание 2017 год</c:v>
                </c:pt>
                <c:pt idx="4">
                  <c:v>Госдолг на 01.01.2019</c:v>
                </c:pt>
                <c:pt idx="5">
                  <c:v>Расходы на обслуживание 2018 год</c:v>
                </c:pt>
                <c:pt idx="6">
                  <c:v>Госдолг на 01.01.2020</c:v>
                </c:pt>
                <c:pt idx="7">
                  <c:v>Расходы на обслуживание 2019 год</c:v>
                </c:pt>
                <c:pt idx="8">
                  <c:v>Госдолг на 01.01.2021</c:v>
                </c:pt>
                <c:pt idx="9">
                  <c:v>Расходы на обслуживание 2020 год</c:v>
                </c:pt>
                <c:pt idx="10">
                  <c:v>Госдолг на 01.01.2022</c:v>
                </c:pt>
                <c:pt idx="11">
                  <c:v>Расходы на обслуживание 2021 год</c:v>
                </c:pt>
                <c:pt idx="12">
                  <c:v>Госдолг на 01.01.2023</c:v>
                </c:pt>
                <c:pt idx="13">
                  <c:v>Расходы на обслуживание 2022 год</c:v>
                </c:pt>
                <c:pt idx="14">
                  <c:v>Госдолг на 01.01.2024</c:v>
                </c:pt>
                <c:pt idx="15">
                  <c:v>Расходы на обслуживание 2023 год</c:v>
                </c:pt>
              </c:strCache>
            </c:strRef>
          </c:cat>
          <c:val>
            <c:numRef>
              <c:f>Лист1!$C$2:$C$17</c:f>
              <c:numCache>
                <c:formatCode>General</c:formatCode>
                <c:ptCount val="16"/>
                <c:pt idx="0" formatCode="#,##0">
                  <c:v>8961.5794999999998</c:v>
                </c:pt>
                <c:pt idx="2" formatCode="#,##0">
                  <c:v>7645.8029999999999</c:v>
                </c:pt>
                <c:pt idx="4" formatCode="#,##0">
                  <c:v>7309</c:v>
                </c:pt>
                <c:pt idx="6" formatCode="#,##0">
                  <c:v>6973.5</c:v>
                </c:pt>
                <c:pt idx="8" formatCode="#,##0">
                  <c:v>6973.5</c:v>
                </c:pt>
                <c:pt idx="10" formatCode="#,##0">
                  <c:v>6637.3</c:v>
                </c:pt>
                <c:pt idx="12" formatCode="#,##0">
                  <c:v>6301</c:v>
                </c:pt>
                <c:pt idx="14" formatCode="#,##0">
                  <c:v>5922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Государственные гарантии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</c:dPt>
          <c:dLbls>
            <c:dLbl>
              <c:idx val="6"/>
              <c:spPr/>
              <c:txPr>
                <a:bodyPr anchorCtr="0"/>
                <a:lstStyle/>
                <a:p>
                  <a:pPr algn="ctr" rtl="0">
                    <a:defRPr lang="ru-RU" sz="11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anchorCtr="0"/>
                <a:lstStyle/>
                <a:p>
                  <a:pPr algn="ctr" rtl="0">
                    <a:defRPr lang="ru-RU" sz="11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anchorCtr="0"/>
              <a:lstStyle/>
              <a:p>
                <a:pPr algn="ctr" rtl="0">
                  <a:defRPr lang="ru-RU" sz="11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Лист1!$A$2:$A$17</c:f>
              <c:strCache>
                <c:ptCount val="16"/>
                <c:pt idx="0">
                  <c:v>Госдолг на 01.01.2017</c:v>
                </c:pt>
                <c:pt idx="1">
                  <c:v>Расходы на обслуживание 2016 год</c:v>
                </c:pt>
                <c:pt idx="2">
                  <c:v>Госдолг на 01.01.2018</c:v>
                </c:pt>
                <c:pt idx="3">
                  <c:v>Расходы на обслуживание 2017 год</c:v>
                </c:pt>
                <c:pt idx="4">
                  <c:v>Госдолг на 01.01.2019</c:v>
                </c:pt>
                <c:pt idx="5">
                  <c:v>Расходы на обслуживание 2018 год</c:v>
                </c:pt>
                <c:pt idx="6">
                  <c:v>Госдолг на 01.01.2020</c:v>
                </c:pt>
                <c:pt idx="7">
                  <c:v>Расходы на обслуживание 2019 год</c:v>
                </c:pt>
                <c:pt idx="8">
                  <c:v>Госдолг на 01.01.2021</c:v>
                </c:pt>
                <c:pt idx="9">
                  <c:v>Расходы на обслуживание 2020 год</c:v>
                </c:pt>
                <c:pt idx="10">
                  <c:v>Госдолг на 01.01.2022</c:v>
                </c:pt>
                <c:pt idx="11">
                  <c:v>Расходы на обслуживание 2021 год</c:v>
                </c:pt>
                <c:pt idx="12">
                  <c:v>Госдолг на 01.01.2023</c:v>
                </c:pt>
                <c:pt idx="13">
                  <c:v>Расходы на обслуживание 2022 год</c:v>
                </c:pt>
                <c:pt idx="14">
                  <c:v>Госдолг на 01.01.2024</c:v>
                </c:pt>
                <c:pt idx="15">
                  <c:v>Расходы на обслуживание 2023 год</c:v>
                </c:pt>
              </c:strCache>
            </c:strRef>
          </c:cat>
          <c:val>
            <c:numRef>
              <c:f>Лист1!$D$2:$D$17</c:f>
              <c:numCache>
                <c:formatCode>General</c:formatCode>
                <c:ptCount val="16"/>
                <c:pt idx="0" formatCode="#,##0">
                  <c:v>12.4</c:v>
                </c:pt>
                <c:pt idx="2" formatCode="#,##0">
                  <c:v>100</c:v>
                </c:pt>
                <c:pt idx="4" formatCode="#,##0">
                  <c:v>100</c:v>
                </c:pt>
                <c:pt idx="6" formatCode="#,##0">
                  <c:v>76.900000000000006</c:v>
                </c:pt>
                <c:pt idx="8" formatCode="#,##0">
                  <c:v>51.7</c:v>
                </c:pt>
                <c:pt idx="10" formatCode="#,##0">
                  <c:v>26.5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Кредиты кредитных организаций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</c:dPt>
          <c:dLbls>
            <c:dLbl>
              <c:idx val="6"/>
              <c:spPr/>
              <c:txPr>
                <a:bodyPr anchorCtr="0"/>
                <a:lstStyle/>
                <a:p>
                  <a:pPr algn="ctr">
                    <a:defRPr lang="en-US" sz="11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100" b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1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Лист1!$A$2:$A$17</c:f>
              <c:strCache>
                <c:ptCount val="16"/>
                <c:pt idx="0">
                  <c:v>Госдолг на 01.01.2017</c:v>
                </c:pt>
                <c:pt idx="1">
                  <c:v>Расходы на обслуживание 2016 год</c:v>
                </c:pt>
                <c:pt idx="2">
                  <c:v>Госдолг на 01.01.2018</c:v>
                </c:pt>
                <c:pt idx="3">
                  <c:v>Расходы на обслуживание 2017 год</c:v>
                </c:pt>
                <c:pt idx="4">
                  <c:v>Госдолг на 01.01.2019</c:v>
                </c:pt>
                <c:pt idx="5">
                  <c:v>Расходы на обслуживание 2018 год</c:v>
                </c:pt>
                <c:pt idx="6">
                  <c:v>Госдолг на 01.01.2020</c:v>
                </c:pt>
                <c:pt idx="7">
                  <c:v>Расходы на обслуживание 2019 год</c:v>
                </c:pt>
                <c:pt idx="8">
                  <c:v>Госдолг на 01.01.2021</c:v>
                </c:pt>
                <c:pt idx="9">
                  <c:v>Расходы на обслуживание 2020 год</c:v>
                </c:pt>
                <c:pt idx="10">
                  <c:v>Госдолг на 01.01.2022</c:v>
                </c:pt>
                <c:pt idx="11">
                  <c:v>Расходы на обслуживание 2021 год</c:v>
                </c:pt>
                <c:pt idx="12">
                  <c:v>Госдолг на 01.01.2023</c:v>
                </c:pt>
                <c:pt idx="13">
                  <c:v>Расходы на обслуживание 2022 год</c:v>
                </c:pt>
                <c:pt idx="14">
                  <c:v>Госдолг на 01.01.2024</c:v>
                </c:pt>
                <c:pt idx="15">
                  <c:v>Расходы на обслуживание 2023 год</c:v>
                </c:pt>
              </c:strCache>
            </c:strRef>
          </c:cat>
          <c:val>
            <c:numRef>
              <c:f>Лист1!$E$2:$E$17</c:f>
              <c:numCache>
                <c:formatCode>General</c:formatCode>
                <c:ptCount val="16"/>
                <c:pt idx="0" formatCode="#,##0">
                  <c:v>4085</c:v>
                </c:pt>
                <c:pt idx="2" formatCode="#,##0">
                  <c:v>6000</c:v>
                </c:pt>
                <c:pt idx="4" formatCode="#,##0">
                  <c:v>5500</c:v>
                </c:pt>
                <c:pt idx="6" formatCode="#,##0">
                  <c:v>3300</c:v>
                </c:pt>
                <c:pt idx="8" formatCode="#,##0">
                  <c:v>3700</c:v>
                </c:pt>
                <c:pt idx="10" formatCode="#,##0">
                  <c:v>6908.3</c:v>
                </c:pt>
                <c:pt idx="12" formatCode="#,##0">
                  <c:v>7244</c:v>
                </c:pt>
                <c:pt idx="14" formatCode="#,##0">
                  <c:v>7623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Кредиты международных финансовых организаций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</c:dPt>
          <c:dLbls>
            <c:dLbl>
              <c:idx val="6"/>
              <c:spPr/>
              <c:txPr>
                <a:bodyPr/>
                <a:lstStyle/>
                <a:p>
                  <a:pPr>
                    <a:defRPr sz="1100" b="1">
                      <a:solidFill>
                        <a:schemeClr val="accent1">
                          <a:lumMod val="5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Лист1!$A$2:$A$17</c:f>
              <c:strCache>
                <c:ptCount val="16"/>
                <c:pt idx="0">
                  <c:v>Госдолг на 01.01.2017</c:v>
                </c:pt>
                <c:pt idx="1">
                  <c:v>Расходы на обслуживание 2016 год</c:v>
                </c:pt>
                <c:pt idx="2">
                  <c:v>Госдолг на 01.01.2018</c:v>
                </c:pt>
                <c:pt idx="3">
                  <c:v>Расходы на обслуживание 2017 год</c:v>
                </c:pt>
                <c:pt idx="4">
                  <c:v>Госдолг на 01.01.2019</c:v>
                </c:pt>
                <c:pt idx="5">
                  <c:v>Расходы на обслуживание 2018 год</c:v>
                </c:pt>
                <c:pt idx="6">
                  <c:v>Госдолг на 01.01.2020</c:v>
                </c:pt>
                <c:pt idx="7">
                  <c:v>Расходы на обслуживание 2019 год</c:v>
                </c:pt>
                <c:pt idx="8">
                  <c:v>Госдолг на 01.01.2021</c:v>
                </c:pt>
                <c:pt idx="9">
                  <c:v>Расходы на обслуживание 2020 год</c:v>
                </c:pt>
                <c:pt idx="10">
                  <c:v>Госдолг на 01.01.2022</c:v>
                </c:pt>
                <c:pt idx="11">
                  <c:v>Расходы на обслуживание 2021 год</c:v>
                </c:pt>
                <c:pt idx="12">
                  <c:v>Госдолг на 01.01.2023</c:v>
                </c:pt>
                <c:pt idx="13">
                  <c:v>Расходы на обслуживание 2022 год</c:v>
                </c:pt>
                <c:pt idx="14">
                  <c:v>Госдолг на 01.01.2024</c:v>
                </c:pt>
                <c:pt idx="15">
                  <c:v>Расходы на обслуживание 2023 год</c:v>
                </c:pt>
              </c:strCache>
            </c:strRef>
          </c:cat>
          <c:val>
            <c:numRef>
              <c:f>Лист1!$F$2:$F$17</c:f>
              <c:numCache>
                <c:formatCode>General</c:formatCode>
                <c:ptCount val="16"/>
                <c:pt idx="0" formatCode="#,##0">
                  <c:v>374.99900000000002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95348480"/>
        <c:axId val="184739520"/>
      </c:barChart>
      <c:lineChart>
        <c:grouping val="standard"/>
        <c:varyColors val="0"/>
        <c:ser>
          <c:idx val="6"/>
          <c:order val="6"/>
          <c:tx>
            <c:strRef>
              <c:f>Лист1!$H$1</c:f>
              <c:strCache>
                <c:ptCount val="1"/>
                <c:pt idx="0">
                  <c:v>Доля расходов на обслуживание госдолга к расходам бюджета без учета расходов за счет субвенций</c:v>
                </c:pt>
              </c:strCache>
            </c:strRef>
          </c:tx>
          <c:spPr>
            <a:ln>
              <a:solidFill>
                <a:schemeClr val="accent6">
                  <a:lumMod val="75000"/>
                </a:schemeClr>
              </a:solidFill>
            </a:ln>
          </c:spPr>
          <c:marker>
            <c:symbol val="circle"/>
            <c:size val="7"/>
            <c:spPr>
              <a:solidFill>
                <a:schemeClr val="accent6">
                  <a:lumMod val="75000"/>
                </a:schemeClr>
              </a:solidFill>
            </c:spPr>
          </c:marker>
          <c:dPt>
            <c:idx val="0"/>
            <c:marker>
              <c:symbol val="none"/>
            </c:marker>
            <c:bubble3D val="0"/>
          </c:dPt>
          <c:dPt>
            <c:idx val="2"/>
            <c:marker>
              <c:symbol val="none"/>
            </c:marker>
            <c:bubble3D val="0"/>
          </c:dPt>
          <c:dPt>
            <c:idx val="4"/>
            <c:marker>
              <c:symbol val="none"/>
            </c:marker>
            <c:bubble3D val="0"/>
          </c:dPt>
          <c:dPt>
            <c:idx val="6"/>
            <c:marker>
              <c:symbol val="none"/>
            </c:marker>
            <c:bubble3D val="0"/>
          </c:dPt>
          <c:dPt>
            <c:idx val="8"/>
            <c:marker>
              <c:symbol val="none"/>
            </c:marker>
            <c:bubble3D val="0"/>
          </c:dPt>
          <c:dPt>
            <c:idx val="10"/>
            <c:marker>
              <c:symbol val="none"/>
            </c:marker>
            <c:bubble3D val="0"/>
          </c:dPt>
          <c:dPt>
            <c:idx val="12"/>
            <c:marker>
              <c:symbol val="none"/>
            </c:marker>
            <c:bubble3D val="0"/>
          </c:dPt>
          <c:dPt>
            <c:idx val="14"/>
            <c:marker>
              <c:symbol val="none"/>
            </c:marker>
            <c:bubble3D val="0"/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0,</a:t>
                    </a:r>
                    <a:r>
                      <a: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5</a:t>
                    </a:r>
                    <a:r>
                      <a:rPr lang="en-US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3.0816399662894619E-2"/>
                  <c:y val="-3.0949415982083478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0,</a:t>
                    </a:r>
                    <a:r>
                      <a: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</a:t>
                    </a:r>
                    <a:r>
                      <a:rPr lang="en-US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2.241192702755972E-2"/>
                  <c:y val="-3.3160088552232271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0,</a:t>
                    </a:r>
                    <a:r>
                      <a: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07</a:t>
                    </a:r>
                    <a:r>
                      <a:rPr lang="en-US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2.9415654223672136E-2"/>
                  <c:y val="-3.7360366435515026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0,</a:t>
                    </a:r>
                    <a:r>
                      <a: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04</a:t>
                    </a:r>
                    <a:r>
                      <a:rPr lang="en-US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4.0621617737451994E-2"/>
                  <c:y val="-2.6307003584770939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0,</a:t>
                    </a:r>
                    <a:r>
                      <a: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02</a:t>
                    </a:r>
                    <a:r>
                      <a:rPr lang="en-US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-3.5018635980562068E-2"/>
                  <c:y val="-2.6307003584770939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0,</a:t>
                    </a:r>
                    <a:r>
                      <a: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</a:t>
                    </a:r>
                    <a:r>
                      <a:rPr lang="en-US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layout>
                <c:manualLayout>
                  <c:x val="-3.3670501216497679E-2"/>
                  <c:y val="-2.9457124962879829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0,</a:t>
                    </a:r>
                    <a:r>
                      <a: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7</a:t>
                    </a:r>
                    <a:r>
                      <a:rPr lang="en-US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4"/>
              <c:layout>
                <c:manualLayout>
                  <c:x val="-2.801490878444965E-3"/>
                  <c:y val="-3.0728696862481197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0,7</a:t>
                    </a:r>
                    <a:r>
                      <a:rPr lang="en-US" dirty="0" smtClean="0"/>
                      <a:t>%**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Лист1!$A$2:$A$17</c:f>
              <c:strCache>
                <c:ptCount val="16"/>
                <c:pt idx="0">
                  <c:v>Госдолг на 01.01.2017</c:v>
                </c:pt>
                <c:pt idx="1">
                  <c:v>Расходы на обслуживание 2016 год</c:v>
                </c:pt>
                <c:pt idx="2">
                  <c:v>Госдолг на 01.01.2018</c:v>
                </c:pt>
                <c:pt idx="3">
                  <c:v>Расходы на обслуживание 2017 год</c:v>
                </c:pt>
                <c:pt idx="4">
                  <c:v>Госдолг на 01.01.2019</c:v>
                </c:pt>
                <c:pt idx="5">
                  <c:v>Расходы на обслуживание 2018 год</c:v>
                </c:pt>
                <c:pt idx="6">
                  <c:v>Госдолг на 01.01.2020</c:v>
                </c:pt>
                <c:pt idx="7">
                  <c:v>Расходы на обслуживание 2019 год</c:v>
                </c:pt>
                <c:pt idx="8">
                  <c:v>Госдолг на 01.01.2021</c:v>
                </c:pt>
                <c:pt idx="9">
                  <c:v>Расходы на обслуживание 2020 год</c:v>
                </c:pt>
                <c:pt idx="10">
                  <c:v>Госдолг на 01.01.2022</c:v>
                </c:pt>
                <c:pt idx="11">
                  <c:v>Расходы на обслуживание 2021 год</c:v>
                </c:pt>
                <c:pt idx="12">
                  <c:v>Госдолг на 01.01.2023</c:v>
                </c:pt>
                <c:pt idx="13">
                  <c:v>Расходы на обслуживание 2022 год</c:v>
                </c:pt>
                <c:pt idx="14">
                  <c:v>Госдолг на 01.01.2024</c:v>
                </c:pt>
                <c:pt idx="15">
                  <c:v>Расходы на обслуживание 2023 год</c:v>
                </c:pt>
              </c:strCache>
            </c:strRef>
          </c:cat>
          <c:val>
            <c:numRef>
              <c:f>Лист1!$H$2:$H$17</c:f>
              <c:numCache>
                <c:formatCode>#,##0</c:formatCode>
                <c:ptCount val="16"/>
                <c:pt idx="0">
                  <c:v>17500</c:v>
                </c:pt>
                <c:pt idx="1">
                  <c:v>17500</c:v>
                </c:pt>
                <c:pt idx="2">
                  <c:v>17250</c:v>
                </c:pt>
                <c:pt idx="3">
                  <c:v>17000</c:v>
                </c:pt>
                <c:pt idx="4">
                  <c:v>16750</c:v>
                </c:pt>
                <c:pt idx="5">
                  <c:v>16500</c:v>
                </c:pt>
                <c:pt idx="6">
                  <c:v>16250</c:v>
                </c:pt>
                <c:pt idx="7">
                  <c:v>16000</c:v>
                </c:pt>
                <c:pt idx="8">
                  <c:v>15800</c:v>
                </c:pt>
                <c:pt idx="9">
                  <c:v>15600</c:v>
                </c:pt>
                <c:pt idx="10">
                  <c:v>16000</c:v>
                </c:pt>
                <c:pt idx="11">
                  <c:v>17000</c:v>
                </c:pt>
                <c:pt idx="12">
                  <c:v>17500</c:v>
                </c:pt>
                <c:pt idx="13">
                  <c:v>18000</c:v>
                </c:pt>
                <c:pt idx="14">
                  <c:v>18000</c:v>
                </c:pt>
                <c:pt idx="15">
                  <c:v>18000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5348480"/>
        <c:axId val="184739520"/>
      </c:lineChart>
      <c:lineChart>
        <c:grouping val="standard"/>
        <c:varyColors val="0"/>
        <c:ser>
          <c:idx val="5"/>
          <c:order val="5"/>
          <c:tx>
            <c:strRef>
              <c:f>Лист1!$G$1</c:f>
              <c:strCache>
                <c:ptCount val="1"/>
                <c:pt idx="0">
                  <c:v>Отношение государственного долга к собственным доходам</c:v>
                </c:pt>
              </c:strCache>
            </c:strRef>
          </c:tx>
          <c:spPr>
            <a:ln>
              <a:solidFill>
                <a:srgbClr val="7030A0"/>
              </a:solidFill>
            </a:ln>
          </c:spPr>
          <c:marker>
            <c:spPr>
              <a:solidFill>
                <a:srgbClr val="7030A0"/>
              </a:solidFill>
            </c:spPr>
          </c:marker>
          <c:dPt>
            <c:idx val="1"/>
            <c:marker>
              <c:symbol val="none"/>
            </c:marker>
            <c:bubble3D val="0"/>
          </c:dPt>
          <c:dPt>
            <c:idx val="3"/>
            <c:marker>
              <c:symbol val="none"/>
            </c:marker>
            <c:bubble3D val="0"/>
          </c:dPt>
          <c:dPt>
            <c:idx val="5"/>
            <c:marker>
              <c:symbol val="none"/>
            </c:marker>
            <c:bubble3D val="0"/>
          </c:dPt>
          <c:dPt>
            <c:idx val="7"/>
            <c:marker>
              <c:symbol val="none"/>
            </c:marker>
            <c:bubble3D val="0"/>
          </c:dPt>
          <c:dPt>
            <c:idx val="9"/>
            <c:marker>
              <c:symbol val="none"/>
            </c:marker>
            <c:bubble3D val="0"/>
          </c:dPt>
          <c:dPt>
            <c:idx val="11"/>
            <c:marker>
              <c:symbol val="none"/>
            </c:marker>
            <c:bubble3D val="0"/>
          </c:dPt>
          <c:dPt>
            <c:idx val="13"/>
            <c:marker>
              <c:symbol val="none"/>
            </c:marker>
            <c:bubble3D val="0"/>
          </c:dPt>
          <c:dLbls>
            <c:dLbl>
              <c:idx val="0"/>
              <c:layout>
                <c:manualLayout>
                  <c:x val="-2.9415654223672136E-2"/>
                  <c:y val="-3.73603664355150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3.6419381419784597E-2"/>
                  <c:y val="-3.072834872506857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4"/>
              <c:layout/>
              <c:tx>
                <c:rich>
                  <a:bodyPr/>
                  <a:lstStyle/>
                  <a:p>
                    <a:r>
                      <a:rPr lang="en-US"/>
                      <a:t>39,1</a:t>
                    </a:r>
                    <a:r>
                      <a:rPr lang="en-US" smtClean="0"/>
                      <a:t>%</a:t>
                    </a:r>
                    <a:r>
                      <a:rPr lang="ru-RU" smtClean="0"/>
                      <a:t>*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Лист1!$A$2:$A$17</c:f>
              <c:strCache>
                <c:ptCount val="16"/>
                <c:pt idx="0">
                  <c:v>Госдолг на 01.01.2017</c:v>
                </c:pt>
                <c:pt idx="1">
                  <c:v>Расходы на обслуживание 2016 год</c:v>
                </c:pt>
                <c:pt idx="2">
                  <c:v>Госдолг на 01.01.2018</c:v>
                </c:pt>
                <c:pt idx="3">
                  <c:v>Расходы на обслуживание 2017 год</c:v>
                </c:pt>
                <c:pt idx="4">
                  <c:v>Госдолг на 01.01.2019</c:v>
                </c:pt>
                <c:pt idx="5">
                  <c:v>Расходы на обслуживание 2018 год</c:v>
                </c:pt>
                <c:pt idx="6">
                  <c:v>Госдолг на 01.01.2020</c:v>
                </c:pt>
                <c:pt idx="7">
                  <c:v>Расходы на обслуживание 2019 год</c:v>
                </c:pt>
                <c:pt idx="8">
                  <c:v>Госдолг на 01.01.2021</c:v>
                </c:pt>
                <c:pt idx="9">
                  <c:v>Расходы на обслуживание 2020 год</c:v>
                </c:pt>
                <c:pt idx="10">
                  <c:v>Госдолг на 01.01.2022</c:v>
                </c:pt>
                <c:pt idx="11">
                  <c:v>Расходы на обслуживание 2021 год</c:v>
                </c:pt>
                <c:pt idx="12">
                  <c:v>Госдолг на 01.01.2023</c:v>
                </c:pt>
                <c:pt idx="13">
                  <c:v>Расходы на обслуживание 2022 год</c:v>
                </c:pt>
                <c:pt idx="14">
                  <c:v>Госдолг на 01.01.2024</c:v>
                </c:pt>
                <c:pt idx="15">
                  <c:v>Расходы на обслуживание 2023 год</c:v>
                </c:pt>
              </c:strCache>
            </c:strRef>
          </c:cat>
          <c:val>
            <c:numRef>
              <c:f>Лист1!$G$2:$G$17</c:f>
              <c:numCache>
                <c:formatCode>0.0%</c:formatCode>
                <c:ptCount val="16"/>
                <c:pt idx="0">
                  <c:v>0.55600000000000005</c:v>
                </c:pt>
                <c:pt idx="1">
                  <c:v>0.54249999999999998</c:v>
                </c:pt>
                <c:pt idx="2">
                  <c:v>0.52900000000000003</c:v>
                </c:pt>
                <c:pt idx="3">
                  <c:v>0.505</c:v>
                </c:pt>
                <c:pt idx="4">
                  <c:v>0.434</c:v>
                </c:pt>
                <c:pt idx="5">
                  <c:v>0.39</c:v>
                </c:pt>
                <c:pt idx="6">
                  <c:v>0.33800000000000002</c:v>
                </c:pt>
                <c:pt idx="7">
                  <c:v>0.34</c:v>
                </c:pt>
                <c:pt idx="8">
                  <c:v>0.35299999999999998</c:v>
                </c:pt>
                <c:pt idx="9">
                  <c:v>0.4</c:v>
                </c:pt>
                <c:pt idx="10">
                  <c:v>0.44</c:v>
                </c:pt>
                <c:pt idx="11">
                  <c:v>0.41</c:v>
                </c:pt>
                <c:pt idx="12">
                  <c:v>0.40799999999999997</c:v>
                </c:pt>
                <c:pt idx="13">
                  <c:v>0.4</c:v>
                </c:pt>
                <c:pt idx="14">
                  <c:v>0.39100000000000001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5348992"/>
        <c:axId val="184740096"/>
      </c:lineChart>
      <c:catAx>
        <c:axId val="1953484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84739520"/>
        <c:crosses val="autoZero"/>
        <c:auto val="1"/>
        <c:lblAlgn val="ctr"/>
        <c:lblOffset val="100"/>
        <c:noMultiLvlLbl val="0"/>
      </c:catAx>
      <c:valAx>
        <c:axId val="184739520"/>
        <c:scaling>
          <c:orientation val="minMax"/>
          <c:max val="23000"/>
          <c:min val="0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 anchor="t" anchorCtr="1"/>
              <a:lstStyle/>
              <a:p>
                <a:pPr>
                  <a:defRPr sz="1400" b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r>
                  <a:rPr lang="ru-RU" sz="1400" b="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млн. рублей</a:t>
                </a:r>
                <a:endParaRPr lang="ru-RU" sz="14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2.6484545358920572E-2"/>
              <c:y val="2.223031448296894E-2"/>
            </c:manualLayout>
          </c:layout>
          <c:overlay val="0"/>
        </c:title>
        <c:numFmt formatCode="#,##0" sourceLinked="1"/>
        <c:majorTickMark val="none"/>
        <c:minorTickMark val="none"/>
        <c:tickLblPos val="none"/>
        <c:txPr>
          <a:bodyPr/>
          <a:lstStyle/>
          <a:p>
            <a:pPr>
              <a:defRPr sz="1600"/>
            </a:pPr>
            <a:endParaRPr lang="ru-RU"/>
          </a:p>
        </c:txPr>
        <c:crossAx val="195348480"/>
        <c:crosses val="autoZero"/>
        <c:crossBetween val="between"/>
      </c:valAx>
      <c:valAx>
        <c:axId val="184740096"/>
        <c:scaling>
          <c:orientation val="minMax"/>
          <c:max val="1"/>
          <c:min val="-5"/>
        </c:scaling>
        <c:delete val="0"/>
        <c:axPos val="r"/>
        <c:numFmt formatCode="0.0%" sourceLinked="1"/>
        <c:majorTickMark val="none"/>
        <c:minorTickMark val="none"/>
        <c:tickLblPos val="none"/>
        <c:spPr>
          <a:noFill/>
          <a:ln>
            <a:noFill/>
          </a:ln>
        </c:spPr>
        <c:crossAx val="195348992"/>
        <c:crosses val="max"/>
        <c:crossBetween val="between"/>
      </c:valAx>
      <c:catAx>
        <c:axId val="1953489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84740096"/>
        <c:crosses val="autoZero"/>
        <c:auto val="1"/>
        <c:lblAlgn val="ctr"/>
        <c:lblOffset val="100"/>
        <c:noMultiLvlLbl val="0"/>
      </c:catAx>
      <c:spPr>
        <a:noFill/>
        <a:ln>
          <a:noFill/>
        </a:ln>
      </c:spPr>
    </c:plotArea>
    <c:legend>
      <c:legendPos val="b"/>
      <c:layout>
        <c:manualLayout>
          <c:xMode val="edge"/>
          <c:yMode val="edge"/>
          <c:x val="0.75515179282732303"/>
          <c:y val="0.45001477843316579"/>
          <c:w val="0.23644373453734205"/>
          <c:h val="0.54476020120949897"/>
        </c:manualLayout>
      </c:layout>
      <c:overlay val="0"/>
      <c:txPr>
        <a:bodyPr/>
        <a:lstStyle/>
        <a:p>
          <a:pPr algn="l">
            <a:defRPr sz="900" b="1" i="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6761532954243024E-2"/>
                  <c:y val="-0.23247795174637709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690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2189396466738386E-2"/>
                  <c:y val="-0.4140558391946527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1537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9.2717192882498245E-3"/>
                  <c:y val="-0.223880746190407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581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3627000251144097E-2"/>
                  <c:y val="-0.1744996791077165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489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9800565261883431E-2"/>
                  <c:y val="-0.17905472843437639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559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2019 факт</c:v>
                </c:pt>
                <c:pt idx="1">
                  <c:v>2020 план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690</c:v>
                </c:pt>
                <c:pt idx="1">
                  <c:v>1537</c:v>
                </c:pt>
                <c:pt idx="2">
                  <c:v>581</c:v>
                </c:pt>
                <c:pt idx="3">
                  <c:v>489</c:v>
                </c:pt>
                <c:pt idx="4">
                  <c:v>559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92957184"/>
        <c:axId val="259763008"/>
        <c:axId val="0"/>
      </c:bar3DChart>
      <c:catAx>
        <c:axId val="2929571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59763008"/>
        <c:crosses val="autoZero"/>
        <c:auto val="1"/>
        <c:lblAlgn val="ctr"/>
        <c:lblOffset val="100"/>
        <c:noMultiLvlLbl val="0"/>
      </c:catAx>
      <c:valAx>
        <c:axId val="259763008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9295718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396143484057328"/>
          <c:y val="2.8992537492897187E-2"/>
          <c:w val="0.82769350032536071"/>
          <c:h val="0.75672439843370487"/>
        </c:manualLayout>
      </c:layout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9924869458949005E-2"/>
                  <c:y val="-0.38117876143407109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2 762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4613088625073404E-2"/>
                  <c:y val="-0.36724144209634541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2 36</a:t>
                    </a:r>
                    <a:r>
                      <a:rPr lang="ru-RU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</a:t>
                    </a:r>
                    <a:endParaRPr lang="en-US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5103976542288951E-2"/>
                  <c:y val="-0.31914156089456641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1 965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0707680314240036E-2"/>
                  <c:y val="-0.31094162806461978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1 83</a:t>
                    </a:r>
                    <a:r>
                      <a:rPr lang="ru-RU" dirty="0" smtClean="0"/>
                      <a:t>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2.2789840676836284E-2"/>
                  <c:y val="-0.3110917051679906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1 81</a:t>
                    </a:r>
                    <a:r>
                      <a:rPr lang="ru-RU" dirty="0" smtClean="0"/>
                      <a:t>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(2)'!$B$8:$B$11</c:f>
              <c:strCache>
                <c:ptCount val="4"/>
                <c:pt idx="0">
                  <c:v>2019 факт</c:v>
                </c:pt>
                <c:pt idx="1">
                  <c:v>2020 план</c:v>
                </c:pt>
                <c:pt idx="2">
                  <c:v>2021</c:v>
                </c:pt>
                <c:pt idx="3">
                  <c:v>2022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2762.9</c:v>
                </c:pt>
                <c:pt idx="1">
                  <c:v>2360.6999999999998</c:v>
                </c:pt>
                <c:pt idx="2">
                  <c:v>1965.1</c:v>
                </c:pt>
                <c:pt idx="3">
                  <c:v>1830.6</c:v>
                </c:pt>
                <c:pt idx="4">
                  <c:v>1814.6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03533056"/>
        <c:axId val="265653056"/>
        <c:axId val="0"/>
      </c:bar3DChart>
      <c:catAx>
        <c:axId val="3035330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65653056"/>
        <c:crosses val="autoZero"/>
        <c:auto val="1"/>
        <c:lblAlgn val="ctr"/>
        <c:lblOffset val="100"/>
        <c:noMultiLvlLbl val="0"/>
      </c:catAx>
      <c:valAx>
        <c:axId val="265653056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30353305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3.0526729443845976E-2"/>
                  <c:y val="-0.3221251697971426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 </a:t>
                    </a:r>
                    <a:r>
                      <a:rPr lang="en-US" dirty="0" smtClean="0"/>
                      <a:t>92</a:t>
                    </a:r>
                    <a:r>
                      <a:rPr lang="ru-RU" dirty="0" smtClean="0"/>
                      <a:t>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2373711467299218E-2"/>
                  <c:y val="-0.40196242144373334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 </a:t>
                    </a:r>
                    <a:r>
                      <a:rPr lang="en-US" dirty="0" smtClean="0"/>
                      <a:t>86</a:t>
                    </a:r>
                    <a:r>
                      <a:rPr lang="ru-RU" dirty="0" smtClean="0"/>
                      <a:t>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0805383457469333E-2"/>
                  <c:y val="-0.11796815039129611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414</a:t>
                    </a:r>
                    <a:endParaRPr lang="en-US" dirty="0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986692851220322E-2"/>
                  <c:y val="-0.1063830880440333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357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0342256450352633E-2"/>
                  <c:y val="-0.1200140654654288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357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2019 факт</c:v>
                </c:pt>
                <c:pt idx="1">
                  <c:v>2020 план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strCache>
            </c:strRef>
          </c:cat>
          <c:val>
            <c:numRef>
              <c:f>'Лист1 (2)'!$C$8:$C$12</c:f>
              <c:numCache>
                <c:formatCode>#,##0.0</c:formatCode>
                <c:ptCount val="5"/>
                <c:pt idx="0">
                  <c:v>1924.5</c:v>
                </c:pt>
                <c:pt idx="1">
                  <c:v>2860.8285000000001</c:v>
                </c:pt>
                <c:pt idx="2">
                  <c:v>414.22730000000001</c:v>
                </c:pt>
                <c:pt idx="3">
                  <c:v>357.23720000000003</c:v>
                </c:pt>
                <c:pt idx="4">
                  <c:v>357.23720000000003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23613952"/>
        <c:axId val="265657664"/>
        <c:axId val="0"/>
      </c:bar3DChart>
      <c:catAx>
        <c:axId val="2236139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65657664"/>
        <c:crosses val="autoZero"/>
        <c:auto val="1"/>
        <c:lblAlgn val="ctr"/>
        <c:lblOffset val="100"/>
        <c:noMultiLvlLbl val="0"/>
      </c:catAx>
      <c:valAx>
        <c:axId val="26565766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2361395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2.729882062750405E-2"/>
                  <c:y val="-0.3873786532477416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2689222460083891E-2"/>
                  <c:y val="-0.361178673157761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63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7577474641127407E-2"/>
                  <c:y val="-0.40345181935831936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7</a:t>
                    </a:r>
                    <a:r>
                      <a:rPr lang="en-US" dirty="0" smtClean="0"/>
                      <a:t>9</a:t>
                    </a:r>
                    <a:endParaRPr lang="ru-RU" dirty="0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986692851220322E-2"/>
                  <c:y val="-0.265438132825520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3885930445542415E-2"/>
                  <c:y val="-0.24644268965096455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</a:t>
                    </a:r>
                    <a:r>
                      <a:rPr lang="ru-RU" dirty="0" smtClean="0"/>
                      <a:t>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2019 факт</c:v>
                </c:pt>
                <c:pt idx="1">
                  <c:v>2020 план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74.3</c:v>
                </c:pt>
                <c:pt idx="1">
                  <c:v>63.2</c:v>
                </c:pt>
                <c:pt idx="2">
                  <c:v>79.5</c:v>
                </c:pt>
                <c:pt idx="3">
                  <c:v>43.9</c:v>
                </c:pt>
                <c:pt idx="4">
                  <c:v>44.5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04369152"/>
        <c:axId val="304171840"/>
        <c:axId val="0"/>
      </c:bar3DChart>
      <c:catAx>
        <c:axId val="3043691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304171840"/>
        <c:crosses val="autoZero"/>
        <c:auto val="1"/>
        <c:lblAlgn val="ctr"/>
        <c:lblOffset val="100"/>
        <c:noMultiLvlLbl val="0"/>
      </c:catAx>
      <c:valAx>
        <c:axId val="304171840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30436915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8DE7A0"/>
                  </a:gs>
                  <a:gs pos="50000">
                    <a:srgbClr val="BBEEC5"/>
                  </a:gs>
                  <a:gs pos="100000">
                    <a:srgbClr val="DEF6E3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B196D2"/>
                  </a:gs>
                  <a:gs pos="50000">
                    <a:srgbClr val="CFC0E2"/>
                  </a:gs>
                  <a:gs pos="100000">
                    <a:srgbClr val="E7E1F0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9.1086546083601148E-3"/>
                  <c:y val="-0.31877419554647096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35</a:t>
                    </a:r>
                    <a:endParaRPr lang="en-US" dirty="0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6107989896811066E-2"/>
                  <c:y val="-0.3554071045867013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42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4308762647317064E-2"/>
                  <c:y val="-0.21542909349933415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19</a:t>
                    </a:r>
                    <a:endParaRPr lang="en-US" dirty="0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1308364566954958E-2"/>
                  <c:y val="-0.2221784508656198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4419264864767228E-2"/>
                  <c:y val="-0.221670299638871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2019 факт</c:v>
                </c:pt>
                <c:pt idx="1">
                  <c:v>2020 план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35</c:v>
                </c:pt>
                <c:pt idx="1">
                  <c:v>42</c:v>
                </c:pt>
                <c:pt idx="2">
                  <c:v>19</c:v>
                </c:pt>
                <c:pt idx="3">
                  <c:v>22</c:v>
                </c:pt>
                <c:pt idx="4">
                  <c:v>22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07404288"/>
        <c:axId val="304176448"/>
        <c:axId val="0"/>
      </c:bar3DChart>
      <c:catAx>
        <c:axId val="3074042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304176448"/>
        <c:crosses val="autoZero"/>
        <c:auto val="1"/>
        <c:lblAlgn val="ctr"/>
        <c:lblOffset val="100"/>
        <c:noMultiLvlLbl val="0"/>
      </c:catAx>
      <c:valAx>
        <c:axId val="304176448"/>
        <c:scaling>
          <c:orientation val="minMax"/>
          <c:max val="50"/>
          <c:min val="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30740428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5"/>
            <c:invertIfNegative val="0"/>
            <c:bubble3D val="0"/>
            <c:spPr>
              <a:gradFill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603025018348456E-2"/>
                  <c:y val="-0.28114854075647272"/>
                </c:manualLayout>
              </c:layout>
              <c:tx>
                <c:rich>
                  <a:bodyPr/>
                  <a:lstStyle/>
                  <a:p>
                    <a:r>
                      <a:rPr lang="ru-RU" sz="13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4 297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4496723249489947E-2"/>
                  <c:y val="-0.31944545882461955"/>
                </c:manualLayout>
              </c:layout>
              <c:tx>
                <c:rich>
                  <a:bodyPr/>
                  <a:lstStyle/>
                  <a:p>
                    <a:r>
                      <a:rPr lang="ru-RU" sz="13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4 958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3197960363487004E-3"/>
                  <c:y val="-0.30166955000879964"/>
                </c:manualLayout>
              </c:layout>
              <c:tx>
                <c:rich>
                  <a:bodyPr/>
                  <a:lstStyle/>
                  <a:p>
                    <a:r>
                      <a:rPr lang="ru-RU" sz="1300" dirty="0" smtClean="0"/>
                      <a:t>4 572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5.2671852650594412E-3"/>
                  <c:y val="-0.34888032269408509"/>
                </c:manualLayout>
              </c:layout>
              <c:tx>
                <c:rich>
                  <a:bodyPr/>
                  <a:lstStyle/>
                  <a:p>
                    <a:r>
                      <a:rPr lang="ru-RU" sz="13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5 471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7971386989381576E-2"/>
                  <c:y val="-0.37815946356644914"/>
                </c:manualLayout>
              </c:layout>
              <c:tx>
                <c:rich>
                  <a:bodyPr/>
                  <a:lstStyle/>
                  <a:p>
                    <a:r>
                      <a:rPr lang="ru-RU" sz="13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6 062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5270340333802538E-2"/>
                  <c:y val="-0.290114517533798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2019 факт</c:v>
                </c:pt>
                <c:pt idx="1">
                  <c:v>2020 план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4296.8999999999996</c:v>
                </c:pt>
                <c:pt idx="1">
                  <c:v>4958</c:v>
                </c:pt>
                <c:pt idx="2">
                  <c:v>4572</c:v>
                </c:pt>
                <c:pt idx="3">
                  <c:v>5470.9</c:v>
                </c:pt>
                <c:pt idx="4">
                  <c:v>6062.4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374"/>
        <c:shape val="box"/>
        <c:axId val="308038656"/>
        <c:axId val="273756096"/>
        <c:axId val="0"/>
      </c:bar3DChart>
      <c:catAx>
        <c:axId val="3080386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73756096"/>
        <c:crosses val="autoZero"/>
        <c:auto val="1"/>
        <c:lblAlgn val="ctr"/>
        <c:lblOffset val="100"/>
        <c:noMultiLvlLbl val="0"/>
      </c:catAx>
      <c:valAx>
        <c:axId val="273756096"/>
        <c:scaling>
          <c:orientation val="minMax"/>
          <c:max val="6335.5"/>
          <c:min val="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30803865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8DE7A0"/>
                  </a:gs>
                  <a:gs pos="50000">
                    <a:srgbClr val="BBEEC5"/>
                  </a:gs>
                  <a:gs pos="100000">
                    <a:srgbClr val="DEF6E3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5"/>
            <c:invertIfNegative val="0"/>
            <c:bubble3D val="0"/>
            <c:spPr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4386168617883617E-2"/>
                  <c:y val="-0.387379295506437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2689222460083891E-2"/>
                  <c:y val="-0.17357458710794121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 </a:t>
                    </a:r>
                    <a:r>
                      <a:rPr lang="en-US" dirty="0" smtClean="0"/>
                      <a:t>51</a:t>
                    </a:r>
                    <a:r>
                      <a:rPr lang="ru-RU" dirty="0" smtClean="0"/>
                      <a:t>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4.6643142593806091E-3"/>
                  <c:y val="-0.2076913690065221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2 468</a:t>
                    </a:r>
                  </a:p>
                  <a:p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3095091514608326E-2"/>
                  <c:y val="-0.2939868529645055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3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7114601820073769E-2"/>
                  <c:y val="-0.2505203901079315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3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936897801443065E-2"/>
                  <c:y val="-0.1386636523325230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2019 факт</c:v>
                </c:pt>
                <c:pt idx="1">
                  <c:v>2020 план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4297</c:v>
                </c:pt>
                <c:pt idx="1">
                  <c:v>1517</c:v>
                </c:pt>
                <c:pt idx="2">
                  <c:v>2468</c:v>
                </c:pt>
                <c:pt idx="3">
                  <c:v>3038</c:v>
                </c:pt>
                <c:pt idx="4">
                  <c:v>2491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08754432"/>
        <c:axId val="224030080"/>
        <c:axId val="0"/>
      </c:bar3DChart>
      <c:catAx>
        <c:axId val="3087544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24030080"/>
        <c:crosses val="autoZero"/>
        <c:auto val="1"/>
        <c:lblAlgn val="ctr"/>
        <c:lblOffset val="100"/>
        <c:noMultiLvlLbl val="0"/>
      </c:catAx>
      <c:valAx>
        <c:axId val="224030080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30875443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727654239840142"/>
          <c:y val="4.6250180240020609E-2"/>
          <c:w val="0.8544172191485313"/>
          <c:h val="0.77763216969775839"/>
        </c:manualLayout>
      </c:layout>
      <c:bar3DChart>
        <c:barDir val="col"/>
        <c:grouping val="stack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09491200"/>
        <c:axId val="273754368"/>
        <c:axId val="0"/>
      </c:bar3DChart>
      <c:catAx>
        <c:axId val="30949120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300" b="1"/>
            </a:pPr>
            <a:endParaRPr lang="ru-RU"/>
          </a:p>
        </c:txPr>
        <c:crossAx val="273754368"/>
        <c:crosses val="autoZero"/>
        <c:auto val="1"/>
        <c:lblAlgn val="ctr"/>
        <c:lblOffset val="100"/>
        <c:noMultiLvlLbl val="0"/>
      </c:catAx>
      <c:valAx>
        <c:axId val="273754368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30949120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13476859643137809"/>
          <c:y val="5.092494387871295E-2"/>
          <c:w val="0.83204342897108252"/>
          <c:h val="0.75697302924813747"/>
        </c:manualLayout>
      </c:layout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8DE7A0"/>
                  </a:gs>
                  <a:gs pos="50000">
                    <a:srgbClr val="BBEEC5"/>
                  </a:gs>
                  <a:gs pos="100000">
                    <a:srgbClr val="DEF6E3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B196D2"/>
                  </a:gs>
                  <a:gs pos="50000">
                    <a:srgbClr val="CFC0E2"/>
                  </a:gs>
                  <a:gs pos="100000">
                    <a:srgbClr val="E7E1F0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6.558099171142401E-3"/>
                  <c:y val="-0.39252366854279858"/>
                </c:manualLayout>
              </c:layout>
              <c:spPr/>
              <c:txPr>
                <a:bodyPr/>
                <a:lstStyle/>
                <a:p>
                  <a:pPr algn="ctr">
                    <a:defRPr lang="en-US" sz="1300" b="1" i="0" u="none" strike="noStrike" kern="1200" baseline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2789204840480866E-3"/>
                  <c:y val="-0.33467840062465432"/>
                </c:manualLayout>
              </c:layout>
              <c:spPr/>
              <c:txPr>
                <a:bodyPr/>
                <a:lstStyle/>
                <a:p>
                  <a:pPr algn="ctr" rtl="0">
                    <a:defRPr lang="en-US" sz="1300" b="1" i="0" u="none" strike="noStrike" kern="1200" baseline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9675072122565886E-2"/>
                  <c:y val="-0.35533754107427529"/>
                </c:manualLayout>
              </c:layout>
              <c:spPr/>
              <c:txPr>
                <a:bodyPr/>
                <a:lstStyle/>
                <a:p>
                  <a:pPr algn="ctr" rtl="0">
                    <a:defRPr lang="en-US" sz="1300" b="1" i="0" u="none" strike="noStrike" kern="1200" baseline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2791786870943148E-3"/>
                  <c:y val="-0.28922829163548819"/>
                </c:manualLayout>
              </c:layout>
              <c:spPr/>
              <c:txPr>
                <a:bodyPr/>
                <a:lstStyle/>
                <a:p>
                  <a:pPr algn="ctr" rtl="0">
                    <a:defRPr lang="en-US" sz="1300" b="1" i="0" u="none" strike="noStrike" kern="1200" baseline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3116714748377259E-2"/>
                  <c:y val="-0.29749162247454208"/>
                </c:manualLayout>
              </c:layout>
              <c:spPr/>
              <c:txPr>
                <a:bodyPr/>
                <a:lstStyle/>
                <a:p>
                  <a:pPr algn="ctr" rtl="0">
                    <a:defRPr lang="en-US" sz="1300" b="1" i="0" u="none" strike="noStrike" kern="1200" baseline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2019 факт</c:v>
                </c:pt>
                <c:pt idx="1">
                  <c:v>2020 план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1450</c:v>
                </c:pt>
                <c:pt idx="1">
                  <c:v>1239</c:v>
                </c:pt>
                <c:pt idx="2">
                  <c:v>1437.5</c:v>
                </c:pt>
                <c:pt idx="3">
                  <c:v>1057.4000000000001</c:v>
                </c:pt>
                <c:pt idx="4">
                  <c:v>1084.9000000000001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09490688"/>
        <c:axId val="273757824"/>
        <c:axId val="0"/>
      </c:bar3DChart>
      <c:catAx>
        <c:axId val="3094906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73757824"/>
        <c:crosses val="autoZero"/>
        <c:auto val="1"/>
        <c:lblAlgn val="ctr"/>
        <c:lblOffset val="100"/>
        <c:noMultiLvlLbl val="0"/>
      </c:catAx>
      <c:valAx>
        <c:axId val="273757824"/>
        <c:scaling>
          <c:orientation val="minMax"/>
        </c:scaling>
        <c:delete val="0"/>
        <c:axPos val="l"/>
        <c:majorGridlines>
          <c:spPr>
            <a:ln w="12700" cap="flat" cmpd="sng" algn="ctr">
              <a:solidFill>
                <a:schemeClr val="bg1">
                  <a:lumMod val="7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</c:majorGridlines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30949068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727654239840142"/>
          <c:y val="4.6250180240020609E-2"/>
          <c:w val="0.8544172191485313"/>
          <c:h val="0.77763216969775839"/>
        </c:manualLayout>
      </c:layout>
      <c:bar3DChart>
        <c:barDir val="col"/>
        <c:grouping val="stack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11379968"/>
        <c:axId val="224031808"/>
        <c:axId val="0"/>
      </c:bar3DChart>
      <c:catAx>
        <c:axId val="31137996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300" b="1"/>
            </a:pPr>
            <a:endParaRPr lang="ru-RU"/>
          </a:p>
        </c:txPr>
        <c:crossAx val="224031808"/>
        <c:crosses val="autoZero"/>
        <c:auto val="1"/>
        <c:lblAlgn val="ctr"/>
        <c:lblOffset val="100"/>
        <c:noMultiLvlLbl val="0"/>
      </c:catAx>
      <c:valAx>
        <c:axId val="224031808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31137996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5833265923541117E-2"/>
          <c:y val="8.3167783055366748E-2"/>
          <c:w val="0.95416666666666672"/>
          <c:h val="0.6354182282517855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numCache>
            </c:numRef>
          </c:cat>
          <c:val>
            <c:numRef>
              <c:f>Лист1!$B$2:$B$8</c:f>
              <c:numCache>
                <c:formatCode>#,##0</c:formatCode>
                <c:ptCount val="7"/>
                <c:pt idx="0">
                  <c:v>26718.102206029998</c:v>
                </c:pt>
                <c:pt idx="1">
                  <c:v>29758</c:v>
                </c:pt>
                <c:pt idx="2">
                  <c:v>30613</c:v>
                </c:pt>
                <c:pt idx="3">
                  <c:v>30371</c:v>
                </c:pt>
                <c:pt idx="4">
                  <c:v>30846</c:v>
                </c:pt>
                <c:pt idx="5">
                  <c:v>33175</c:v>
                </c:pt>
                <c:pt idx="6">
                  <c:v>34663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flip="none" rotWithShape="1">
              <a:gsLst>
                <a:gs pos="0">
                  <a:srgbClr val="00B050">
                    <a:tint val="66000"/>
                    <a:satMod val="160000"/>
                  </a:srgbClr>
                </a:gs>
                <a:gs pos="50000">
                  <a:srgbClr val="00B050">
                    <a:tint val="44500"/>
                    <a:satMod val="160000"/>
                  </a:srgbClr>
                </a:gs>
                <a:gs pos="100000">
                  <a:srgbClr val="00B05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numCache>
            </c:numRef>
          </c:cat>
          <c:val>
            <c:numRef>
              <c:f>Лист1!$C$2:$C$8</c:f>
              <c:numCache>
                <c:formatCode>#,##0</c:formatCode>
                <c:ptCount val="7"/>
                <c:pt idx="0">
                  <c:v>17256.708811150002</c:v>
                </c:pt>
                <c:pt idx="1">
                  <c:v>19947</c:v>
                </c:pt>
                <c:pt idx="2">
                  <c:v>28106</c:v>
                </c:pt>
                <c:pt idx="3">
                  <c:v>39495</c:v>
                </c:pt>
                <c:pt idx="4">
                  <c:v>30655</c:v>
                </c:pt>
                <c:pt idx="5">
                  <c:v>25682</c:v>
                </c:pt>
                <c:pt idx="6">
                  <c:v>23742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2"/>
        <c:overlap val="100"/>
        <c:axId val="195974656"/>
        <c:axId val="184740672"/>
      </c:barChart>
      <c:catAx>
        <c:axId val="1959746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5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84740672"/>
        <c:crosses val="autoZero"/>
        <c:auto val="1"/>
        <c:lblAlgn val="ctr"/>
        <c:lblOffset val="100"/>
        <c:noMultiLvlLbl val="0"/>
      </c:catAx>
      <c:valAx>
        <c:axId val="184740672"/>
        <c:scaling>
          <c:orientation val="minMax"/>
          <c:max val="55000"/>
          <c:min val="0"/>
        </c:scaling>
        <c:delete val="1"/>
        <c:axPos val="l"/>
        <c:numFmt formatCode="#,##0" sourceLinked="1"/>
        <c:majorTickMark val="out"/>
        <c:minorTickMark val="none"/>
        <c:tickLblPos val="nextTo"/>
        <c:crossAx val="1959746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3320827631922683"/>
          <c:y val="0.86603510497148406"/>
          <c:w val="0.67789517536944566"/>
          <c:h val="0.133964895028516"/>
        </c:manualLayout>
      </c:layout>
      <c:overlay val="0"/>
      <c:txPr>
        <a:bodyPr/>
        <a:lstStyle/>
        <a:p>
          <a:pPr>
            <a:defRPr sz="12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1449054071707343"/>
          <c:y val="0.1087705371376517"/>
          <c:w val="0.82190655361342291"/>
          <c:h val="0.70016043650488069"/>
        </c:manualLayout>
      </c:layout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8DE7A0"/>
                  </a:gs>
                  <a:gs pos="50000">
                    <a:srgbClr val="BBEEC5"/>
                  </a:gs>
                  <a:gs pos="100000">
                    <a:srgbClr val="DEF6E3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B196D2"/>
                  </a:gs>
                  <a:gs pos="50000">
                    <a:srgbClr val="CFC0E2"/>
                  </a:gs>
                  <a:gs pos="100000">
                    <a:srgbClr val="E7E1F0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2.6211936523790141E-2"/>
                  <c:y val="-0.22534379136927651"/>
                </c:manualLayout>
              </c:layout>
              <c:spPr/>
              <c:txPr>
                <a:bodyPr/>
                <a:lstStyle/>
                <a:p>
                  <a:pPr algn="ctr">
                    <a:defRPr lang="en-US" sz="1300" b="1" i="0" u="none" strike="noStrike" kern="1200" baseline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3054553008478725E-2"/>
                  <c:y val="-0.20383392441239051"/>
                </c:manualLayout>
              </c:layout>
              <c:spPr/>
              <c:txPr>
                <a:bodyPr/>
                <a:lstStyle/>
                <a:p>
                  <a:pPr algn="ctr" rtl="0">
                    <a:defRPr lang="en-US" sz="1300" b="1" i="0" u="none" strike="noStrike" kern="1200" baseline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6343834132579407E-2"/>
                  <c:y val="-0.33182685127462508"/>
                </c:manualLayout>
              </c:layout>
              <c:spPr/>
              <c:txPr>
                <a:bodyPr/>
                <a:lstStyle/>
                <a:p>
                  <a:pPr algn="ctr" rtl="0">
                    <a:defRPr lang="en-US" sz="1300" b="1" i="0" u="none" strike="noStrike" kern="1200" baseline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6354453907844301E-2"/>
                  <c:y val="-0.24059340737292173"/>
                </c:manualLayout>
              </c:layout>
              <c:spPr/>
              <c:txPr>
                <a:bodyPr/>
                <a:lstStyle/>
                <a:p>
                  <a:pPr algn="ctr" rtl="0">
                    <a:defRPr lang="en-US" sz="1300" b="1" i="0" u="none" strike="noStrike" kern="1200" baseline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3.2853699385762436E-2"/>
                  <c:y val="-0.24982785268471527"/>
                </c:manualLayout>
              </c:layout>
              <c:spPr/>
              <c:txPr>
                <a:bodyPr/>
                <a:lstStyle/>
                <a:p>
                  <a:pPr algn="ctr" rtl="0">
                    <a:defRPr lang="en-US" sz="1300" b="1" i="0" u="none" strike="noStrike" kern="1200" baseline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2019 факт</c:v>
                </c:pt>
                <c:pt idx="1">
                  <c:v>2020 план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604.6</c:v>
                </c:pt>
                <c:pt idx="1">
                  <c:v>495.3</c:v>
                </c:pt>
                <c:pt idx="2">
                  <c:v>1169.3</c:v>
                </c:pt>
                <c:pt idx="3">
                  <c:v>680.2</c:v>
                </c:pt>
                <c:pt idx="4">
                  <c:v>680.4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11437824"/>
        <c:axId val="307639360"/>
        <c:axId val="0"/>
      </c:bar3DChart>
      <c:catAx>
        <c:axId val="3114378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307639360"/>
        <c:crosses val="autoZero"/>
        <c:auto val="1"/>
        <c:lblAlgn val="ctr"/>
        <c:lblOffset val="100"/>
        <c:noMultiLvlLbl val="0"/>
      </c:catAx>
      <c:valAx>
        <c:axId val="307639360"/>
        <c:scaling>
          <c:orientation val="minMax"/>
          <c:max val="1400"/>
        </c:scaling>
        <c:delete val="0"/>
        <c:axPos val="l"/>
        <c:majorGridlines>
          <c:spPr>
            <a:ln w="12700" cap="flat" cmpd="sng" algn="ctr">
              <a:solidFill>
                <a:schemeClr val="bg1">
                  <a:lumMod val="7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</c:majorGridlines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31143782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727654239840142"/>
          <c:y val="4.6250180240020609E-2"/>
          <c:w val="0.8544172191485313"/>
          <c:h val="0.77763216969775839"/>
        </c:manualLayout>
      </c:layout>
      <c:bar3DChart>
        <c:barDir val="col"/>
        <c:grouping val="stack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12579584"/>
        <c:axId val="307637056"/>
        <c:axId val="0"/>
      </c:bar3DChart>
      <c:catAx>
        <c:axId val="31257958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300" b="1"/>
            </a:pPr>
            <a:endParaRPr lang="ru-RU"/>
          </a:p>
        </c:txPr>
        <c:crossAx val="307637056"/>
        <c:crosses val="autoZero"/>
        <c:auto val="1"/>
        <c:lblAlgn val="ctr"/>
        <c:lblOffset val="100"/>
        <c:noMultiLvlLbl val="0"/>
      </c:catAx>
      <c:valAx>
        <c:axId val="307637056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31257958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476856357255931"/>
          <c:y val="0.1087705371376517"/>
          <c:w val="0.83532248656763197"/>
          <c:h val="0.70152487373881556"/>
        </c:manualLayout>
      </c:layout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8DE7A0"/>
                  </a:gs>
                  <a:gs pos="50000">
                    <a:srgbClr val="BBEEC5"/>
                  </a:gs>
                  <a:gs pos="100000">
                    <a:srgbClr val="DEF6E3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B196D2"/>
                  </a:gs>
                  <a:gs pos="50000">
                    <a:srgbClr val="CFC0E2"/>
                  </a:gs>
                  <a:gs pos="100000">
                    <a:srgbClr val="E7E1F0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5.014243091385406E-3"/>
                  <c:y val="-0.37039715095390252"/>
                </c:manualLayout>
              </c:layout>
              <c:spPr/>
              <c:txPr>
                <a:bodyPr/>
                <a:lstStyle/>
                <a:p>
                  <a:pPr algn="ctr">
                    <a:defRPr lang="en-US" sz="1300" b="1" i="0" u="none" strike="noStrike" kern="1200" baseline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2953992606613915E-2"/>
                  <c:y val="-0.1263521986809325"/>
                </c:manualLayout>
              </c:layout>
              <c:spPr/>
              <c:txPr>
                <a:bodyPr/>
                <a:lstStyle/>
                <a:p>
                  <a:pPr algn="ctr" rtl="0">
                    <a:defRPr lang="en-US" sz="1300" b="1" i="0" u="none" strike="noStrike" kern="1200" baseline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087874335071751E-2"/>
                  <c:y val="-9.6496189159035767E-2"/>
                </c:manualLayout>
              </c:layout>
              <c:spPr/>
              <c:txPr>
                <a:bodyPr/>
                <a:lstStyle/>
                <a:p>
                  <a:pPr algn="ctr" rtl="0">
                    <a:defRPr lang="en-US" sz="1300" b="1" i="0" u="none" strike="noStrike" kern="1200" baseline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6233429496754519E-2"/>
                  <c:y val="-0.11089255020389191"/>
                </c:manualLayout>
              </c:layout>
              <c:spPr/>
              <c:txPr>
                <a:bodyPr/>
                <a:lstStyle/>
                <a:p>
                  <a:pPr algn="ctr" rtl="0">
                    <a:defRPr lang="en-US" sz="1300" b="1" i="0" u="none" strike="noStrike" kern="1200" baseline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9675072122565768E-2"/>
                  <c:y val="-0.10249506474768913"/>
                </c:manualLayout>
              </c:layout>
              <c:spPr/>
              <c:txPr>
                <a:bodyPr/>
                <a:lstStyle/>
                <a:p>
                  <a:pPr algn="ctr" rtl="0">
                    <a:defRPr lang="en-US" sz="1300" b="1" i="0" u="none" strike="noStrike" kern="1200" baseline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2019 факт</c:v>
                </c:pt>
                <c:pt idx="1">
                  <c:v>2020 план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30.7</c:v>
                </c:pt>
                <c:pt idx="1">
                  <c:v>3.9</c:v>
                </c:pt>
                <c:pt idx="2">
                  <c:v>1.6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12608256"/>
        <c:axId val="307641088"/>
        <c:axId val="0"/>
      </c:bar3DChart>
      <c:catAx>
        <c:axId val="3126082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307641088"/>
        <c:crosses val="autoZero"/>
        <c:auto val="1"/>
        <c:lblAlgn val="ctr"/>
        <c:lblOffset val="100"/>
        <c:noMultiLvlLbl val="0"/>
      </c:catAx>
      <c:valAx>
        <c:axId val="307641088"/>
        <c:scaling>
          <c:orientation val="minMax"/>
        </c:scaling>
        <c:delete val="0"/>
        <c:axPos val="l"/>
        <c:majorGridlines>
          <c:spPr>
            <a:ln w="12700" cap="flat" cmpd="sng" algn="ctr">
              <a:solidFill>
                <a:schemeClr val="bg1">
                  <a:lumMod val="7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</c:majorGridlines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31260825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3828782747973612"/>
          <c:y val="1.2425482963215058E-2"/>
          <c:w val="0.5666819727698037"/>
          <c:h val="0.8735500907775366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'Лист1 (2)'!$C$3</c:f>
              <c:strCache>
                <c:ptCount val="1"/>
                <c:pt idx="0">
                  <c:v>2023</c:v>
                </c:pt>
              </c:strCache>
            </c:strRef>
          </c:tx>
          <c:spPr>
            <a:gradFill flip="none" rotWithShape="1">
              <a:gsLst>
                <a:gs pos="0">
                  <a:srgbClr val="FFFF00">
                    <a:shade val="30000"/>
                    <a:satMod val="115000"/>
                  </a:srgbClr>
                </a:gs>
                <a:gs pos="50000">
                  <a:srgbClr val="FFFF00">
                    <a:shade val="67500"/>
                    <a:satMod val="115000"/>
                  </a:srgbClr>
                </a:gs>
                <a:gs pos="100000">
                  <a:srgbClr val="FFFF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(2)'!$B$4:$B$11</c:f>
              <c:strCache>
                <c:ptCount val="8"/>
                <c:pt idx="0">
                  <c:v>Неналоговые доходы</c:v>
                </c:pt>
                <c:pt idx="1">
                  <c:v>Госпошлина</c:v>
                </c:pt>
                <c:pt idx="2">
                  <c:v>Транспортный налог</c:v>
                </c:pt>
                <c:pt idx="3">
                  <c:v>Налог на имущество организаций</c:v>
                </c:pt>
                <c:pt idx="4">
                  <c:v>Упрощенная система налогообложения</c:v>
                </c:pt>
                <c:pt idx="5">
                  <c:v>Акцизы</c:v>
                </c:pt>
                <c:pt idx="6">
                  <c:v>Налог на доходы</c:v>
                </c:pt>
                <c:pt idx="7">
                  <c:v>Налог на прибыль организаций</c:v>
                </c:pt>
              </c:strCache>
            </c:strRef>
          </c:cat>
          <c:val>
            <c:numRef>
              <c:f>'Лист1 (2)'!$C$4:$C$11</c:f>
              <c:numCache>
                <c:formatCode>#,##0</c:formatCode>
                <c:ptCount val="8"/>
                <c:pt idx="0">
                  <c:v>851</c:v>
                </c:pt>
                <c:pt idx="1">
                  <c:v>160</c:v>
                </c:pt>
                <c:pt idx="2">
                  <c:v>1021</c:v>
                </c:pt>
                <c:pt idx="3">
                  <c:v>2617</c:v>
                </c:pt>
                <c:pt idx="4">
                  <c:v>2559</c:v>
                </c:pt>
                <c:pt idx="5">
                  <c:v>7340</c:v>
                </c:pt>
                <c:pt idx="6">
                  <c:v>11296</c:v>
                </c:pt>
                <c:pt idx="7">
                  <c:v>8819</c:v>
                </c:pt>
              </c:numCache>
            </c:numRef>
          </c:val>
        </c:ser>
        <c:ser>
          <c:idx val="1"/>
          <c:order val="1"/>
          <c:tx>
            <c:strRef>
              <c:f>'Лист1 (2)'!$D$3</c:f>
              <c:strCache>
                <c:ptCount val="1"/>
                <c:pt idx="0">
                  <c:v>2022</c:v>
                </c:pt>
              </c:strCache>
            </c:strRef>
          </c:tx>
          <c:spPr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(2)'!$B$4:$B$11</c:f>
              <c:strCache>
                <c:ptCount val="8"/>
                <c:pt idx="0">
                  <c:v>Неналоговые доходы</c:v>
                </c:pt>
                <c:pt idx="1">
                  <c:v>Госпошлина</c:v>
                </c:pt>
                <c:pt idx="2">
                  <c:v>Транспортный налог</c:v>
                </c:pt>
                <c:pt idx="3">
                  <c:v>Налог на имущество организаций</c:v>
                </c:pt>
                <c:pt idx="4">
                  <c:v>Упрощенная система налогообложения</c:v>
                </c:pt>
                <c:pt idx="5">
                  <c:v>Акцизы</c:v>
                </c:pt>
                <c:pt idx="6">
                  <c:v>Налог на доходы</c:v>
                </c:pt>
                <c:pt idx="7">
                  <c:v>Налог на прибыль организаций</c:v>
                </c:pt>
              </c:strCache>
            </c:strRef>
          </c:cat>
          <c:val>
            <c:numRef>
              <c:f>'Лист1 (2)'!$D$4:$D$11</c:f>
              <c:numCache>
                <c:formatCode>#,##0</c:formatCode>
                <c:ptCount val="8"/>
                <c:pt idx="0">
                  <c:v>866</c:v>
                </c:pt>
                <c:pt idx="1">
                  <c:v>160</c:v>
                </c:pt>
                <c:pt idx="2">
                  <c:v>984</c:v>
                </c:pt>
                <c:pt idx="3">
                  <c:v>2541</c:v>
                </c:pt>
                <c:pt idx="4">
                  <c:v>2480</c:v>
                </c:pt>
                <c:pt idx="5">
                  <c:v>6681</c:v>
                </c:pt>
                <c:pt idx="6">
                  <c:v>10917</c:v>
                </c:pt>
                <c:pt idx="7">
                  <c:v>8545</c:v>
                </c:pt>
              </c:numCache>
            </c:numRef>
          </c:val>
        </c:ser>
        <c:ser>
          <c:idx val="2"/>
          <c:order val="2"/>
          <c:tx>
            <c:strRef>
              <c:f>'Лист1 (2)'!$E$3</c:f>
              <c:strCache>
                <c:ptCount val="1"/>
                <c:pt idx="0">
                  <c:v>2021</c:v>
                </c:pt>
              </c:strCache>
            </c:strRef>
          </c:tx>
          <c:spPr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(2)'!$B$4:$B$11</c:f>
              <c:strCache>
                <c:ptCount val="8"/>
                <c:pt idx="0">
                  <c:v>Неналоговые доходы</c:v>
                </c:pt>
                <c:pt idx="1">
                  <c:v>Госпошлина</c:v>
                </c:pt>
                <c:pt idx="2">
                  <c:v>Транспортный налог</c:v>
                </c:pt>
                <c:pt idx="3">
                  <c:v>Налог на имущество организаций</c:v>
                </c:pt>
                <c:pt idx="4">
                  <c:v>Упрощенная система налогообложения</c:v>
                </c:pt>
                <c:pt idx="5">
                  <c:v>Акцизы</c:v>
                </c:pt>
                <c:pt idx="6">
                  <c:v>Налог на доходы</c:v>
                </c:pt>
                <c:pt idx="7">
                  <c:v>Налог на прибыль организаций</c:v>
                </c:pt>
              </c:strCache>
            </c:strRef>
          </c:cat>
          <c:val>
            <c:numRef>
              <c:f>'Лист1 (2)'!$E$4:$E$11</c:f>
              <c:numCache>
                <c:formatCode>#,##0</c:formatCode>
                <c:ptCount val="8"/>
                <c:pt idx="0">
                  <c:v>865</c:v>
                </c:pt>
                <c:pt idx="1">
                  <c:v>160</c:v>
                </c:pt>
                <c:pt idx="2">
                  <c:v>966</c:v>
                </c:pt>
                <c:pt idx="3">
                  <c:v>2489</c:v>
                </c:pt>
                <c:pt idx="4">
                  <c:v>2408</c:v>
                </c:pt>
                <c:pt idx="5">
                  <c:v>5081</c:v>
                </c:pt>
                <c:pt idx="6">
                  <c:v>10581</c:v>
                </c:pt>
                <c:pt idx="7">
                  <c:v>8296</c:v>
                </c:pt>
              </c:numCache>
            </c:numRef>
          </c:val>
        </c:ser>
        <c:ser>
          <c:idx val="3"/>
          <c:order val="3"/>
          <c:tx>
            <c:strRef>
              <c:f>'Лист1 (2)'!$F$3</c:f>
              <c:strCache>
                <c:ptCount val="1"/>
                <c:pt idx="0">
                  <c:v>2020</c:v>
                </c:pt>
              </c:strCache>
            </c:strRef>
          </c:tx>
          <c:spPr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(2)'!$B$4:$B$11</c:f>
              <c:strCache>
                <c:ptCount val="8"/>
                <c:pt idx="0">
                  <c:v>Неналоговые доходы</c:v>
                </c:pt>
                <c:pt idx="1">
                  <c:v>Госпошлина</c:v>
                </c:pt>
                <c:pt idx="2">
                  <c:v>Транспортный налог</c:v>
                </c:pt>
                <c:pt idx="3">
                  <c:v>Налог на имущество организаций</c:v>
                </c:pt>
                <c:pt idx="4">
                  <c:v>Упрощенная система налогообложения</c:v>
                </c:pt>
                <c:pt idx="5">
                  <c:v>Акцизы</c:v>
                </c:pt>
                <c:pt idx="6">
                  <c:v>Налог на доходы</c:v>
                </c:pt>
                <c:pt idx="7">
                  <c:v>Налог на прибыль организаций</c:v>
                </c:pt>
              </c:strCache>
            </c:strRef>
          </c:cat>
          <c:val>
            <c:numRef>
              <c:f>'Лист1 (2)'!$F$4:$F$11</c:f>
              <c:numCache>
                <c:formatCode>#,##0</c:formatCode>
                <c:ptCount val="8"/>
                <c:pt idx="0">
                  <c:v>1006</c:v>
                </c:pt>
                <c:pt idx="1">
                  <c:v>82</c:v>
                </c:pt>
                <c:pt idx="2">
                  <c:v>876.97040000000004</c:v>
                </c:pt>
                <c:pt idx="3">
                  <c:v>2584</c:v>
                </c:pt>
                <c:pt idx="4">
                  <c:v>2725.2145</c:v>
                </c:pt>
                <c:pt idx="5">
                  <c:v>4464</c:v>
                </c:pt>
                <c:pt idx="6">
                  <c:v>10203</c:v>
                </c:pt>
                <c:pt idx="7">
                  <c:v>8430</c:v>
                </c:pt>
              </c:numCache>
            </c:numRef>
          </c:val>
        </c:ser>
        <c:ser>
          <c:idx val="4"/>
          <c:order val="4"/>
          <c:tx>
            <c:strRef>
              <c:f>'Лист1 (2)'!$G$3</c:f>
              <c:strCache>
                <c:ptCount val="1"/>
                <c:pt idx="0">
                  <c:v>2019</c:v>
                </c:pt>
              </c:strCache>
            </c:strRef>
          </c:tx>
          <c:spPr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(2)'!$B$4:$B$11</c:f>
              <c:strCache>
                <c:ptCount val="8"/>
                <c:pt idx="0">
                  <c:v>Неналоговые доходы</c:v>
                </c:pt>
                <c:pt idx="1">
                  <c:v>Госпошлина</c:v>
                </c:pt>
                <c:pt idx="2">
                  <c:v>Транспортный налог</c:v>
                </c:pt>
                <c:pt idx="3">
                  <c:v>Налог на имущество организаций</c:v>
                </c:pt>
                <c:pt idx="4">
                  <c:v>Упрощенная система налогообложения</c:v>
                </c:pt>
                <c:pt idx="5">
                  <c:v>Акцизы</c:v>
                </c:pt>
                <c:pt idx="6">
                  <c:v>Налог на доходы</c:v>
                </c:pt>
                <c:pt idx="7">
                  <c:v>Налог на прибыль организаций</c:v>
                </c:pt>
              </c:strCache>
            </c:strRef>
          </c:cat>
          <c:val>
            <c:numRef>
              <c:f>'Лист1 (2)'!$G$4:$G$11</c:f>
              <c:numCache>
                <c:formatCode>#,##0</c:formatCode>
                <c:ptCount val="8"/>
                <c:pt idx="0">
                  <c:v>1239</c:v>
                </c:pt>
                <c:pt idx="1">
                  <c:v>127</c:v>
                </c:pt>
                <c:pt idx="2">
                  <c:v>944</c:v>
                </c:pt>
                <c:pt idx="3">
                  <c:v>2738</c:v>
                </c:pt>
                <c:pt idx="4">
                  <c:v>2772</c:v>
                </c:pt>
                <c:pt idx="5">
                  <c:v>4381</c:v>
                </c:pt>
                <c:pt idx="6">
                  <c:v>9869</c:v>
                </c:pt>
                <c:pt idx="7">
                  <c:v>8541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95974144"/>
        <c:axId val="184744128"/>
      </c:barChart>
      <c:catAx>
        <c:axId val="19597414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184744128"/>
        <c:crosses val="autoZero"/>
        <c:auto val="1"/>
        <c:lblAlgn val="ctr"/>
        <c:lblOffset val="100"/>
        <c:noMultiLvlLbl val="0"/>
      </c:catAx>
      <c:valAx>
        <c:axId val="184744128"/>
        <c:scaling>
          <c:orientation val="minMax"/>
        </c:scaling>
        <c:delete val="0"/>
        <c:axPos val="b"/>
        <c:numFmt formatCode="#,##0" sourceLinked="1"/>
        <c:majorTickMark val="out"/>
        <c:minorTickMark val="none"/>
        <c:tickLblPos val="nextTo"/>
        <c:crossAx val="195974144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Лист5!$B$8</c:f>
              <c:strCache>
                <c:ptCount val="1"/>
                <c:pt idx="0">
                  <c:v>алкоголь</c:v>
                </c:pt>
              </c:strCache>
            </c:strRef>
          </c:tx>
          <c:spPr>
            <a:gradFill flip="none" rotWithShape="1">
              <a:gsLst>
                <a:gs pos="0">
                  <a:schemeClr val="accent6">
                    <a:lumMod val="75000"/>
                    <a:shade val="30000"/>
                    <a:satMod val="115000"/>
                  </a:schemeClr>
                </a:gs>
                <a:gs pos="50000">
                  <a:schemeClr val="accent6">
                    <a:lumMod val="75000"/>
                    <a:shade val="67500"/>
                    <a:satMod val="115000"/>
                  </a:schemeClr>
                </a:gs>
                <a:gs pos="100000">
                  <a:schemeClr val="accent6">
                    <a:lumMod val="7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c:spPr>
          <c:invertIfNegative val="0"/>
          <c:dLbls>
            <c:dLbl>
              <c:idx val="1"/>
              <c:layout>
                <c:manualLayout>
                  <c:x val="-1.8882554037592144E-2"/>
                  <c:y val="1.507611658230363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9.4411531191488391E-3"/>
                  <c:y val="1.507611658230372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5735255198581398E-2"/>
                  <c:y val="2.010148877640505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6.2941020794325597E-3"/>
                  <c:y val="2.512686097050621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Лист5!$C$7:$G$7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Лист5!$C$8:$G$8</c:f>
              <c:numCache>
                <c:formatCode>#,##0</c:formatCode>
                <c:ptCount val="5"/>
                <c:pt idx="0">
                  <c:v>828.18600000000004</c:v>
                </c:pt>
                <c:pt idx="1">
                  <c:v>858.95699999999999</c:v>
                </c:pt>
                <c:pt idx="2">
                  <c:v>1033.48</c:v>
                </c:pt>
                <c:pt idx="3">
                  <c:v>1209.0340000000001</c:v>
                </c:pt>
                <c:pt idx="4">
                  <c:v>1209.0340000000001</c:v>
                </c:pt>
              </c:numCache>
            </c:numRef>
          </c:val>
        </c:ser>
        <c:ser>
          <c:idx val="1"/>
          <c:order val="1"/>
          <c:tx>
            <c:strRef>
              <c:f>Лист5!$B$9</c:f>
              <c:strCache>
                <c:ptCount val="1"/>
                <c:pt idx="0">
                  <c:v>пиво </c:v>
                </c:pt>
              </c:strCache>
            </c:strRef>
          </c:tx>
          <c:spPr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c:spPr>
          <c:invertIfNegative val="0"/>
          <c:dLbls>
            <c:dLbl>
              <c:idx val="0"/>
              <c:layout>
                <c:manualLayout>
                  <c:x val="-1.2588204158865119E-2"/>
                  <c:y val="1.005074438820248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8882554037592144E-2"/>
                  <c:y val="2.512686097050621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5735255198581398E-2"/>
                  <c:y val="5.025372194101242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5735255198581398E-2"/>
                  <c:y val="-1.507651228090168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2.2029357278013958E-2"/>
                  <c:y val="-1.005114008680053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Лист5!$C$7:$G$7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Лист5!$C$9:$G$9</c:f>
              <c:numCache>
                <c:formatCode>#,##0</c:formatCode>
                <c:ptCount val="5"/>
                <c:pt idx="0">
                  <c:v>1204.5229999999999</c:v>
                </c:pt>
                <c:pt idx="1">
                  <c:v>1147.2539999999999</c:v>
                </c:pt>
                <c:pt idx="2">
                  <c:v>1178.8</c:v>
                </c:pt>
                <c:pt idx="3">
                  <c:v>1230.0519999999999</c:v>
                </c:pt>
                <c:pt idx="4">
                  <c:v>1230.0519999999999</c:v>
                </c:pt>
              </c:numCache>
            </c:numRef>
          </c:val>
        </c:ser>
        <c:ser>
          <c:idx val="2"/>
          <c:order val="2"/>
          <c:tx>
            <c:strRef>
              <c:f>Лист5!$B$10</c:f>
              <c:strCache>
                <c:ptCount val="1"/>
                <c:pt idx="0">
                  <c:v>нефтепродукты</c:v>
                </c:pt>
              </c:strCache>
            </c:strRef>
          </c:tx>
          <c:spPr>
            <a:gradFill flip="none" rotWithShape="1">
              <a:gsLst>
                <a:gs pos="0">
                  <a:schemeClr val="tx1">
                    <a:lumMod val="65000"/>
                    <a:lumOff val="35000"/>
                    <a:shade val="30000"/>
                    <a:satMod val="115000"/>
                  </a:schemeClr>
                </a:gs>
                <a:gs pos="50000">
                  <a:schemeClr val="tx1">
                    <a:lumMod val="65000"/>
                    <a:lumOff val="35000"/>
                    <a:shade val="67500"/>
                    <a:satMod val="115000"/>
                  </a:schemeClr>
                </a:gs>
                <a:gs pos="100000">
                  <a:schemeClr val="tx1">
                    <a:lumMod val="65000"/>
                    <a:lumOff val="3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c:spPr>
          <c:invertIfNegative val="0"/>
          <c:dLbls>
            <c:dLbl>
              <c:idx val="0"/>
              <c:layout>
                <c:manualLayout>
                  <c:x val="0"/>
                  <c:y val="3.01522331646074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9.4411531191488391E-3"/>
                  <c:y val="2.010148877640496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3.1470510397162222E-3"/>
                  <c:y val="2.512686097050621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"/>
                  <c:y val="2.010148877640496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Лист5!$C$7:$G$7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Лист5!$C$10:$G$10</c:f>
              <c:numCache>
                <c:formatCode>#,##0</c:formatCode>
                <c:ptCount val="5"/>
                <c:pt idx="0">
                  <c:v>2355.4059999999999</c:v>
                </c:pt>
                <c:pt idx="1">
                  <c:v>2399.5259999999998</c:v>
                </c:pt>
                <c:pt idx="2">
                  <c:v>2868.6410000000001</c:v>
                </c:pt>
                <c:pt idx="3">
                  <c:v>4242.0780000000004</c:v>
                </c:pt>
                <c:pt idx="4">
                  <c:v>4900.451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2943488"/>
        <c:axId val="42861696"/>
      </c:barChart>
      <c:catAx>
        <c:axId val="429434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42861696"/>
        <c:crosses val="autoZero"/>
        <c:auto val="1"/>
        <c:lblAlgn val="ctr"/>
        <c:lblOffset val="100"/>
        <c:noMultiLvlLbl val="0"/>
      </c:catAx>
      <c:valAx>
        <c:axId val="42861696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429434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1550807280541506"/>
          <c:y val="0.13250114245857084"/>
          <c:w val="0.26246256991657091"/>
          <c:h val="0.41426690237390867"/>
        </c:manualLayout>
      </c:layout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58481349622176071"/>
          <c:y val="2.882904447488541E-2"/>
          <c:w val="0.36949216636862003"/>
          <c:h val="0.89426182497286377"/>
        </c:manualLayout>
      </c:layout>
      <c:barChart>
        <c:barDir val="bar"/>
        <c:grouping val="clustered"/>
        <c:varyColors val="0"/>
        <c:ser>
          <c:idx val="0"/>
          <c:order val="0"/>
          <c:spPr>
            <a:gradFill>
              <a:gsLst>
                <a:gs pos="0">
                  <a:srgbClr val="3BCB27">
                    <a:shade val="30000"/>
                    <a:satMod val="115000"/>
                  </a:srgbClr>
                </a:gs>
                <a:gs pos="50000">
                  <a:srgbClr val="3BCB27">
                    <a:shade val="67500"/>
                    <a:satMod val="115000"/>
                  </a:srgbClr>
                </a:gs>
                <a:gs pos="100000">
                  <a:srgbClr val="3BCB27">
                    <a:shade val="100000"/>
                    <a:satMod val="115000"/>
                  </a:srgbClr>
                </a:gs>
              </a:gsLst>
              <a:lin ang="5400000" scaled="1"/>
            </a:gradFill>
          </c:spPr>
          <c:invertIfNegative val="0"/>
          <c:dPt>
            <c:idx val="4"/>
            <c:invertIfNegative val="0"/>
            <c:bubble3D val="0"/>
            <c:spPr>
              <a:gradFill>
                <a:gsLst>
                  <a:gs pos="0">
                    <a:srgbClr val="197D0B"/>
                  </a:gs>
                  <a:gs pos="50000">
                    <a:srgbClr val="28B515"/>
                  </a:gs>
                  <a:gs pos="100000">
                    <a:srgbClr val="32D71B"/>
                  </a:gs>
                </a:gsLst>
                <a:lin ang="5400000" scaled="1"/>
              </a:gradFill>
            </c:spPr>
          </c:dPt>
          <c:dPt>
            <c:idx val="5"/>
            <c:invertIfNegative val="0"/>
            <c:bubble3D val="0"/>
            <c:spPr>
              <a:gradFill>
                <a:gsLst>
                  <a:gs pos="0">
                    <a:srgbClr val="FFC000"/>
                  </a:gs>
                  <a:gs pos="50000">
                    <a:srgbClr val="FFFF00"/>
                  </a:gs>
                  <a:gs pos="100000">
                    <a:srgbClr val="FFFF00"/>
                  </a:gs>
                </a:gsLst>
                <a:lin ang="5400000" scaled="1"/>
              </a:gradFill>
            </c:spPr>
          </c:dPt>
          <c:dPt>
            <c:idx val="6"/>
            <c:invertIfNegative val="0"/>
            <c:bubble3D val="0"/>
            <c:spPr>
              <a:gradFill>
                <a:gsLst>
                  <a:gs pos="833">
                    <a:srgbClr val="00B050"/>
                  </a:gs>
                  <a:gs pos="50000">
                    <a:srgbClr val="00B050"/>
                  </a:gs>
                  <a:gs pos="50000">
                    <a:srgbClr val="FFFF00"/>
                  </a:gs>
                  <a:gs pos="100000">
                    <a:srgbClr val="197D0B"/>
                  </a:gs>
                </a:gsLst>
                <a:lin ang="5400000" scaled="1"/>
              </a:gradFill>
              <a:effectLst/>
            </c:spPr>
          </c:dPt>
          <c:dPt>
            <c:idx val="9"/>
            <c:invertIfNegative val="0"/>
            <c:bubble3D val="0"/>
          </c:dPt>
          <c:dPt>
            <c:idx val="10"/>
            <c:invertIfNegative val="0"/>
            <c:bubble3D val="0"/>
            <c:spPr>
              <a:gradFill flip="none" rotWithShape="1">
                <a:gsLst>
                  <a:gs pos="0">
                    <a:srgbClr val="92D050"/>
                  </a:gs>
                  <a:gs pos="50000">
                    <a:srgbClr val="00B050"/>
                  </a:gs>
                  <a:gs pos="100000">
                    <a:srgbClr val="00B050"/>
                  </a:gs>
                </a:gsLst>
                <a:lin ang="5400000" scaled="1"/>
                <a:tileRect/>
              </a:gra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Лист1!$A$9:$A$24</c:f>
              <c:strCache>
                <c:ptCount val="16"/>
                <c:pt idx="0">
                  <c:v>Республика Башкортостан</c:v>
                </c:pt>
                <c:pt idx="1">
                  <c:v>Саратовская область</c:v>
                </c:pt>
                <c:pt idx="2">
                  <c:v>Пензенская область</c:v>
                </c:pt>
                <c:pt idx="3">
                  <c:v>Республика Мордовия</c:v>
                </c:pt>
                <c:pt idx="4">
                  <c:v>Оренбургская область</c:v>
                </c:pt>
                <c:pt idx="5">
                  <c:v>Чувашская Республика</c:v>
                </c:pt>
                <c:pt idx="6">
                  <c:v>Самарская область</c:v>
                </c:pt>
                <c:pt idx="7">
                  <c:v>Ульяновская область</c:v>
                </c:pt>
                <c:pt idx="8">
                  <c:v>Удмуртская Республика</c:v>
                </c:pt>
                <c:pt idx="9">
                  <c:v>Республика Татарстан </c:v>
                </c:pt>
                <c:pt idx="10">
                  <c:v>Кировская область</c:v>
                </c:pt>
                <c:pt idx="11">
                  <c:v>Нижегородская область</c:v>
                </c:pt>
                <c:pt idx="12">
                  <c:v>Республика Марий Эл</c:v>
                </c:pt>
                <c:pt idx="13">
                  <c:v>Пермский край</c:v>
                </c:pt>
                <c:pt idx="14">
                  <c:v>ПФО</c:v>
                </c:pt>
                <c:pt idx="15">
                  <c:v>Россия</c:v>
                </c:pt>
              </c:strCache>
            </c:strRef>
          </c:cat>
          <c:val>
            <c:numRef>
              <c:f>Лист1!$B$9:$B$24</c:f>
              <c:numCache>
                <c:formatCode>0.0</c:formatCode>
                <c:ptCount val="16"/>
                <c:pt idx="0">
                  <c:v>94.1</c:v>
                </c:pt>
                <c:pt idx="1">
                  <c:v>101.9</c:v>
                </c:pt>
                <c:pt idx="2">
                  <c:v>102</c:v>
                </c:pt>
                <c:pt idx="3">
                  <c:v>102.2</c:v>
                </c:pt>
                <c:pt idx="4">
                  <c:v>102.3</c:v>
                </c:pt>
                <c:pt idx="5">
                  <c:v>103.5</c:v>
                </c:pt>
                <c:pt idx="6">
                  <c:v>103.6</c:v>
                </c:pt>
                <c:pt idx="7">
                  <c:v>103.8</c:v>
                </c:pt>
                <c:pt idx="8">
                  <c:v>106</c:v>
                </c:pt>
                <c:pt idx="9">
                  <c:v>106.3</c:v>
                </c:pt>
                <c:pt idx="10">
                  <c:v>106.8</c:v>
                </c:pt>
                <c:pt idx="11">
                  <c:v>107.6</c:v>
                </c:pt>
                <c:pt idx="12">
                  <c:v>109.1</c:v>
                </c:pt>
                <c:pt idx="13">
                  <c:v>112.6</c:v>
                </c:pt>
                <c:pt idx="14">
                  <c:v>104.2</c:v>
                </c:pt>
                <c:pt idx="15">
                  <c:v>107.5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3035648"/>
        <c:axId val="42865152"/>
      </c:barChart>
      <c:catAx>
        <c:axId val="4303564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effectLst/>
        </c:spPr>
        <c:txPr>
          <a:bodyPr/>
          <a:lstStyle/>
          <a:p>
            <a:pPr>
              <a:defRPr sz="1100" b="1">
                <a:latin typeface="TimesET" pitchFamily="2" charset="0"/>
                <a:cs typeface="Arial" panose="020B0604020202020204" pitchFamily="34" charset="0"/>
              </a:defRPr>
            </a:pPr>
            <a:endParaRPr lang="ru-RU"/>
          </a:p>
        </c:txPr>
        <c:crossAx val="42865152"/>
        <c:crosses val="autoZero"/>
        <c:auto val="1"/>
        <c:lblAlgn val="ctr"/>
        <c:lblOffset val="100"/>
        <c:noMultiLvlLbl val="0"/>
      </c:catAx>
      <c:valAx>
        <c:axId val="42865152"/>
        <c:scaling>
          <c:orientation val="minMax"/>
        </c:scaling>
        <c:delete val="0"/>
        <c:axPos val="b"/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43035648"/>
        <c:crosses val="autoZero"/>
        <c:crossBetween val="between"/>
      </c:valAx>
      <c:spPr>
        <a:noFill/>
        <a:ln w="25396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4877628456108004E-2"/>
          <c:y val="0.15096743786144304"/>
          <c:w val="0.86740056898377582"/>
          <c:h val="0.55275651556690319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Лист1!$B$1</c:f>
              <c:strCache>
                <c:ptCount val="1"/>
                <c:pt idx="0">
                  <c:v>Объем собственных доходов Чувашской Республики, млн. рублей </c:v>
                </c:pt>
              </c:strCache>
            </c:strRef>
          </c:tx>
          <c:spPr>
            <a:solidFill>
              <a:srgbClr val="6699FF"/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  <c:pt idx="3">
                  <c:v>2018 год</c:v>
                </c:pt>
                <c:pt idx="4">
                  <c:v>2019 год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29206.746410299998</c:v>
                </c:pt>
                <c:pt idx="1">
                  <c:v>33128.3753</c:v>
                </c:pt>
                <c:pt idx="2">
                  <c:v>34500.188978819999</c:v>
                </c:pt>
                <c:pt idx="3">
                  <c:v>37876.9</c:v>
                </c:pt>
                <c:pt idx="4">
                  <c:v>39217.309000000001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4558080"/>
        <c:axId val="42866304"/>
      </c:barChart>
      <c:lineChart>
        <c:grouping val="standard"/>
        <c:varyColors val="0"/>
        <c:ser>
          <c:idx val="2"/>
          <c:order val="1"/>
          <c:tx>
            <c:strRef>
              <c:f>Лист1!$C$1</c:f>
              <c:strCache>
                <c:ptCount val="1"/>
                <c:pt idx="0">
                  <c:v>Собственные доходы на 1 жителя, тыс. рублей</c:v>
                </c:pt>
              </c:strCache>
            </c:strRef>
          </c:tx>
          <c:spPr>
            <a:ln w="25394">
              <a:solidFill>
                <a:srgbClr val="CC99FF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c:spPr>
          <c:marker>
            <c:symbol val="diamond"/>
            <c:size val="45"/>
            <c:spPr>
              <a:solidFill>
                <a:srgbClr val="EC9CC4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c:spPr>
          </c:marker>
          <c:dLbls>
            <c:dLbl>
              <c:idx val="0"/>
              <c:spPr/>
              <c:txPr>
                <a:bodyPr rot="0"/>
                <a:lstStyle/>
                <a:p>
                  <a:pPr>
                    <a:defRPr sz="1100"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/>
              <c:txPr>
                <a:bodyPr rot="0"/>
                <a:lstStyle/>
                <a:p>
                  <a:pPr>
                    <a:defRPr sz="1100"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pPr/>
              <c:txPr>
                <a:bodyPr rot="0"/>
                <a:lstStyle/>
                <a:p>
                  <a:pPr>
                    <a:defRPr sz="1100"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/>
              <a:lstStyle/>
              <a:p>
                <a:pPr>
                  <a:defRPr sz="11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  <c:pt idx="3">
                  <c:v>2018 год</c:v>
                </c:pt>
                <c:pt idx="4">
                  <c:v>2019 год</c:v>
                </c:pt>
              </c:strCache>
            </c:strRef>
          </c:cat>
          <c:val>
            <c:numRef>
              <c:f>Лист1!$C$2:$C$6</c:f>
              <c:numCache>
                <c:formatCode>0.00</c:formatCode>
                <c:ptCount val="5"/>
                <c:pt idx="0">
                  <c:v>23.618099999999998</c:v>
                </c:pt>
                <c:pt idx="1">
                  <c:v>26.803000000000001</c:v>
                </c:pt>
                <c:pt idx="2">
                  <c:v>28.038</c:v>
                </c:pt>
                <c:pt idx="3">
                  <c:v>30.957000000000001</c:v>
                </c:pt>
                <c:pt idx="4">
                  <c:v>32.2029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/>
        <c:marker val="1"/>
        <c:smooth val="0"/>
        <c:axId val="195690496"/>
        <c:axId val="42866880"/>
      </c:lineChart>
      <c:catAx>
        <c:axId val="184558080"/>
        <c:scaling>
          <c:orientation val="minMax"/>
        </c:scaling>
        <c:delete val="0"/>
        <c:axPos val="b"/>
        <c:numFmt formatCode="dd/mm/yyyy" sourceLinked="0"/>
        <c:majorTickMark val="out"/>
        <c:minorTickMark val="none"/>
        <c:tickLblPos val="nextTo"/>
        <c:txPr>
          <a:bodyPr/>
          <a:lstStyle/>
          <a:p>
            <a:pPr>
              <a:defRPr sz="105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42866304"/>
        <c:crosses val="autoZero"/>
        <c:auto val="1"/>
        <c:lblAlgn val="ctr"/>
        <c:lblOffset val="100"/>
        <c:noMultiLvlLbl val="1"/>
      </c:catAx>
      <c:valAx>
        <c:axId val="42866304"/>
        <c:scaling>
          <c:orientation val="minMax"/>
          <c:min val="0"/>
        </c:scaling>
        <c:delete val="0"/>
        <c:axPos val="l"/>
        <c:majorGridlines/>
        <c:numFmt formatCode="#,##0.0" sourceLinked="1"/>
        <c:majorTickMark val="none"/>
        <c:minorTickMark val="none"/>
        <c:tickLblPos val="none"/>
        <c:txPr>
          <a:bodyPr/>
          <a:lstStyle/>
          <a:p>
            <a:pPr>
              <a:defRPr sz="1200" b="1"/>
            </a:pPr>
            <a:endParaRPr lang="ru-RU"/>
          </a:p>
        </c:txPr>
        <c:crossAx val="184558080"/>
        <c:crosses val="autoZero"/>
        <c:crossBetween val="between"/>
      </c:valAx>
      <c:valAx>
        <c:axId val="42866880"/>
        <c:scaling>
          <c:orientation val="minMax"/>
          <c:max val="40"/>
        </c:scaling>
        <c:delete val="0"/>
        <c:axPos val="r"/>
        <c:numFmt formatCode="0.00" sourceLinked="1"/>
        <c:majorTickMark val="none"/>
        <c:minorTickMark val="none"/>
        <c:tickLblPos val="none"/>
        <c:spPr>
          <a:noFill/>
          <a:ln>
            <a:noFill/>
          </a:ln>
        </c:spPr>
        <c:crossAx val="195690496"/>
        <c:crosses val="max"/>
        <c:crossBetween val="between"/>
      </c:valAx>
      <c:catAx>
        <c:axId val="1956904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2866880"/>
        <c:crosses val="autoZero"/>
        <c:auto val="1"/>
        <c:lblAlgn val="ctr"/>
        <c:lblOffset val="100"/>
        <c:noMultiLvlLbl val="0"/>
      </c:catAx>
      <c:spPr>
        <a:noFill/>
        <a:ln w="25394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3.1894831521821293E-2"/>
          <c:y val="0.77200166166547912"/>
          <c:w val="0.92796610169491511"/>
          <c:h val="0.14866760168302945"/>
        </c:manualLayout>
      </c:layout>
      <c:overlay val="0"/>
      <c:txPr>
        <a:bodyPr/>
        <a:lstStyle/>
        <a:p>
          <a:pPr>
            <a:defRPr sz="1100" b="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>
          <a:latin typeface="Arial Cyr" pitchFamily="34" charset="0"/>
          <a:cs typeface="Arial Cyr" pitchFamily="34" charset="0"/>
        </a:defRPr>
      </a:pPr>
      <a:endParaRPr lang="ru-RU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D1DB72-7F8F-4E2A-A00A-E83DF7CE947F}" type="doc">
      <dgm:prSet loTypeId="urn:microsoft.com/office/officeart/2005/8/layout/equation1" loCatId="relationship" qsTypeId="urn:microsoft.com/office/officeart/2005/8/quickstyle/simple1" qsCatId="simple" csTypeId="urn:microsoft.com/office/officeart/2005/8/colors/accent1_2" csCatId="accent1" phldr="1"/>
      <dgm:spPr/>
    </dgm:pt>
    <dgm:pt modelId="{65EBFEF0-9C89-4A4C-BA89-C4D7B4B700F7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Доходы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9C8D859-E17A-44DB-B71C-33300E104F3E}" type="parTrans" cxnId="{803A8AB7-53BA-458D-A0C5-F5066F514936}">
      <dgm:prSet/>
      <dgm:spPr/>
      <dgm:t>
        <a:bodyPr/>
        <a:lstStyle/>
        <a:p>
          <a:endParaRPr lang="ru-RU"/>
        </a:p>
      </dgm:t>
    </dgm:pt>
    <dgm:pt modelId="{D36948F7-83BC-4220-85A0-DE21D57BD41D}" type="sibTrans" cxnId="{803A8AB7-53BA-458D-A0C5-F5066F514936}">
      <dgm:prSet/>
      <dgm:spPr>
        <a:solidFill>
          <a:srgbClr val="FFC000"/>
        </a:solidFill>
      </dgm:spPr>
      <dgm:t>
        <a:bodyPr/>
        <a:lstStyle/>
        <a:p>
          <a:endParaRPr lang="ru-RU" dirty="0"/>
        </a:p>
      </dgm:t>
    </dgm:pt>
    <dgm:pt modelId="{4E7CB679-5A70-4D19-B9FE-B35165ACC3D3}">
      <dgm:prSet phldrT="[Текст]" custT="1"/>
      <dgm:spPr>
        <a:solidFill>
          <a:srgbClr val="F57E1B"/>
        </a:solidFill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Расходы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D6E0D5E-B61E-4B9A-8F57-02B79F843522}" type="parTrans" cxnId="{E9122005-A3A9-453D-96BB-26288AC1EAD0}">
      <dgm:prSet/>
      <dgm:spPr/>
      <dgm:t>
        <a:bodyPr/>
        <a:lstStyle/>
        <a:p>
          <a:endParaRPr lang="ru-RU"/>
        </a:p>
      </dgm:t>
    </dgm:pt>
    <dgm:pt modelId="{FEA73179-04A7-4795-AF97-EAF1F3F2AA68}" type="sibTrans" cxnId="{E9122005-A3A9-453D-96BB-26288AC1EAD0}">
      <dgm:prSet custT="1"/>
      <dgm:spPr>
        <a:solidFill>
          <a:srgbClr val="FFC000"/>
        </a:solidFill>
      </dgm:spPr>
      <dgm:t>
        <a:bodyPr/>
        <a:lstStyle/>
        <a:p>
          <a:endParaRPr lang="ru-RU" sz="3000" dirty="0"/>
        </a:p>
      </dgm:t>
    </dgm:pt>
    <dgm:pt modelId="{ADB1419B-AC29-439A-9A52-52A4D8AD4433}">
      <dgm:prSet phldrT="[Текст]" custT="1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ru-RU" sz="17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(-)Дефицит</a:t>
          </a:r>
        </a:p>
        <a:p>
          <a:r>
            <a:rPr lang="ru-RU" sz="1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(расходы больше доходов)</a:t>
          </a:r>
        </a:p>
        <a:p>
          <a:r>
            <a:rPr lang="ru-RU" sz="1700" b="1" dirty="0" smtClean="0">
              <a:solidFill>
                <a:srgbClr val="46740E"/>
              </a:solidFill>
              <a:latin typeface="Times New Roman" pitchFamily="18" charset="0"/>
              <a:cs typeface="Times New Roman" pitchFamily="18" charset="0"/>
            </a:rPr>
            <a:t>(+) Профицит</a:t>
          </a:r>
        </a:p>
        <a:p>
          <a:r>
            <a:rPr lang="ru-RU" sz="1400" b="1" dirty="0" smtClean="0">
              <a:solidFill>
                <a:srgbClr val="46740E"/>
              </a:solidFill>
              <a:latin typeface="Times New Roman" pitchFamily="18" charset="0"/>
              <a:cs typeface="Times New Roman" pitchFamily="18" charset="0"/>
            </a:rPr>
            <a:t>(доходы больше расходов)</a:t>
          </a:r>
        </a:p>
      </dgm:t>
    </dgm:pt>
    <dgm:pt modelId="{EDB616C3-BFB7-41B5-8C02-303B97B270E2}" type="parTrans" cxnId="{4AE357D3-33B3-46A7-BD7A-5DD6C6A615AD}">
      <dgm:prSet/>
      <dgm:spPr/>
      <dgm:t>
        <a:bodyPr/>
        <a:lstStyle/>
        <a:p>
          <a:endParaRPr lang="ru-RU"/>
        </a:p>
      </dgm:t>
    </dgm:pt>
    <dgm:pt modelId="{820FDBF0-55B4-432E-B5FC-EF777F1C7DF0}" type="sibTrans" cxnId="{4AE357D3-33B3-46A7-BD7A-5DD6C6A615AD}">
      <dgm:prSet/>
      <dgm:spPr/>
      <dgm:t>
        <a:bodyPr/>
        <a:lstStyle/>
        <a:p>
          <a:endParaRPr lang="ru-RU"/>
        </a:p>
      </dgm:t>
    </dgm:pt>
    <dgm:pt modelId="{22696057-B287-4EFB-96CD-3F248CB196C8}" type="pres">
      <dgm:prSet presAssocID="{6CD1DB72-7F8F-4E2A-A00A-E83DF7CE947F}" presName="linearFlow" presStyleCnt="0">
        <dgm:presLayoutVars>
          <dgm:dir/>
          <dgm:resizeHandles val="exact"/>
        </dgm:presLayoutVars>
      </dgm:prSet>
      <dgm:spPr/>
    </dgm:pt>
    <dgm:pt modelId="{7FAC88BC-C8FF-402F-AB2A-11AC4BBF48B7}" type="pres">
      <dgm:prSet presAssocID="{65EBFEF0-9C89-4A4C-BA89-C4D7B4B700F7}" presName="node" presStyleLbl="node1" presStyleIdx="0" presStyleCnt="3" custScaleX="111865" custScaleY="435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3F7D03-16FC-4BE4-943C-EE4202A7666A}" type="pres">
      <dgm:prSet presAssocID="{D36948F7-83BC-4220-85A0-DE21D57BD41D}" presName="spacerL" presStyleCnt="0"/>
      <dgm:spPr/>
    </dgm:pt>
    <dgm:pt modelId="{1816D16A-814C-4C22-A6CC-12105B3989BB}" type="pres">
      <dgm:prSet presAssocID="{D36948F7-83BC-4220-85A0-DE21D57BD41D}" presName="sibTrans" presStyleLbl="sibTrans2D1" presStyleIdx="0" presStyleCnt="2" custScaleX="58918" custScaleY="63202" custLinFactNeighborX="37387" custLinFactNeighborY="-4869"/>
      <dgm:spPr>
        <a:prstGeom prst="mathMinus">
          <a:avLst/>
        </a:prstGeom>
      </dgm:spPr>
      <dgm:t>
        <a:bodyPr/>
        <a:lstStyle/>
        <a:p>
          <a:endParaRPr lang="ru-RU"/>
        </a:p>
      </dgm:t>
    </dgm:pt>
    <dgm:pt modelId="{5A3AD51A-CA0C-4D60-85EB-AFC0F3AEFCE4}" type="pres">
      <dgm:prSet presAssocID="{D36948F7-83BC-4220-85A0-DE21D57BD41D}" presName="spacerR" presStyleCnt="0"/>
      <dgm:spPr/>
    </dgm:pt>
    <dgm:pt modelId="{32775538-2AC3-4373-B014-5A44732CBC7F}" type="pres">
      <dgm:prSet presAssocID="{4E7CB679-5A70-4D19-B9FE-B35165ACC3D3}" presName="node" presStyleLbl="node1" presStyleIdx="1" presStyleCnt="3" custScaleX="111895" custScaleY="357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A2439C-BAC0-499A-8F57-8D66EBFA7D82}" type="pres">
      <dgm:prSet presAssocID="{FEA73179-04A7-4795-AF97-EAF1F3F2AA68}" presName="spacerL" presStyleCnt="0"/>
      <dgm:spPr/>
    </dgm:pt>
    <dgm:pt modelId="{4B955819-9EB5-4C61-BE5E-7CE7027DF3F0}" type="pres">
      <dgm:prSet presAssocID="{FEA73179-04A7-4795-AF97-EAF1F3F2AA68}" presName="sibTrans" presStyleLbl="sibTrans2D1" presStyleIdx="1" presStyleCnt="2" custScaleX="60591" custScaleY="72180"/>
      <dgm:spPr/>
      <dgm:t>
        <a:bodyPr/>
        <a:lstStyle/>
        <a:p>
          <a:endParaRPr lang="ru-RU"/>
        </a:p>
      </dgm:t>
    </dgm:pt>
    <dgm:pt modelId="{EE572389-320D-4E27-B728-8E274B326BA1}" type="pres">
      <dgm:prSet presAssocID="{FEA73179-04A7-4795-AF97-EAF1F3F2AA68}" presName="spacerR" presStyleCnt="0"/>
      <dgm:spPr/>
    </dgm:pt>
    <dgm:pt modelId="{A84245DF-C8CC-47D2-83AC-15EF153255E0}" type="pres">
      <dgm:prSet presAssocID="{ADB1419B-AC29-439A-9A52-52A4D8AD4433}" presName="node" presStyleLbl="node1" presStyleIdx="2" presStyleCnt="3" custScaleX="194103" custScaleY="1022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AE357D3-33B3-46A7-BD7A-5DD6C6A615AD}" srcId="{6CD1DB72-7F8F-4E2A-A00A-E83DF7CE947F}" destId="{ADB1419B-AC29-439A-9A52-52A4D8AD4433}" srcOrd="2" destOrd="0" parTransId="{EDB616C3-BFB7-41B5-8C02-303B97B270E2}" sibTransId="{820FDBF0-55B4-432E-B5FC-EF777F1C7DF0}"/>
    <dgm:cxn modelId="{676CD4F4-1C8E-4883-BAA3-E5C532BFD6AB}" type="presOf" srcId="{ADB1419B-AC29-439A-9A52-52A4D8AD4433}" destId="{A84245DF-C8CC-47D2-83AC-15EF153255E0}" srcOrd="0" destOrd="0" presId="urn:microsoft.com/office/officeart/2005/8/layout/equation1"/>
    <dgm:cxn modelId="{790489E6-FD0A-4365-AB02-5546F8FF0FAC}" type="presOf" srcId="{FEA73179-04A7-4795-AF97-EAF1F3F2AA68}" destId="{4B955819-9EB5-4C61-BE5E-7CE7027DF3F0}" srcOrd="0" destOrd="0" presId="urn:microsoft.com/office/officeart/2005/8/layout/equation1"/>
    <dgm:cxn modelId="{5F9E2D14-C470-430E-97A2-0513DF28D4A7}" type="presOf" srcId="{6CD1DB72-7F8F-4E2A-A00A-E83DF7CE947F}" destId="{22696057-B287-4EFB-96CD-3F248CB196C8}" srcOrd="0" destOrd="0" presId="urn:microsoft.com/office/officeart/2005/8/layout/equation1"/>
    <dgm:cxn modelId="{098A3344-10AC-4A5A-AC57-689BBC254AE6}" type="presOf" srcId="{4E7CB679-5A70-4D19-B9FE-B35165ACC3D3}" destId="{32775538-2AC3-4373-B014-5A44732CBC7F}" srcOrd="0" destOrd="0" presId="urn:microsoft.com/office/officeart/2005/8/layout/equation1"/>
    <dgm:cxn modelId="{73BDD5B6-C74D-430F-BBA0-61C3327235D2}" type="presOf" srcId="{65EBFEF0-9C89-4A4C-BA89-C4D7B4B700F7}" destId="{7FAC88BC-C8FF-402F-AB2A-11AC4BBF48B7}" srcOrd="0" destOrd="0" presId="urn:microsoft.com/office/officeart/2005/8/layout/equation1"/>
    <dgm:cxn modelId="{803A8AB7-53BA-458D-A0C5-F5066F514936}" srcId="{6CD1DB72-7F8F-4E2A-A00A-E83DF7CE947F}" destId="{65EBFEF0-9C89-4A4C-BA89-C4D7B4B700F7}" srcOrd="0" destOrd="0" parTransId="{F9C8D859-E17A-44DB-B71C-33300E104F3E}" sibTransId="{D36948F7-83BC-4220-85A0-DE21D57BD41D}"/>
    <dgm:cxn modelId="{01FA8DC8-5937-4509-98A3-2A52DF759257}" type="presOf" srcId="{D36948F7-83BC-4220-85A0-DE21D57BD41D}" destId="{1816D16A-814C-4C22-A6CC-12105B3989BB}" srcOrd="0" destOrd="0" presId="urn:microsoft.com/office/officeart/2005/8/layout/equation1"/>
    <dgm:cxn modelId="{E9122005-A3A9-453D-96BB-26288AC1EAD0}" srcId="{6CD1DB72-7F8F-4E2A-A00A-E83DF7CE947F}" destId="{4E7CB679-5A70-4D19-B9FE-B35165ACC3D3}" srcOrd="1" destOrd="0" parTransId="{1D6E0D5E-B61E-4B9A-8F57-02B79F843522}" sibTransId="{FEA73179-04A7-4795-AF97-EAF1F3F2AA68}"/>
    <dgm:cxn modelId="{51CBD45D-5ADE-42FE-A8D7-9003988F337B}" type="presParOf" srcId="{22696057-B287-4EFB-96CD-3F248CB196C8}" destId="{7FAC88BC-C8FF-402F-AB2A-11AC4BBF48B7}" srcOrd="0" destOrd="0" presId="urn:microsoft.com/office/officeart/2005/8/layout/equation1"/>
    <dgm:cxn modelId="{F0C9AC94-81AA-4CF0-9987-DA7605A79FD2}" type="presParOf" srcId="{22696057-B287-4EFB-96CD-3F248CB196C8}" destId="{2E3F7D03-16FC-4BE4-943C-EE4202A7666A}" srcOrd="1" destOrd="0" presId="urn:microsoft.com/office/officeart/2005/8/layout/equation1"/>
    <dgm:cxn modelId="{0FDB26BF-BDE3-4762-92D8-43BAF4CA0D6B}" type="presParOf" srcId="{22696057-B287-4EFB-96CD-3F248CB196C8}" destId="{1816D16A-814C-4C22-A6CC-12105B3989BB}" srcOrd="2" destOrd="0" presId="urn:microsoft.com/office/officeart/2005/8/layout/equation1"/>
    <dgm:cxn modelId="{BE8119D0-A497-48CD-8244-FB0AB67F9A4D}" type="presParOf" srcId="{22696057-B287-4EFB-96CD-3F248CB196C8}" destId="{5A3AD51A-CA0C-4D60-85EB-AFC0F3AEFCE4}" srcOrd="3" destOrd="0" presId="urn:microsoft.com/office/officeart/2005/8/layout/equation1"/>
    <dgm:cxn modelId="{7A1D6B5D-4849-46D6-AB5A-2C7F071B1E3F}" type="presParOf" srcId="{22696057-B287-4EFB-96CD-3F248CB196C8}" destId="{32775538-2AC3-4373-B014-5A44732CBC7F}" srcOrd="4" destOrd="0" presId="urn:microsoft.com/office/officeart/2005/8/layout/equation1"/>
    <dgm:cxn modelId="{5A29D872-49D1-42C0-A2D2-499E49470AA4}" type="presParOf" srcId="{22696057-B287-4EFB-96CD-3F248CB196C8}" destId="{EDA2439C-BAC0-499A-8F57-8D66EBFA7D82}" srcOrd="5" destOrd="0" presId="urn:microsoft.com/office/officeart/2005/8/layout/equation1"/>
    <dgm:cxn modelId="{A6108F18-EB55-4488-BB89-543776F8ACA8}" type="presParOf" srcId="{22696057-B287-4EFB-96CD-3F248CB196C8}" destId="{4B955819-9EB5-4C61-BE5E-7CE7027DF3F0}" srcOrd="6" destOrd="0" presId="urn:microsoft.com/office/officeart/2005/8/layout/equation1"/>
    <dgm:cxn modelId="{4A12E9AF-681F-4EE3-B9C5-6F0BCB92DEA0}" type="presParOf" srcId="{22696057-B287-4EFB-96CD-3F248CB196C8}" destId="{EE572389-320D-4E27-B728-8E274B326BA1}" srcOrd="7" destOrd="0" presId="urn:microsoft.com/office/officeart/2005/8/layout/equation1"/>
    <dgm:cxn modelId="{81900CB6-D86D-424A-96C0-DB4FE0BFDE2C}" type="presParOf" srcId="{22696057-B287-4EFB-96CD-3F248CB196C8}" destId="{A84245DF-C8CC-47D2-83AC-15EF153255E0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CC59976-64CC-4537-8D8E-B8FCC07D4A56}" type="doc">
      <dgm:prSet loTypeId="urn:microsoft.com/office/officeart/2005/8/layout/cycle8" loCatId="cycle" qsTypeId="urn:microsoft.com/office/officeart/2005/8/quickstyle/simple5" qsCatId="simple" csTypeId="urn:microsoft.com/office/officeart/2005/8/colors/colorful1#1" csCatId="colorful" phldr="1"/>
      <dgm:spPr/>
    </dgm:pt>
    <dgm:pt modelId="{67C479B8-79CB-4E3C-AF4B-51F99AF1F0F6}">
      <dgm:prSet phldrT="[Текст]" custT="1"/>
      <dgm:spPr/>
      <dgm:t>
        <a:bodyPr/>
        <a:lstStyle/>
        <a:p>
          <a:pPr algn="r"/>
          <a:endParaRPr lang="ru-RU" sz="14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r"/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Утверждение отчета об исполнении бюджета предыдущего года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F7D31E-F01D-4D75-ADAF-0C5EE9D7676C}" type="parTrans" cxnId="{16F9D93B-ACDB-49A4-AE4B-5143EA88A525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A7967A1-D43F-457B-A04F-2D6451A2B03F}" type="sibTrans" cxnId="{16F9D93B-ACDB-49A4-AE4B-5143EA88A525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4975CC-6CF4-47D1-BD0A-940EBDCA7574}">
      <dgm:prSet phldrT="[Текст]" custT="1"/>
      <dgm:spPr>
        <a:solidFill>
          <a:schemeClr val="accent2">
            <a:lumMod val="75000"/>
          </a:schemeClr>
        </a:solidFill>
      </dgm:spPr>
      <dgm:t>
        <a:bodyPr/>
        <a:lstStyle/>
        <a:p>
          <a:pPr algn="ctr"/>
          <a:endParaRPr lang="ru-RU" sz="14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Составление проекта бюджета очередного года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27C35E-81F7-466F-8D06-63A4EF65A333}" type="parTrans" cxnId="{4237B6ED-DDEE-42B2-8E43-820FA46C28A0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296FD6-98EC-4A51-B0AE-603F8E7D623D}" type="sibTrans" cxnId="{4237B6ED-DDEE-42B2-8E43-820FA46C28A0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B9137E0-04C3-41DD-92EF-B909727F1245}">
      <dgm:prSet phldrT="[Текст]" custT="1"/>
      <dgm:spPr/>
      <dgm:t>
        <a:bodyPr/>
        <a:lstStyle/>
        <a:p>
          <a:pPr algn="r"/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Рассмотрение проекта бюджета очередного года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B6A80E-7349-44E0-A016-93394582D131}" type="sibTrans" cxnId="{41F2AC8D-068A-4633-93B3-1F7CF042C6E9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C5151F-53A8-4196-97AA-63386F8B9A90}" type="parTrans" cxnId="{41F2AC8D-068A-4633-93B3-1F7CF042C6E9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F76E49-923E-46CA-8364-D26CACBCD025}">
      <dgm:prSet phldrT="[Текст]" custT="1"/>
      <dgm:spPr/>
      <dgm:t>
        <a:bodyPr/>
        <a:lstStyle/>
        <a:p>
          <a:pPr algn="l"/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Утверждение бюджета очередного года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273E43-A622-43E7-9F9E-013BA2AC3E56}" type="parTrans" cxnId="{10AC6F65-CFA1-4664-96BA-31E34285EC17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2E5A08-8EA2-4BBB-B2AF-0AFA8970CC88}" type="sibTrans" cxnId="{10AC6F65-CFA1-4664-96BA-31E34285EC17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B64474-2C4E-4705-AAF6-8050BAE96CFE}">
      <dgm:prSet phldrT="[Текст]" custT="1"/>
      <dgm:spPr/>
      <dgm:t>
        <a:bodyPr/>
        <a:lstStyle/>
        <a:p>
          <a:pPr algn="r"/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текущем году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1F63B3-9B13-4AE5-AE28-0F5E81D88C2B}" type="parTrans" cxnId="{F2AF6333-9F20-4262-A99D-D03480DC94AB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D1F4B0-7453-454F-A14A-FE56C84337AB}" type="sibTrans" cxnId="{F2AF6333-9F20-4262-A99D-D03480DC94AB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E172B5-4C68-4BC9-815B-9E2AE5DDFB57}">
      <dgm:prSet phldrT="[Текст]" custT="1"/>
      <dgm:spPr/>
      <dgm:t>
        <a:bodyPr/>
        <a:lstStyle/>
        <a:p>
          <a:pPr algn="l"/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отчета об исполнении бюджета предыдущего года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05A835-60BA-4E4C-A1B7-45FA8A0F045F}" type="parTrans" cxnId="{A55E5BAA-BC43-4D95-9614-81BFB1C2196C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A48A5E-E443-4EE8-BA17-BB2D05E5DCBA}" type="sibTrans" cxnId="{A55E5BAA-BC43-4D95-9614-81BFB1C2196C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83CEAF-857D-4241-8103-98853D011D82}" type="pres">
      <dgm:prSet presAssocID="{0CC59976-64CC-4537-8D8E-B8FCC07D4A56}" presName="compositeShape" presStyleCnt="0">
        <dgm:presLayoutVars>
          <dgm:chMax val="7"/>
          <dgm:dir/>
          <dgm:resizeHandles val="exact"/>
        </dgm:presLayoutVars>
      </dgm:prSet>
      <dgm:spPr/>
    </dgm:pt>
    <dgm:pt modelId="{4AF62A4F-6281-44A9-8CCB-EC1D32ECC29E}" type="pres">
      <dgm:prSet presAssocID="{0CC59976-64CC-4537-8D8E-B8FCC07D4A56}" presName="wedge1" presStyleLbl="node1" presStyleIdx="0" presStyleCnt="6"/>
      <dgm:spPr/>
      <dgm:t>
        <a:bodyPr/>
        <a:lstStyle/>
        <a:p>
          <a:endParaRPr lang="ru-RU"/>
        </a:p>
      </dgm:t>
    </dgm:pt>
    <dgm:pt modelId="{0D278E1A-672D-4E79-A420-13FD6E1C6454}" type="pres">
      <dgm:prSet presAssocID="{0CC59976-64CC-4537-8D8E-B8FCC07D4A56}" presName="dummy1a" presStyleCnt="0"/>
      <dgm:spPr/>
    </dgm:pt>
    <dgm:pt modelId="{C0797E7B-9B21-424A-8FF5-3B0874FDD097}" type="pres">
      <dgm:prSet presAssocID="{0CC59976-64CC-4537-8D8E-B8FCC07D4A56}" presName="dummy1b" presStyleCnt="0"/>
      <dgm:spPr/>
    </dgm:pt>
    <dgm:pt modelId="{740B71DB-D616-4EF1-98F2-8EAEDB8665E1}" type="pres">
      <dgm:prSet presAssocID="{0CC59976-64CC-4537-8D8E-B8FCC07D4A56}" presName="wedge1Tx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2E3C46-EC8A-4ABB-BCAE-D9BAAC0F901D}" type="pres">
      <dgm:prSet presAssocID="{0CC59976-64CC-4537-8D8E-B8FCC07D4A56}" presName="wedge2" presStyleLbl="node1" presStyleIdx="1" presStyleCnt="6"/>
      <dgm:spPr/>
      <dgm:t>
        <a:bodyPr/>
        <a:lstStyle/>
        <a:p>
          <a:endParaRPr lang="ru-RU"/>
        </a:p>
      </dgm:t>
    </dgm:pt>
    <dgm:pt modelId="{750BBB24-9553-4978-A5C7-E6BFB7ED49D0}" type="pres">
      <dgm:prSet presAssocID="{0CC59976-64CC-4537-8D8E-B8FCC07D4A56}" presName="dummy2a" presStyleCnt="0"/>
      <dgm:spPr/>
    </dgm:pt>
    <dgm:pt modelId="{E2647F9B-D437-4C8F-80E6-471F5C0183BF}" type="pres">
      <dgm:prSet presAssocID="{0CC59976-64CC-4537-8D8E-B8FCC07D4A56}" presName="dummy2b" presStyleCnt="0"/>
      <dgm:spPr/>
    </dgm:pt>
    <dgm:pt modelId="{13877B98-6675-42E9-945C-2FAC2CCA660C}" type="pres">
      <dgm:prSet presAssocID="{0CC59976-64CC-4537-8D8E-B8FCC07D4A56}" presName="wedge2Tx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4DAB56-0E4E-4262-BFE2-5F22B9C565D7}" type="pres">
      <dgm:prSet presAssocID="{0CC59976-64CC-4537-8D8E-B8FCC07D4A56}" presName="wedge3" presStyleLbl="node1" presStyleIdx="2" presStyleCnt="6"/>
      <dgm:spPr/>
      <dgm:t>
        <a:bodyPr/>
        <a:lstStyle/>
        <a:p>
          <a:endParaRPr lang="ru-RU"/>
        </a:p>
      </dgm:t>
    </dgm:pt>
    <dgm:pt modelId="{5A7D453C-E265-42CE-8911-E2E2A2D9A579}" type="pres">
      <dgm:prSet presAssocID="{0CC59976-64CC-4537-8D8E-B8FCC07D4A56}" presName="dummy3a" presStyleCnt="0"/>
      <dgm:spPr/>
    </dgm:pt>
    <dgm:pt modelId="{598D2280-9461-4EE1-AA2C-BC3C4C3C41F1}" type="pres">
      <dgm:prSet presAssocID="{0CC59976-64CC-4537-8D8E-B8FCC07D4A56}" presName="dummy3b" presStyleCnt="0"/>
      <dgm:spPr/>
    </dgm:pt>
    <dgm:pt modelId="{CF8795A2-0B39-49CF-9E5A-203CAA8C33C6}" type="pres">
      <dgm:prSet presAssocID="{0CC59976-64CC-4537-8D8E-B8FCC07D4A56}" presName="wedge3Tx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C7F541-63A3-4EAE-B73C-7B624E9A8B04}" type="pres">
      <dgm:prSet presAssocID="{0CC59976-64CC-4537-8D8E-B8FCC07D4A56}" presName="wedge4" presStyleLbl="node1" presStyleIdx="3" presStyleCnt="6"/>
      <dgm:spPr/>
      <dgm:t>
        <a:bodyPr/>
        <a:lstStyle/>
        <a:p>
          <a:endParaRPr lang="ru-RU"/>
        </a:p>
      </dgm:t>
    </dgm:pt>
    <dgm:pt modelId="{F96A818A-D8C9-41DD-9CB3-C7DE7AE8CF4F}" type="pres">
      <dgm:prSet presAssocID="{0CC59976-64CC-4537-8D8E-B8FCC07D4A56}" presName="dummy4a" presStyleCnt="0"/>
      <dgm:spPr/>
    </dgm:pt>
    <dgm:pt modelId="{BFD46E79-D8E1-4475-A9C1-61CAA34304EE}" type="pres">
      <dgm:prSet presAssocID="{0CC59976-64CC-4537-8D8E-B8FCC07D4A56}" presName="dummy4b" presStyleCnt="0"/>
      <dgm:spPr/>
    </dgm:pt>
    <dgm:pt modelId="{68657E94-A1A4-466A-A4AE-DF569D48D293}" type="pres">
      <dgm:prSet presAssocID="{0CC59976-64CC-4537-8D8E-B8FCC07D4A56}" presName="wedge4Tx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76E67D-5740-41C1-B512-8D9664E886EA}" type="pres">
      <dgm:prSet presAssocID="{0CC59976-64CC-4537-8D8E-B8FCC07D4A56}" presName="wedge5" presStyleLbl="node1" presStyleIdx="4" presStyleCnt="6"/>
      <dgm:spPr/>
      <dgm:t>
        <a:bodyPr/>
        <a:lstStyle/>
        <a:p>
          <a:endParaRPr lang="ru-RU"/>
        </a:p>
      </dgm:t>
    </dgm:pt>
    <dgm:pt modelId="{703C93DC-6538-419A-BF89-E09F262006D9}" type="pres">
      <dgm:prSet presAssocID="{0CC59976-64CC-4537-8D8E-B8FCC07D4A56}" presName="dummy5a" presStyleCnt="0"/>
      <dgm:spPr/>
    </dgm:pt>
    <dgm:pt modelId="{8FBBB6A5-D1B6-4EC1-9D4E-3B2FA54A9325}" type="pres">
      <dgm:prSet presAssocID="{0CC59976-64CC-4537-8D8E-B8FCC07D4A56}" presName="dummy5b" presStyleCnt="0"/>
      <dgm:spPr/>
    </dgm:pt>
    <dgm:pt modelId="{2C360389-B675-45DE-A33A-F1C14C06ECE2}" type="pres">
      <dgm:prSet presAssocID="{0CC59976-64CC-4537-8D8E-B8FCC07D4A56}" presName="wedge5Tx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87E9FC-B2D7-4745-9F92-BBE64603542E}" type="pres">
      <dgm:prSet presAssocID="{0CC59976-64CC-4537-8D8E-B8FCC07D4A56}" presName="wedge6" presStyleLbl="node1" presStyleIdx="5" presStyleCnt="6"/>
      <dgm:spPr/>
      <dgm:t>
        <a:bodyPr/>
        <a:lstStyle/>
        <a:p>
          <a:endParaRPr lang="ru-RU"/>
        </a:p>
      </dgm:t>
    </dgm:pt>
    <dgm:pt modelId="{10953369-E3EE-45C5-BFC4-FB3304D1768D}" type="pres">
      <dgm:prSet presAssocID="{0CC59976-64CC-4537-8D8E-B8FCC07D4A56}" presName="dummy6a" presStyleCnt="0"/>
      <dgm:spPr/>
    </dgm:pt>
    <dgm:pt modelId="{FAA213C5-586F-4AC7-B1A6-31CDA7211B37}" type="pres">
      <dgm:prSet presAssocID="{0CC59976-64CC-4537-8D8E-B8FCC07D4A56}" presName="dummy6b" presStyleCnt="0"/>
      <dgm:spPr/>
    </dgm:pt>
    <dgm:pt modelId="{D71A6E66-33C1-424E-9406-2878A3DD5A71}" type="pres">
      <dgm:prSet presAssocID="{0CC59976-64CC-4537-8D8E-B8FCC07D4A56}" presName="wedge6Tx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5E1EC9-0933-4E6B-AECB-D952B70FC643}" type="pres">
      <dgm:prSet presAssocID="{76296FD6-98EC-4A51-B0AE-603F8E7D623D}" presName="arrowWedge1" presStyleLbl="fgSibTrans2D1" presStyleIdx="0" presStyleCnt="6"/>
      <dgm:spPr>
        <a:solidFill>
          <a:schemeClr val="accent2">
            <a:lumMod val="75000"/>
          </a:schemeClr>
        </a:solidFill>
      </dgm:spPr>
    </dgm:pt>
    <dgm:pt modelId="{A4DA3E07-BB5F-47AE-8641-79F859DB5CB5}" type="pres">
      <dgm:prSet presAssocID="{9DB6A80E-7349-44E0-A016-93394582D131}" presName="arrowWedge2" presStyleLbl="fgSibTrans2D1" presStyleIdx="1" presStyleCnt="6"/>
      <dgm:spPr/>
    </dgm:pt>
    <dgm:pt modelId="{213181CF-CFAC-4748-ABA5-035FEB22F4F7}" type="pres">
      <dgm:prSet presAssocID="{482E5A08-8EA2-4BBB-B2AF-0AFA8970CC88}" presName="arrowWedge3" presStyleLbl="fgSibTrans2D1" presStyleIdx="2" presStyleCnt="6"/>
      <dgm:spPr/>
    </dgm:pt>
    <dgm:pt modelId="{A92B7A11-A671-4B89-9347-B0ACB03A440B}" type="pres">
      <dgm:prSet presAssocID="{3BD1F4B0-7453-454F-A14A-FE56C84337AB}" presName="arrowWedge4" presStyleLbl="fgSibTrans2D1" presStyleIdx="3" presStyleCnt="6"/>
      <dgm:spPr/>
    </dgm:pt>
    <dgm:pt modelId="{7BA1513E-5EC7-4F59-860A-3B64659C2085}" type="pres">
      <dgm:prSet presAssocID="{93A48A5E-E443-4EE8-BA17-BB2D05E5DCBA}" presName="arrowWedge5" presStyleLbl="fgSibTrans2D1" presStyleIdx="4" presStyleCnt="6"/>
      <dgm:spPr/>
    </dgm:pt>
    <dgm:pt modelId="{0D69B72D-0C44-42CD-AEA0-3AD3918B2D39}" type="pres">
      <dgm:prSet presAssocID="{FA7967A1-D43F-457B-A04F-2D6451A2B03F}" presName="arrowWedge6" presStyleLbl="fgSibTrans2D1" presStyleIdx="5" presStyleCnt="6"/>
      <dgm:spPr/>
    </dgm:pt>
  </dgm:ptLst>
  <dgm:cxnLst>
    <dgm:cxn modelId="{EB3AA91D-3D7B-4374-B3F7-97C40F0CA0A7}" type="presOf" srcId="{DB9137E0-04C3-41DD-92EF-B909727F1245}" destId="{842E3C46-EC8A-4ABB-BCAE-D9BAAC0F901D}" srcOrd="0" destOrd="0" presId="urn:microsoft.com/office/officeart/2005/8/layout/cycle8"/>
    <dgm:cxn modelId="{A55E5BAA-BC43-4D95-9614-81BFB1C2196C}" srcId="{0CC59976-64CC-4537-8D8E-B8FCC07D4A56}" destId="{05E172B5-4C68-4BC9-815B-9E2AE5DDFB57}" srcOrd="4" destOrd="0" parTransId="{C605A835-60BA-4E4C-A1B7-45FA8A0F045F}" sibTransId="{93A48A5E-E443-4EE8-BA17-BB2D05E5DCBA}"/>
    <dgm:cxn modelId="{83C0B71A-83FB-40CA-ADA2-F57568F599D9}" type="presOf" srcId="{67C479B8-79CB-4E3C-AF4B-51F99AF1F0F6}" destId="{D71A6E66-33C1-424E-9406-2878A3DD5A71}" srcOrd="1" destOrd="0" presId="urn:microsoft.com/office/officeart/2005/8/layout/cycle8"/>
    <dgm:cxn modelId="{BFAB04C5-ABE3-4527-9606-9EA331365D0F}" type="presOf" srcId="{ECB64474-2C4E-4705-AAF6-8050BAE96CFE}" destId="{4EC7F541-63A3-4EAE-B73C-7B624E9A8B04}" srcOrd="0" destOrd="0" presId="urn:microsoft.com/office/officeart/2005/8/layout/cycle8"/>
    <dgm:cxn modelId="{41F2AC8D-068A-4633-93B3-1F7CF042C6E9}" srcId="{0CC59976-64CC-4537-8D8E-B8FCC07D4A56}" destId="{DB9137E0-04C3-41DD-92EF-B909727F1245}" srcOrd="1" destOrd="0" parTransId="{1CC5151F-53A8-4196-97AA-63386F8B9A90}" sibTransId="{9DB6A80E-7349-44E0-A016-93394582D131}"/>
    <dgm:cxn modelId="{96ED972A-8166-4654-A500-D4F0C7B1E3F1}" type="presOf" srcId="{17F76E49-923E-46CA-8364-D26CACBCD025}" destId="{CF8795A2-0B39-49CF-9E5A-203CAA8C33C6}" srcOrd="1" destOrd="0" presId="urn:microsoft.com/office/officeart/2005/8/layout/cycle8"/>
    <dgm:cxn modelId="{69C9B0C3-B875-49DA-8D88-AD05108DE5F0}" type="presOf" srcId="{05E172B5-4C68-4BC9-815B-9E2AE5DDFB57}" destId="{2C360389-B675-45DE-A33A-F1C14C06ECE2}" srcOrd="1" destOrd="0" presId="urn:microsoft.com/office/officeart/2005/8/layout/cycle8"/>
    <dgm:cxn modelId="{2838D954-7E13-433F-8530-C9C16978BB30}" type="presOf" srcId="{ECB64474-2C4E-4705-AAF6-8050BAE96CFE}" destId="{68657E94-A1A4-466A-A4AE-DF569D48D293}" srcOrd="1" destOrd="0" presId="urn:microsoft.com/office/officeart/2005/8/layout/cycle8"/>
    <dgm:cxn modelId="{B5252B14-6E94-499C-8743-CF815FD4832E}" type="presOf" srcId="{17F76E49-923E-46CA-8364-D26CACBCD025}" destId="{EF4DAB56-0E4E-4262-BFE2-5F22B9C565D7}" srcOrd="0" destOrd="0" presId="urn:microsoft.com/office/officeart/2005/8/layout/cycle8"/>
    <dgm:cxn modelId="{60130FF4-5BC6-40D2-9DC0-2E0FAFD52AE0}" type="presOf" srcId="{804975CC-6CF4-47D1-BD0A-940EBDCA7574}" destId="{4AF62A4F-6281-44A9-8CCB-EC1D32ECC29E}" srcOrd="0" destOrd="0" presId="urn:microsoft.com/office/officeart/2005/8/layout/cycle8"/>
    <dgm:cxn modelId="{16F9D93B-ACDB-49A4-AE4B-5143EA88A525}" srcId="{0CC59976-64CC-4537-8D8E-B8FCC07D4A56}" destId="{67C479B8-79CB-4E3C-AF4B-51F99AF1F0F6}" srcOrd="5" destOrd="0" parTransId="{96F7D31E-F01D-4D75-ADAF-0C5EE9D7676C}" sibTransId="{FA7967A1-D43F-457B-A04F-2D6451A2B03F}"/>
    <dgm:cxn modelId="{3909185B-3969-481C-AA5D-54888D04CA2D}" type="presOf" srcId="{804975CC-6CF4-47D1-BD0A-940EBDCA7574}" destId="{740B71DB-D616-4EF1-98F2-8EAEDB8665E1}" srcOrd="1" destOrd="0" presId="urn:microsoft.com/office/officeart/2005/8/layout/cycle8"/>
    <dgm:cxn modelId="{29A43981-884C-44A9-B33E-F04E02355011}" type="presOf" srcId="{67C479B8-79CB-4E3C-AF4B-51F99AF1F0F6}" destId="{DA87E9FC-B2D7-4745-9F92-BBE64603542E}" srcOrd="0" destOrd="0" presId="urn:microsoft.com/office/officeart/2005/8/layout/cycle8"/>
    <dgm:cxn modelId="{F2AF6333-9F20-4262-A99D-D03480DC94AB}" srcId="{0CC59976-64CC-4537-8D8E-B8FCC07D4A56}" destId="{ECB64474-2C4E-4705-AAF6-8050BAE96CFE}" srcOrd="3" destOrd="0" parTransId="{711F63B3-9B13-4AE5-AE28-0F5E81D88C2B}" sibTransId="{3BD1F4B0-7453-454F-A14A-FE56C84337AB}"/>
    <dgm:cxn modelId="{4237B6ED-DDEE-42B2-8E43-820FA46C28A0}" srcId="{0CC59976-64CC-4537-8D8E-B8FCC07D4A56}" destId="{804975CC-6CF4-47D1-BD0A-940EBDCA7574}" srcOrd="0" destOrd="0" parTransId="{0527C35E-81F7-466F-8D06-63A4EF65A333}" sibTransId="{76296FD6-98EC-4A51-B0AE-603F8E7D623D}"/>
    <dgm:cxn modelId="{4D951E67-1E92-4E86-B5C6-009D152A71BA}" type="presOf" srcId="{DB9137E0-04C3-41DD-92EF-B909727F1245}" destId="{13877B98-6675-42E9-945C-2FAC2CCA660C}" srcOrd="1" destOrd="0" presId="urn:microsoft.com/office/officeart/2005/8/layout/cycle8"/>
    <dgm:cxn modelId="{BBD3EB3C-B427-4F81-8525-C33F3F9EBFB9}" type="presOf" srcId="{05E172B5-4C68-4BC9-815B-9E2AE5DDFB57}" destId="{0476E67D-5740-41C1-B512-8D9664E886EA}" srcOrd="0" destOrd="0" presId="urn:microsoft.com/office/officeart/2005/8/layout/cycle8"/>
    <dgm:cxn modelId="{EF639702-1CE3-4E2E-A2D8-F12A5935547A}" type="presOf" srcId="{0CC59976-64CC-4537-8D8E-B8FCC07D4A56}" destId="{5A83CEAF-857D-4241-8103-98853D011D82}" srcOrd="0" destOrd="0" presId="urn:microsoft.com/office/officeart/2005/8/layout/cycle8"/>
    <dgm:cxn modelId="{10AC6F65-CFA1-4664-96BA-31E34285EC17}" srcId="{0CC59976-64CC-4537-8D8E-B8FCC07D4A56}" destId="{17F76E49-923E-46CA-8364-D26CACBCD025}" srcOrd="2" destOrd="0" parTransId="{61273E43-A622-43E7-9F9E-013BA2AC3E56}" sibTransId="{482E5A08-8EA2-4BBB-B2AF-0AFA8970CC88}"/>
    <dgm:cxn modelId="{A1DBA41F-53F5-4C3D-A34F-D4FB62C7FC08}" type="presParOf" srcId="{5A83CEAF-857D-4241-8103-98853D011D82}" destId="{4AF62A4F-6281-44A9-8CCB-EC1D32ECC29E}" srcOrd="0" destOrd="0" presId="urn:microsoft.com/office/officeart/2005/8/layout/cycle8"/>
    <dgm:cxn modelId="{92B6316D-0DE5-4551-BFE3-4819E5405611}" type="presParOf" srcId="{5A83CEAF-857D-4241-8103-98853D011D82}" destId="{0D278E1A-672D-4E79-A420-13FD6E1C6454}" srcOrd="1" destOrd="0" presId="urn:microsoft.com/office/officeart/2005/8/layout/cycle8"/>
    <dgm:cxn modelId="{34D4C8E0-B18E-4481-8032-6E48FDEAD7E1}" type="presParOf" srcId="{5A83CEAF-857D-4241-8103-98853D011D82}" destId="{C0797E7B-9B21-424A-8FF5-3B0874FDD097}" srcOrd="2" destOrd="0" presId="urn:microsoft.com/office/officeart/2005/8/layout/cycle8"/>
    <dgm:cxn modelId="{3FA7CD6A-380E-4045-AB58-2DD93ABA0851}" type="presParOf" srcId="{5A83CEAF-857D-4241-8103-98853D011D82}" destId="{740B71DB-D616-4EF1-98F2-8EAEDB8665E1}" srcOrd="3" destOrd="0" presId="urn:microsoft.com/office/officeart/2005/8/layout/cycle8"/>
    <dgm:cxn modelId="{049AFCE5-DD57-4E10-9B79-4E16E1932368}" type="presParOf" srcId="{5A83CEAF-857D-4241-8103-98853D011D82}" destId="{842E3C46-EC8A-4ABB-BCAE-D9BAAC0F901D}" srcOrd="4" destOrd="0" presId="urn:microsoft.com/office/officeart/2005/8/layout/cycle8"/>
    <dgm:cxn modelId="{BA3553BA-EE8F-430A-860A-684A56295C0F}" type="presParOf" srcId="{5A83CEAF-857D-4241-8103-98853D011D82}" destId="{750BBB24-9553-4978-A5C7-E6BFB7ED49D0}" srcOrd="5" destOrd="0" presId="urn:microsoft.com/office/officeart/2005/8/layout/cycle8"/>
    <dgm:cxn modelId="{10C609CC-7137-485B-A6F0-027396A47D79}" type="presParOf" srcId="{5A83CEAF-857D-4241-8103-98853D011D82}" destId="{E2647F9B-D437-4C8F-80E6-471F5C0183BF}" srcOrd="6" destOrd="0" presId="urn:microsoft.com/office/officeart/2005/8/layout/cycle8"/>
    <dgm:cxn modelId="{152C0A60-502C-4305-9D85-A7D9B9097804}" type="presParOf" srcId="{5A83CEAF-857D-4241-8103-98853D011D82}" destId="{13877B98-6675-42E9-945C-2FAC2CCA660C}" srcOrd="7" destOrd="0" presId="urn:microsoft.com/office/officeart/2005/8/layout/cycle8"/>
    <dgm:cxn modelId="{5680D80D-7452-435B-8DAC-105E3E9705F2}" type="presParOf" srcId="{5A83CEAF-857D-4241-8103-98853D011D82}" destId="{EF4DAB56-0E4E-4262-BFE2-5F22B9C565D7}" srcOrd="8" destOrd="0" presId="urn:microsoft.com/office/officeart/2005/8/layout/cycle8"/>
    <dgm:cxn modelId="{F88EC142-2894-45EC-B820-FC4759C2479F}" type="presParOf" srcId="{5A83CEAF-857D-4241-8103-98853D011D82}" destId="{5A7D453C-E265-42CE-8911-E2E2A2D9A579}" srcOrd="9" destOrd="0" presId="urn:microsoft.com/office/officeart/2005/8/layout/cycle8"/>
    <dgm:cxn modelId="{30A58B57-67CD-451F-998B-8454EEA0927E}" type="presParOf" srcId="{5A83CEAF-857D-4241-8103-98853D011D82}" destId="{598D2280-9461-4EE1-AA2C-BC3C4C3C41F1}" srcOrd="10" destOrd="0" presId="urn:microsoft.com/office/officeart/2005/8/layout/cycle8"/>
    <dgm:cxn modelId="{7F84AAF1-7FA1-4B74-85F7-6BAB691DC43F}" type="presParOf" srcId="{5A83CEAF-857D-4241-8103-98853D011D82}" destId="{CF8795A2-0B39-49CF-9E5A-203CAA8C33C6}" srcOrd="11" destOrd="0" presId="urn:microsoft.com/office/officeart/2005/8/layout/cycle8"/>
    <dgm:cxn modelId="{CD77995F-BEB4-4789-8695-3C26C537B473}" type="presParOf" srcId="{5A83CEAF-857D-4241-8103-98853D011D82}" destId="{4EC7F541-63A3-4EAE-B73C-7B624E9A8B04}" srcOrd="12" destOrd="0" presId="urn:microsoft.com/office/officeart/2005/8/layout/cycle8"/>
    <dgm:cxn modelId="{A16A6892-C17E-4C83-83B8-E448E9866430}" type="presParOf" srcId="{5A83CEAF-857D-4241-8103-98853D011D82}" destId="{F96A818A-D8C9-41DD-9CB3-C7DE7AE8CF4F}" srcOrd="13" destOrd="0" presId="urn:microsoft.com/office/officeart/2005/8/layout/cycle8"/>
    <dgm:cxn modelId="{AD7E9E1C-F36F-481D-B145-AAEC7B95CEB4}" type="presParOf" srcId="{5A83CEAF-857D-4241-8103-98853D011D82}" destId="{BFD46E79-D8E1-4475-A9C1-61CAA34304EE}" srcOrd="14" destOrd="0" presId="urn:microsoft.com/office/officeart/2005/8/layout/cycle8"/>
    <dgm:cxn modelId="{CCCD38BC-A6BB-4C56-AF21-7F81BD14D265}" type="presParOf" srcId="{5A83CEAF-857D-4241-8103-98853D011D82}" destId="{68657E94-A1A4-466A-A4AE-DF569D48D293}" srcOrd="15" destOrd="0" presId="urn:microsoft.com/office/officeart/2005/8/layout/cycle8"/>
    <dgm:cxn modelId="{B6CE9AF7-E03F-49CE-BD17-48AA2B71AE4B}" type="presParOf" srcId="{5A83CEAF-857D-4241-8103-98853D011D82}" destId="{0476E67D-5740-41C1-B512-8D9664E886EA}" srcOrd="16" destOrd="0" presId="urn:microsoft.com/office/officeart/2005/8/layout/cycle8"/>
    <dgm:cxn modelId="{279E9EF8-D243-4971-B971-3DA826871FF6}" type="presParOf" srcId="{5A83CEAF-857D-4241-8103-98853D011D82}" destId="{703C93DC-6538-419A-BF89-E09F262006D9}" srcOrd="17" destOrd="0" presId="urn:microsoft.com/office/officeart/2005/8/layout/cycle8"/>
    <dgm:cxn modelId="{6E6177CF-F496-48C1-A147-61E4E1B038E4}" type="presParOf" srcId="{5A83CEAF-857D-4241-8103-98853D011D82}" destId="{8FBBB6A5-D1B6-4EC1-9D4E-3B2FA54A9325}" srcOrd="18" destOrd="0" presId="urn:microsoft.com/office/officeart/2005/8/layout/cycle8"/>
    <dgm:cxn modelId="{A0CB4A85-0515-449C-9B3B-723DE0085A16}" type="presParOf" srcId="{5A83CEAF-857D-4241-8103-98853D011D82}" destId="{2C360389-B675-45DE-A33A-F1C14C06ECE2}" srcOrd="19" destOrd="0" presId="urn:microsoft.com/office/officeart/2005/8/layout/cycle8"/>
    <dgm:cxn modelId="{AF5E31F2-3B19-460F-A1E3-E716328A614F}" type="presParOf" srcId="{5A83CEAF-857D-4241-8103-98853D011D82}" destId="{DA87E9FC-B2D7-4745-9F92-BBE64603542E}" srcOrd="20" destOrd="0" presId="urn:microsoft.com/office/officeart/2005/8/layout/cycle8"/>
    <dgm:cxn modelId="{4AE98E9B-11C3-431A-94D5-EB08F49341C1}" type="presParOf" srcId="{5A83CEAF-857D-4241-8103-98853D011D82}" destId="{10953369-E3EE-45C5-BFC4-FB3304D1768D}" srcOrd="21" destOrd="0" presId="urn:microsoft.com/office/officeart/2005/8/layout/cycle8"/>
    <dgm:cxn modelId="{1B55A58E-9398-4D02-8443-B4CE9098FD1D}" type="presParOf" srcId="{5A83CEAF-857D-4241-8103-98853D011D82}" destId="{FAA213C5-586F-4AC7-B1A6-31CDA7211B37}" srcOrd="22" destOrd="0" presId="urn:microsoft.com/office/officeart/2005/8/layout/cycle8"/>
    <dgm:cxn modelId="{811025A9-D12C-43CE-8296-375892C7721B}" type="presParOf" srcId="{5A83CEAF-857D-4241-8103-98853D011D82}" destId="{D71A6E66-33C1-424E-9406-2878A3DD5A71}" srcOrd="23" destOrd="0" presId="urn:microsoft.com/office/officeart/2005/8/layout/cycle8"/>
    <dgm:cxn modelId="{D8A5C464-2457-4A98-8EC9-E3F9496E65B9}" type="presParOf" srcId="{5A83CEAF-857D-4241-8103-98853D011D82}" destId="{645E1EC9-0933-4E6B-AECB-D952B70FC643}" srcOrd="24" destOrd="0" presId="urn:microsoft.com/office/officeart/2005/8/layout/cycle8"/>
    <dgm:cxn modelId="{F57F9BE2-98AE-4E7A-8A80-41FFBE821901}" type="presParOf" srcId="{5A83CEAF-857D-4241-8103-98853D011D82}" destId="{A4DA3E07-BB5F-47AE-8641-79F859DB5CB5}" srcOrd="25" destOrd="0" presId="urn:microsoft.com/office/officeart/2005/8/layout/cycle8"/>
    <dgm:cxn modelId="{6B7C1D5C-21E4-4E18-BD99-C0E4FF2F1110}" type="presParOf" srcId="{5A83CEAF-857D-4241-8103-98853D011D82}" destId="{213181CF-CFAC-4748-ABA5-035FEB22F4F7}" srcOrd="26" destOrd="0" presId="urn:microsoft.com/office/officeart/2005/8/layout/cycle8"/>
    <dgm:cxn modelId="{5ECDA30B-0D4F-4D72-BDE8-F4ED9E1D0A2A}" type="presParOf" srcId="{5A83CEAF-857D-4241-8103-98853D011D82}" destId="{A92B7A11-A671-4B89-9347-B0ACB03A440B}" srcOrd="27" destOrd="0" presId="urn:microsoft.com/office/officeart/2005/8/layout/cycle8"/>
    <dgm:cxn modelId="{1256DBD4-C274-4A07-8B14-81CA67BFC5D6}" type="presParOf" srcId="{5A83CEAF-857D-4241-8103-98853D011D82}" destId="{7BA1513E-5EC7-4F59-860A-3B64659C2085}" srcOrd="28" destOrd="0" presId="urn:microsoft.com/office/officeart/2005/8/layout/cycle8"/>
    <dgm:cxn modelId="{2575776D-3AD4-4577-A6A3-BC57123EC397}" type="presParOf" srcId="{5A83CEAF-857D-4241-8103-98853D011D82}" destId="{0D69B72D-0C44-42CD-AEA0-3AD3918B2D39}" srcOrd="2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AAB7ED8-92BF-472C-87B1-C6386D66FBEB}" type="doc">
      <dgm:prSet loTypeId="urn:microsoft.com/office/officeart/2005/8/layout/cycle6" loCatId="cycle" qsTypeId="urn:microsoft.com/office/officeart/2005/8/quickstyle/3d1" qsCatId="3D" csTypeId="urn:microsoft.com/office/officeart/2005/8/colors/accent5_3" csCatId="accent5" phldr="1"/>
      <dgm:spPr/>
      <dgm:t>
        <a:bodyPr/>
        <a:lstStyle/>
        <a:p>
          <a:endParaRPr lang="ru-RU"/>
        </a:p>
      </dgm:t>
    </dgm:pt>
    <dgm:pt modelId="{A51210AF-817E-4E3E-B0D1-38C0AF0BD115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7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Основных направлениях налоговой политики Чувашской Республики</a:t>
          </a:r>
          <a:endParaRPr lang="ru-RU" sz="17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6075DF-E010-40EC-B4DC-946E87931D70}" type="parTrans" cxnId="{2A9D9DEE-F90B-47B2-B734-FC5044C56616}">
      <dgm:prSet/>
      <dgm:spPr/>
      <dgm:t>
        <a:bodyPr/>
        <a:lstStyle/>
        <a:p>
          <a:endParaRPr lang="ru-RU"/>
        </a:p>
      </dgm:t>
    </dgm:pt>
    <dgm:pt modelId="{C8234B4D-104B-4FD1-9C1F-A414143258AA}" type="sibTrans" cxnId="{2A9D9DEE-F90B-47B2-B734-FC5044C56616}">
      <dgm:prSet>
        <dgm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dgm:style>
      </dgm:prSet>
      <dgm:spPr>
        <a:ln w="76200"/>
      </dgm:spPr>
      <dgm:t>
        <a:bodyPr/>
        <a:lstStyle/>
        <a:p>
          <a:endParaRPr lang="ru-RU"/>
        </a:p>
      </dgm:t>
    </dgm:pt>
    <dgm:pt modelId="{A5495B50-43AD-4A49-9076-987885A89997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7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Основных направлениях бюджетной политики Чувашской Республики</a:t>
          </a:r>
          <a:endParaRPr lang="ru-RU" sz="17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6B1D32-B0BB-46B8-9166-582BE3B8B6C5}" type="parTrans" cxnId="{393E5E0C-FDAF-45D4-98EB-484C1151E6FB}">
      <dgm:prSet/>
      <dgm:spPr/>
      <dgm:t>
        <a:bodyPr/>
        <a:lstStyle/>
        <a:p>
          <a:endParaRPr lang="ru-RU"/>
        </a:p>
      </dgm:t>
    </dgm:pt>
    <dgm:pt modelId="{04BE0404-A1B3-4DF6-8F9E-5898A0BB0D34}" type="sibTrans" cxnId="{393E5E0C-FDAF-45D4-98EB-484C1151E6FB}">
      <dgm:prSet>
        <dgm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dgm:style>
      </dgm:prSet>
      <dgm:spPr>
        <a:ln w="76200"/>
      </dgm:spPr>
      <dgm:t>
        <a:bodyPr/>
        <a:lstStyle/>
        <a:p>
          <a:endParaRPr lang="ru-RU"/>
        </a:p>
      </dgm:t>
    </dgm:pt>
    <dgm:pt modelId="{4D5D21B2-DAFF-4489-83F7-D7EBC1E1D448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7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Государственных программах Чувашской Республики</a:t>
          </a:r>
          <a:endParaRPr lang="ru-RU" sz="17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A72DC8-DC49-4CF4-BFCF-A66AA88A9C97}" type="parTrans" cxnId="{70F493C5-3EBF-4F49-8BEE-240781A115EE}">
      <dgm:prSet/>
      <dgm:spPr/>
      <dgm:t>
        <a:bodyPr/>
        <a:lstStyle/>
        <a:p>
          <a:endParaRPr lang="ru-RU"/>
        </a:p>
      </dgm:t>
    </dgm:pt>
    <dgm:pt modelId="{A31C26CC-7098-4C2A-9AC2-1040AD3A8036}" type="sibTrans" cxnId="{70F493C5-3EBF-4F49-8BEE-240781A115EE}">
      <dgm:prSet>
        <dgm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dgm:style>
      </dgm:prSet>
      <dgm:spPr>
        <a:ln w="76200"/>
      </dgm:spPr>
      <dgm:t>
        <a:bodyPr/>
        <a:lstStyle/>
        <a:p>
          <a:endParaRPr lang="ru-RU"/>
        </a:p>
      </dgm:t>
    </dgm:pt>
    <dgm:pt modelId="{ACECFA3F-271D-4071-ACC5-D5EA66374059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Прогнозе социально-экономического развития Чувашской Республики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2DC491-C08E-4A09-BCB7-E9F316D39C79}" type="parTrans" cxnId="{573B9DE4-DB43-4A5C-A3C5-7C42F15550F1}">
      <dgm:prSet/>
      <dgm:spPr/>
      <dgm:t>
        <a:bodyPr/>
        <a:lstStyle/>
        <a:p>
          <a:endParaRPr lang="ru-RU"/>
        </a:p>
      </dgm:t>
    </dgm:pt>
    <dgm:pt modelId="{306D97E9-8708-417E-90DB-E143EE19C8F5}" type="sibTrans" cxnId="{573B9DE4-DB43-4A5C-A3C5-7C42F15550F1}">
      <dgm:prSet>
        <dgm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dgm:style>
      </dgm:prSet>
      <dgm:spPr>
        <a:ln w="76200"/>
      </dgm:spPr>
      <dgm:t>
        <a:bodyPr/>
        <a:lstStyle/>
        <a:p>
          <a:endParaRPr lang="ru-RU"/>
        </a:p>
      </dgm:t>
    </dgm:pt>
    <dgm:pt modelId="{50F8A006-03B7-453E-8B11-52199EE89448}" type="pres">
      <dgm:prSet presAssocID="{1AAB7ED8-92BF-472C-87B1-C6386D66FBEB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8C25282-24D3-4CFD-AC59-CD63786195EA}" type="pres">
      <dgm:prSet presAssocID="{A51210AF-817E-4E3E-B0D1-38C0AF0BD115}" presName="node" presStyleLbl="node1" presStyleIdx="0" presStyleCnt="4" custScaleX="138989" custScaleY="1479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47B94C-0F5B-451D-9428-43279F7D65DD}" type="pres">
      <dgm:prSet presAssocID="{A51210AF-817E-4E3E-B0D1-38C0AF0BD115}" presName="spNode" presStyleCnt="0"/>
      <dgm:spPr/>
    </dgm:pt>
    <dgm:pt modelId="{B1BA7DD6-4629-4464-AA76-4AC12B29F7ED}" type="pres">
      <dgm:prSet presAssocID="{C8234B4D-104B-4FD1-9C1F-A414143258AA}" presName="sibTrans" presStyleLbl="sibTrans1D1" presStyleIdx="0" presStyleCnt="4"/>
      <dgm:spPr/>
      <dgm:t>
        <a:bodyPr/>
        <a:lstStyle/>
        <a:p>
          <a:endParaRPr lang="ru-RU"/>
        </a:p>
      </dgm:t>
    </dgm:pt>
    <dgm:pt modelId="{09EE511D-0EF6-43EC-B406-0F1618FAB471}" type="pres">
      <dgm:prSet presAssocID="{A5495B50-43AD-4A49-9076-987885A89997}" presName="node" presStyleLbl="node1" presStyleIdx="1" presStyleCnt="4" custScaleX="142593" custScaleY="162611" custRadScaleRad="115663" custRadScaleInc="-21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C46AB8-91FF-4DB2-AA00-CB287071D8BD}" type="pres">
      <dgm:prSet presAssocID="{A5495B50-43AD-4A49-9076-987885A89997}" presName="spNode" presStyleCnt="0"/>
      <dgm:spPr/>
    </dgm:pt>
    <dgm:pt modelId="{CEBC4C3C-A437-4420-A2E2-C12E33E8450C}" type="pres">
      <dgm:prSet presAssocID="{04BE0404-A1B3-4DF6-8F9E-5898A0BB0D34}" presName="sibTrans" presStyleLbl="sibTrans1D1" presStyleIdx="1" presStyleCnt="4"/>
      <dgm:spPr/>
      <dgm:t>
        <a:bodyPr/>
        <a:lstStyle/>
        <a:p>
          <a:endParaRPr lang="ru-RU"/>
        </a:p>
      </dgm:t>
    </dgm:pt>
    <dgm:pt modelId="{B5C2805B-3ECC-4AA3-B306-E04B8D93175A}" type="pres">
      <dgm:prSet presAssocID="{4D5D21B2-DAFF-4489-83F7-D7EBC1E1D448}" presName="node" presStyleLbl="node1" presStyleIdx="2" presStyleCnt="4" custScaleX="142593" custScaleY="1238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43ACCF-7837-4FB8-8080-B65670FB2E40}" type="pres">
      <dgm:prSet presAssocID="{4D5D21B2-DAFF-4489-83F7-D7EBC1E1D448}" presName="spNode" presStyleCnt="0"/>
      <dgm:spPr/>
    </dgm:pt>
    <dgm:pt modelId="{609DDD8F-8077-4ED9-B479-F4058D5BF79E}" type="pres">
      <dgm:prSet presAssocID="{A31C26CC-7098-4C2A-9AC2-1040AD3A8036}" presName="sibTrans" presStyleLbl="sibTrans1D1" presStyleIdx="2" presStyleCnt="4"/>
      <dgm:spPr/>
      <dgm:t>
        <a:bodyPr/>
        <a:lstStyle/>
        <a:p>
          <a:endParaRPr lang="ru-RU"/>
        </a:p>
      </dgm:t>
    </dgm:pt>
    <dgm:pt modelId="{FDB32F28-2B23-4FC5-B84F-1478F183AB08}" type="pres">
      <dgm:prSet presAssocID="{ACECFA3F-271D-4071-ACC5-D5EA66374059}" presName="node" presStyleLbl="node1" presStyleIdx="3" presStyleCnt="4" custScaleX="142593" custScaleY="162611" custRadScaleRad="111386" custRadScaleInc="22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A00F86-7713-40B8-8DA0-458E6F8C677E}" type="pres">
      <dgm:prSet presAssocID="{ACECFA3F-271D-4071-ACC5-D5EA66374059}" presName="spNode" presStyleCnt="0"/>
      <dgm:spPr/>
    </dgm:pt>
    <dgm:pt modelId="{AE08C94F-0CD5-478E-94D3-913DA7B7B592}" type="pres">
      <dgm:prSet presAssocID="{306D97E9-8708-417E-90DB-E143EE19C8F5}" presName="sibTrans" presStyleLbl="sibTrans1D1" presStyleIdx="3" presStyleCnt="4"/>
      <dgm:spPr/>
      <dgm:t>
        <a:bodyPr/>
        <a:lstStyle/>
        <a:p>
          <a:endParaRPr lang="ru-RU"/>
        </a:p>
      </dgm:t>
    </dgm:pt>
  </dgm:ptLst>
  <dgm:cxnLst>
    <dgm:cxn modelId="{2A9D9DEE-F90B-47B2-B734-FC5044C56616}" srcId="{1AAB7ED8-92BF-472C-87B1-C6386D66FBEB}" destId="{A51210AF-817E-4E3E-B0D1-38C0AF0BD115}" srcOrd="0" destOrd="0" parTransId="{BF6075DF-E010-40EC-B4DC-946E87931D70}" sibTransId="{C8234B4D-104B-4FD1-9C1F-A414143258AA}"/>
    <dgm:cxn modelId="{393E5E0C-FDAF-45D4-98EB-484C1151E6FB}" srcId="{1AAB7ED8-92BF-472C-87B1-C6386D66FBEB}" destId="{A5495B50-43AD-4A49-9076-987885A89997}" srcOrd="1" destOrd="0" parTransId="{266B1D32-B0BB-46B8-9166-582BE3B8B6C5}" sibTransId="{04BE0404-A1B3-4DF6-8F9E-5898A0BB0D34}"/>
    <dgm:cxn modelId="{AB319334-C866-4940-BC19-3F5E4ABB540F}" type="presOf" srcId="{A5495B50-43AD-4A49-9076-987885A89997}" destId="{09EE511D-0EF6-43EC-B406-0F1618FAB471}" srcOrd="0" destOrd="0" presId="urn:microsoft.com/office/officeart/2005/8/layout/cycle6"/>
    <dgm:cxn modelId="{4EB5DAAB-95CA-4CC1-AEDC-EFB5125E9522}" type="presOf" srcId="{C8234B4D-104B-4FD1-9C1F-A414143258AA}" destId="{B1BA7DD6-4629-4464-AA76-4AC12B29F7ED}" srcOrd="0" destOrd="0" presId="urn:microsoft.com/office/officeart/2005/8/layout/cycle6"/>
    <dgm:cxn modelId="{573B9DE4-DB43-4A5C-A3C5-7C42F15550F1}" srcId="{1AAB7ED8-92BF-472C-87B1-C6386D66FBEB}" destId="{ACECFA3F-271D-4071-ACC5-D5EA66374059}" srcOrd="3" destOrd="0" parTransId="{492DC491-C08E-4A09-BCB7-E9F316D39C79}" sibTransId="{306D97E9-8708-417E-90DB-E143EE19C8F5}"/>
    <dgm:cxn modelId="{D0CCB2BC-4E5F-49CD-9479-4BB47A19CF81}" type="presOf" srcId="{ACECFA3F-271D-4071-ACC5-D5EA66374059}" destId="{FDB32F28-2B23-4FC5-B84F-1478F183AB08}" srcOrd="0" destOrd="0" presId="urn:microsoft.com/office/officeart/2005/8/layout/cycle6"/>
    <dgm:cxn modelId="{1A0095BA-0124-4209-817F-DC647E6DE77A}" type="presOf" srcId="{04BE0404-A1B3-4DF6-8F9E-5898A0BB0D34}" destId="{CEBC4C3C-A437-4420-A2E2-C12E33E8450C}" srcOrd="0" destOrd="0" presId="urn:microsoft.com/office/officeart/2005/8/layout/cycle6"/>
    <dgm:cxn modelId="{70F493C5-3EBF-4F49-8BEE-240781A115EE}" srcId="{1AAB7ED8-92BF-472C-87B1-C6386D66FBEB}" destId="{4D5D21B2-DAFF-4489-83F7-D7EBC1E1D448}" srcOrd="2" destOrd="0" parTransId="{52A72DC8-DC49-4CF4-BFCF-A66AA88A9C97}" sibTransId="{A31C26CC-7098-4C2A-9AC2-1040AD3A8036}"/>
    <dgm:cxn modelId="{B4AF70D9-ECE1-49A0-A1BC-77D57B099F82}" type="presOf" srcId="{306D97E9-8708-417E-90DB-E143EE19C8F5}" destId="{AE08C94F-0CD5-478E-94D3-913DA7B7B592}" srcOrd="0" destOrd="0" presId="urn:microsoft.com/office/officeart/2005/8/layout/cycle6"/>
    <dgm:cxn modelId="{DA252B4D-D2D7-4CEC-AAB5-A3F1A2A6657F}" type="presOf" srcId="{A51210AF-817E-4E3E-B0D1-38C0AF0BD115}" destId="{28C25282-24D3-4CFD-AC59-CD63786195EA}" srcOrd="0" destOrd="0" presId="urn:microsoft.com/office/officeart/2005/8/layout/cycle6"/>
    <dgm:cxn modelId="{BE24E7BE-3613-484C-9030-89AE65134247}" type="presOf" srcId="{A31C26CC-7098-4C2A-9AC2-1040AD3A8036}" destId="{609DDD8F-8077-4ED9-B479-F4058D5BF79E}" srcOrd="0" destOrd="0" presId="urn:microsoft.com/office/officeart/2005/8/layout/cycle6"/>
    <dgm:cxn modelId="{1E103184-5769-4899-92D4-AA248006B308}" type="presOf" srcId="{1AAB7ED8-92BF-472C-87B1-C6386D66FBEB}" destId="{50F8A006-03B7-453E-8B11-52199EE89448}" srcOrd="0" destOrd="0" presId="urn:microsoft.com/office/officeart/2005/8/layout/cycle6"/>
    <dgm:cxn modelId="{1CA97521-1CB3-4C08-A457-AAA43704E01D}" type="presOf" srcId="{4D5D21B2-DAFF-4489-83F7-D7EBC1E1D448}" destId="{B5C2805B-3ECC-4AA3-B306-E04B8D93175A}" srcOrd="0" destOrd="0" presId="urn:microsoft.com/office/officeart/2005/8/layout/cycle6"/>
    <dgm:cxn modelId="{50CE96E2-EBB9-43AA-8372-9DE28A951A51}" type="presParOf" srcId="{50F8A006-03B7-453E-8B11-52199EE89448}" destId="{28C25282-24D3-4CFD-AC59-CD63786195EA}" srcOrd="0" destOrd="0" presId="urn:microsoft.com/office/officeart/2005/8/layout/cycle6"/>
    <dgm:cxn modelId="{98AB7FF7-14C7-4CA1-9FD1-816F19E5F1C2}" type="presParOf" srcId="{50F8A006-03B7-453E-8B11-52199EE89448}" destId="{A647B94C-0F5B-451D-9428-43279F7D65DD}" srcOrd="1" destOrd="0" presId="urn:microsoft.com/office/officeart/2005/8/layout/cycle6"/>
    <dgm:cxn modelId="{453EDF7D-95D1-49BE-9ABE-7063C48AED07}" type="presParOf" srcId="{50F8A006-03B7-453E-8B11-52199EE89448}" destId="{B1BA7DD6-4629-4464-AA76-4AC12B29F7ED}" srcOrd="2" destOrd="0" presId="urn:microsoft.com/office/officeart/2005/8/layout/cycle6"/>
    <dgm:cxn modelId="{DE907F73-6B14-4409-BD9E-376E249C1201}" type="presParOf" srcId="{50F8A006-03B7-453E-8B11-52199EE89448}" destId="{09EE511D-0EF6-43EC-B406-0F1618FAB471}" srcOrd="3" destOrd="0" presId="urn:microsoft.com/office/officeart/2005/8/layout/cycle6"/>
    <dgm:cxn modelId="{F58FDDD5-86F1-4BB6-BFE4-6081B29108C2}" type="presParOf" srcId="{50F8A006-03B7-453E-8B11-52199EE89448}" destId="{D6C46AB8-91FF-4DB2-AA00-CB287071D8BD}" srcOrd="4" destOrd="0" presId="urn:microsoft.com/office/officeart/2005/8/layout/cycle6"/>
    <dgm:cxn modelId="{84172652-4C9E-4F1A-96FD-3C61C000BE86}" type="presParOf" srcId="{50F8A006-03B7-453E-8B11-52199EE89448}" destId="{CEBC4C3C-A437-4420-A2E2-C12E33E8450C}" srcOrd="5" destOrd="0" presId="urn:microsoft.com/office/officeart/2005/8/layout/cycle6"/>
    <dgm:cxn modelId="{BDA7AE05-BDFF-49AD-BD2B-8BF45018EBB9}" type="presParOf" srcId="{50F8A006-03B7-453E-8B11-52199EE89448}" destId="{B5C2805B-3ECC-4AA3-B306-E04B8D93175A}" srcOrd="6" destOrd="0" presId="urn:microsoft.com/office/officeart/2005/8/layout/cycle6"/>
    <dgm:cxn modelId="{7292DD1B-22B4-43CA-810B-4CB8B37530AF}" type="presParOf" srcId="{50F8A006-03B7-453E-8B11-52199EE89448}" destId="{3743ACCF-7837-4FB8-8080-B65670FB2E40}" srcOrd="7" destOrd="0" presId="urn:microsoft.com/office/officeart/2005/8/layout/cycle6"/>
    <dgm:cxn modelId="{3B3D2678-1B6F-4D9E-ADAC-E6C2AF7A6A32}" type="presParOf" srcId="{50F8A006-03B7-453E-8B11-52199EE89448}" destId="{609DDD8F-8077-4ED9-B479-F4058D5BF79E}" srcOrd="8" destOrd="0" presId="urn:microsoft.com/office/officeart/2005/8/layout/cycle6"/>
    <dgm:cxn modelId="{E6C580EF-EEFB-4037-B53D-B20FCED40B9E}" type="presParOf" srcId="{50F8A006-03B7-453E-8B11-52199EE89448}" destId="{FDB32F28-2B23-4FC5-B84F-1478F183AB08}" srcOrd="9" destOrd="0" presId="urn:microsoft.com/office/officeart/2005/8/layout/cycle6"/>
    <dgm:cxn modelId="{B60F3539-31F0-4CA7-9ED5-DC2DD9DC9B5E}" type="presParOf" srcId="{50F8A006-03B7-453E-8B11-52199EE89448}" destId="{33A00F86-7713-40B8-8DA0-458E6F8C677E}" srcOrd="10" destOrd="0" presId="urn:microsoft.com/office/officeart/2005/8/layout/cycle6"/>
    <dgm:cxn modelId="{E1240213-F8F8-498C-A844-50C4475927E9}" type="presParOf" srcId="{50F8A006-03B7-453E-8B11-52199EE89448}" destId="{AE08C94F-0CD5-478E-94D3-913DA7B7B592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A37C2D0-E311-480D-BE74-4A10698CA5CA}" type="doc">
      <dgm:prSet loTypeId="urn:microsoft.com/office/officeart/2005/8/layout/hierarchy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64DD87F-0B0C-4621-942E-8CB6627B1031}" type="pres">
      <dgm:prSet presAssocID="{1A37C2D0-E311-480D-BE74-4A10698CA5CA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B7F6ECFD-4F5A-4972-81A5-8168CF1C2254}" type="presOf" srcId="{1A37C2D0-E311-480D-BE74-4A10698CA5CA}" destId="{864DD87F-0B0C-4621-942E-8CB6627B1031}" srcOrd="0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AC88BC-C8FF-402F-AB2A-11AC4BBF48B7}">
      <dsp:nvSpPr>
        <dsp:cNvPr id="0" name=""/>
        <dsp:cNvSpPr/>
      </dsp:nvSpPr>
      <dsp:spPr>
        <a:xfrm>
          <a:off x="1142" y="535858"/>
          <a:ext cx="1842349" cy="717703"/>
        </a:xfrm>
        <a:prstGeom prst="ellipse">
          <a:avLst/>
        </a:prstGeom>
        <a:solidFill>
          <a:srgbClr val="00B05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Доходы</a:t>
          </a:r>
          <a:endParaRPr lang="ru-RU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70948" y="640963"/>
        <a:ext cx="1302737" cy="507493"/>
      </dsp:txXfrm>
    </dsp:sp>
    <dsp:sp modelId="{1816D16A-814C-4C22-A6CC-12105B3989BB}">
      <dsp:nvSpPr>
        <dsp:cNvPr id="0" name=""/>
        <dsp:cNvSpPr/>
      </dsp:nvSpPr>
      <dsp:spPr>
        <a:xfrm>
          <a:off x="2027221" y="546339"/>
          <a:ext cx="562799" cy="603721"/>
        </a:xfrm>
        <a:prstGeom prst="mathMinus">
          <a:avLst/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/>
        </a:p>
      </dsp:txBody>
      <dsp:txXfrm>
        <a:off x="2101820" y="777202"/>
        <a:ext cx="413601" cy="141995"/>
      </dsp:txXfrm>
    </dsp:sp>
    <dsp:sp modelId="{32775538-2AC3-4373-B014-5A44732CBC7F}">
      <dsp:nvSpPr>
        <dsp:cNvPr id="0" name=""/>
        <dsp:cNvSpPr/>
      </dsp:nvSpPr>
      <dsp:spPr>
        <a:xfrm>
          <a:off x="2673753" y="600303"/>
          <a:ext cx="1842843" cy="588813"/>
        </a:xfrm>
        <a:prstGeom prst="ellipse">
          <a:avLst/>
        </a:prstGeom>
        <a:solidFill>
          <a:srgbClr val="F57E1B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Расходы</a:t>
          </a:r>
          <a:endParaRPr lang="ru-RU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943631" y="686533"/>
        <a:ext cx="1303087" cy="416353"/>
      </dsp:txXfrm>
    </dsp:sp>
    <dsp:sp modelId="{4B955819-9EB5-4C61-BE5E-7CE7027DF3F0}">
      <dsp:nvSpPr>
        <dsp:cNvPr id="0" name=""/>
        <dsp:cNvSpPr/>
      </dsp:nvSpPr>
      <dsp:spPr>
        <a:xfrm>
          <a:off x="4650328" y="549969"/>
          <a:ext cx="578780" cy="689481"/>
        </a:xfrm>
        <a:prstGeom prst="mathEqual">
          <a:avLst/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000" kern="1200" dirty="0"/>
        </a:p>
      </dsp:txBody>
      <dsp:txXfrm>
        <a:off x="4727045" y="692002"/>
        <a:ext cx="425346" cy="405415"/>
      </dsp:txXfrm>
    </dsp:sp>
    <dsp:sp modelId="{A84245DF-C8CC-47D2-83AC-15EF153255E0}">
      <dsp:nvSpPr>
        <dsp:cNvPr id="0" name=""/>
        <dsp:cNvSpPr/>
      </dsp:nvSpPr>
      <dsp:spPr>
        <a:xfrm>
          <a:off x="5362840" y="52737"/>
          <a:ext cx="3196759" cy="1683946"/>
        </a:xfrm>
        <a:prstGeom prst="ellipse">
          <a:avLst/>
        </a:prstGeom>
        <a:solidFill>
          <a:schemeClr val="bg2">
            <a:lumMod val="9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(-)Дефицит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(расходы больше доходов)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rgbClr val="46740E"/>
              </a:solidFill>
              <a:latin typeface="Times New Roman" pitchFamily="18" charset="0"/>
              <a:cs typeface="Times New Roman" pitchFamily="18" charset="0"/>
            </a:rPr>
            <a:t>(+) Профицит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46740E"/>
              </a:solidFill>
              <a:latin typeface="Times New Roman" pitchFamily="18" charset="0"/>
              <a:cs typeface="Times New Roman" pitchFamily="18" charset="0"/>
            </a:rPr>
            <a:t>(доходы больше расходов)</a:t>
          </a:r>
        </a:p>
      </dsp:txBody>
      <dsp:txXfrm>
        <a:off x="5830995" y="299345"/>
        <a:ext cx="2260449" cy="11907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F62A4F-6281-44A9-8CCB-EC1D32ECC29E}">
      <dsp:nvSpPr>
        <dsp:cNvPr id="0" name=""/>
        <dsp:cNvSpPr/>
      </dsp:nvSpPr>
      <dsp:spPr>
        <a:xfrm>
          <a:off x="2180614" y="347707"/>
          <a:ext cx="4899424" cy="4899424"/>
        </a:xfrm>
        <a:prstGeom prst="pie">
          <a:avLst>
            <a:gd name="adj1" fmla="val 16200000"/>
            <a:gd name="adj2" fmla="val 19800000"/>
          </a:avLst>
        </a:prstGeom>
        <a:solidFill>
          <a:schemeClr val="accent2">
            <a:lumMod val="75000"/>
          </a:schemeClr>
        </a:soli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2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Составление проекта бюджета очередного года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46979" y="973550"/>
        <a:ext cx="1283182" cy="991550"/>
      </dsp:txXfrm>
    </dsp:sp>
    <dsp:sp modelId="{842E3C46-EC8A-4ABB-BCAE-D9BAAC0F901D}">
      <dsp:nvSpPr>
        <dsp:cNvPr id="0" name=""/>
        <dsp:cNvSpPr/>
      </dsp:nvSpPr>
      <dsp:spPr>
        <a:xfrm>
          <a:off x="2238940" y="448611"/>
          <a:ext cx="4899424" cy="4899424"/>
        </a:xfrm>
        <a:prstGeom prst="pie">
          <a:avLst>
            <a:gd name="adj1" fmla="val 19800000"/>
            <a:gd name="adj2" fmla="val 18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3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Рассмотрение проекта бюджета очередного года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63550" y="2431712"/>
        <a:ext cx="1341509" cy="962386"/>
      </dsp:txXfrm>
    </dsp:sp>
    <dsp:sp modelId="{EF4DAB56-0E4E-4262-BFE2-5F22B9C565D7}">
      <dsp:nvSpPr>
        <dsp:cNvPr id="0" name=""/>
        <dsp:cNvSpPr/>
      </dsp:nvSpPr>
      <dsp:spPr>
        <a:xfrm>
          <a:off x="2180614" y="549516"/>
          <a:ext cx="4899424" cy="4899424"/>
        </a:xfrm>
        <a:prstGeom prst="pie">
          <a:avLst>
            <a:gd name="adj1" fmla="val 1800000"/>
            <a:gd name="adj2" fmla="val 54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4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Утверждение бюджета очередного года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46979" y="3860710"/>
        <a:ext cx="1283182" cy="991550"/>
      </dsp:txXfrm>
    </dsp:sp>
    <dsp:sp modelId="{4EC7F541-63A3-4EAE-B73C-7B624E9A8B04}">
      <dsp:nvSpPr>
        <dsp:cNvPr id="0" name=""/>
        <dsp:cNvSpPr/>
      </dsp:nvSpPr>
      <dsp:spPr>
        <a:xfrm>
          <a:off x="2063961" y="549516"/>
          <a:ext cx="4899424" cy="4899424"/>
        </a:xfrm>
        <a:prstGeom prst="pie">
          <a:avLst>
            <a:gd name="adj1" fmla="val 5400000"/>
            <a:gd name="adj2" fmla="val 900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5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текущем году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13837" y="3860710"/>
        <a:ext cx="1283182" cy="991550"/>
      </dsp:txXfrm>
    </dsp:sp>
    <dsp:sp modelId="{0476E67D-5740-41C1-B512-8D9664E886EA}">
      <dsp:nvSpPr>
        <dsp:cNvPr id="0" name=""/>
        <dsp:cNvSpPr/>
      </dsp:nvSpPr>
      <dsp:spPr>
        <a:xfrm>
          <a:off x="2005634" y="448611"/>
          <a:ext cx="4899424" cy="4899424"/>
        </a:xfrm>
        <a:prstGeom prst="pie">
          <a:avLst>
            <a:gd name="adj1" fmla="val 9000000"/>
            <a:gd name="adj2" fmla="val 1260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6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отчета об исполнении бюджета предыдущего года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38940" y="2431712"/>
        <a:ext cx="1341509" cy="962386"/>
      </dsp:txXfrm>
    </dsp:sp>
    <dsp:sp modelId="{DA87E9FC-B2D7-4745-9F92-BBE64603542E}">
      <dsp:nvSpPr>
        <dsp:cNvPr id="0" name=""/>
        <dsp:cNvSpPr/>
      </dsp:nvSpPr>
      <dsp:spPr>
        <a:xfrm>
          <a:off x="2063961" y="347707"/>
          <a:ext cx="4899424" cy="4899424"/>
        </a:xfrm>
        <a:prstGeom prst="pie">
          <a:avLst>
            <a:gd name="adj1" fmla="val 12600000"/>
            <a:gd name="adj2" fmla="val 162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2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Утверждение отчета об исполнении бюджета предыдущего года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13837" y="973550"/>
        <a:ext cx="1283182" cy="991550"/>
      </dsp:txXfrm>
    </dsp:sp>
    <dsp:sp modelId="{645E1EC9-0933-4E6B-AECB-D952B70FC643}">
      <dsp:nvSpPr>
        <dsp:cNvPr id="0" name=""/>
        <dsp:cNvSpPr/>
      </dsp:nvSpPr>
      <dsp:spPr>
        <a:xfrm>
          <a:off x="1877137" y="44409"/>
          <a:ext cx="5506019" cy="5506019"/>
        </a:xfrm>
        <a:prstGeom prst="circularArrow">
          <a:avLst>
            <a:gd name="adj1" fmla="val 5085"/>
            <a:gd name="adj2" fmla="val 327528"/>
            <a:gd name="adj3" fmla="val 19472472"/>
            <a:gd name="adj4" fmla="val 16200251"/>
            <a:gd name="adj5" fmla="val 5932"/>
          </a:avLst>
        </a:prstGeom>
        <a:solidFill>
          <a:schemeClr val="accent2">
            <a:lumMod val="75000"/>
          </a:schemeClr>
        </a:soli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2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4DA3E07-BB5F-47AE-8641-79F859DB5CB5}">
      <dsp:nvSpPr>
        <dsp:cNvPr id="0" name=""/>
        <dsp:cNvSpPr/>
      </dsp:nvSpPr>
      <dsp:spPr>
        <a:xfrm>
          <a:off x="1935464" y="145314"/>
          <a:ext cx="5506019" cy="5506019"/>
        </a:xfrm>
        <a:prstGeom prst="circularArrow">
          <a:avLst>
            <a:gd name="adj1" fmla="val 5085"/>
            <a:gd name="adj2" fmla="val 327528"/>
            <a:gd name="adj3" fmla="val 1472472"/>
            <a:gd name="adj4" fmla="val 19800000"/>
            <a:gd name="adj5" fmla="val 5932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3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13181CF-CFAC-4748-ABA5-035FEB22F4F7}">
      <dsp:nvSpPr>
        <dsp:cNvPr id="0" name=""/>
        <dsp:cNvSpPr/>
      </dsp:nvSpPr>
      <dsp:spPr>
        <a:xfrm>
          <a:off x="1877137" y="246218"/>
          <a:ext cx="5506019" cy="5506019"/>
        </a:xfrm>
        <a:prstGeom prst="circularArrow">
          <a:avLst>
            <a:gd name="adj1" fmla="val 5085"/>
            <a:gd name="adj2" fmla="val 327528"/>
            <a:gd name="adj3" fmla="val 5072221"/>
            <a:gd name="adj4" fmla="val 1800000"/>
            <a:gd name="adj5" fmla="val 5932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4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92B7A11-A671-4B89-9347-B0ACB03A440B}">
      <dsp:nvSpPr>
        <dsp:cNvPr id="0" name=""/>
        <dsp:cNvSpPr/>
      </dsp:nvSpPr>
      <dsp:spPr>
        <a:xfrm>
          <a:off x="1760842" y="246218"/>
          <a:ext cx="5506019" cy="5506019"/>
        </a:xfrm>
        <a:prstGeom prst="circularArrow">
          <a:avLst>
            <a:gd name="adj1" fmla="val 5085"/>
            <a:gd name="adj2" fmla="val 327528"/>
            <a:gd name="adj3" fmla="val 8672472"/>
            <a:gd name="adj4" fmla="val 5400251"/>
            <a:gd name="adj5" fmla="val 5932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5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BA1513E-5EC7-4F59-860A-3B64659C2085}">
      <dsp:nvSpPr>
        <dsp:cNvPr id="0" name=""/>
        <dsp:cNvSpPr/>
      </dsp:nvSpPr>
      <dsp:spPr>
        <a:xfrm>
          <a:off x="1702516" y="145314"/>
          <a:ext cx="5506019" cy="5506019"/>
        </a:xfrm>
        <a:prstGeom prst="circularArrow">
          <a:avLst>
            <a:gd name="adj1" fmla="val 5085"/>
            <a:gd name="adj2" fmla="val 327528"/>
            <a:gd name="adj3" fmla="val 12272472"/>
            <a:gd name="adj4" fmla="val 9000000"/>
            <a:gd name="adj5" fmla="val 5932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6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D69B72D-0C44-42CD-AEA0-3AD3918B2D39}">
      <dsp:nvSpPr>
        <dsp:cNvPr id="0" name=""/>
        <dsp:cNvSpPr/>
      </dsp:nvSpPr>
      <dsp:spPr>
        <a:xfrm>
          <a:off x="1760842" y="44409"/>
          <a:ext cx="5506019" cy="5506019"/>
        </a:xfrm>
        <a:prstGeom prst="circularArrow">
          <a:avLst>
            <a:gd name="adj1" fmla="val 5085"/>
            <a:gd name="adj2" fmla="val 327528"/>
            <a:gd name="adj3" fmla="val 15872221"/>
            <a:gd name="adj4" fmla="val 12600000"/>
            <a:gd name="adj5" fmla="val 5932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2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C25282-24D3-4CFD-AC59-CD63786195EA}">
      <dsp:nvSpPr>
        <dsp:cNvPr id="0" name=""/>
        <dsp:cNvSpPr/>
      </dsp:nvSpPr>
      <dsp:spPr>
        <a:xfrm>
          <a:off x="2923982" y="-190513"/>
          <a:ext cx="2288938" cy="1583958"/>
        </a:xfrm>
        <a:prstGeom prst="roundRect">
          <a:avLst/>
        </a:prstGeom>
        <a:gradFill rotWithShape="1">
          <a:gsLst>
            <a:gs pos="28000">
              <a:schemeClr val="accent2">
                <a:tint val="18000"/>
                <a:satMod val="120000"/>
                <a:lumMod val="88000"/>
              </a:schemeClr>
            </a:gs>
            <a:gs pos="100000">
              <a:schemeClr val="accent2"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2"/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Основных направлениях налоговой политики Чувашской Республики</a:t>
          </a:r>
          <a:endParaRPr lang="ru-RU" sz="17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01304" y="-113191"/>
        <a:ext cx="2134294" cy="1429314"/>
      </dsp:txXfrm>
    </dsp:sp>
    <dsp:sp modelId="{B1BA7DD6-4629-4464-AA76-4AC12B29F7ED}">
      <dsp:nvSpPr>
        <dsp:cNvPr id="0" name=""/>
        <dsp:cNvSpPr/>
      </dsp:nvSpPr>
      <dsp:spPr>
        <a:xfrm>
          <a:off x="2853375" y="919912"/>
          <a:ext cx="3534831" cy="3534831"/>
        </a:xfrm>
        <a:custGeom>
          <a:avLst/>
          <a:gdLst/>
          <a:ahLst/>
          <a:cxnLst/>
          <a:rect l="0" t="0" r="0" b="0"/>
          <a:pathLst>
            <a:path>
              <a:moveTo>
                <a:pt x="2367347" y="104935"/>
              </a:moveTo>
              <a:arcTo wR="1767415" hR="1767415" stAng="17390566" swAng="1594941"/>
            </a:path>
          </a:pathLst>
        </a:custGeom>
        <a:noFill/>
        <a:ln w="76200" cap="flat" cmpd="sng" algn="ctr">
          <a:solidFill>
            <a:schemeClr val="accent4"/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40000" prstMaterial="matte">
          <a:bevelT w="19050" h="38100"/>
        </a:sp3d>
      </dsp:spPr>
      <dsp:style>
        <a:lnRef idx="3">
          <a:schemeClr val="accent4"/>
        </a:lnRef>
        <a:fillRef idx="0">
          <a:schemeClr val="accent4"/>
        </a:fillRef>
        <a:effectRef idx="2">
          <a:schemeClr val="accent4"/>
        </a:effectRef>
        <a:fontRef idx="minor">
          <a:schemeClr val="tx1"/>
        </a:fontRef>
      </dsp:style>
    </dsp:sp>
    <dsp:sp modelId="{09EE511D-0EF6-43EC-B406-0F1618FAB471}">
      <dsp:nvSpPr>
        <dsp:cNvPr id="0" name=""/>
        <dsp:cNvSpPr/>
      </dsp:nvSpPr>
      <dsp:spPr>
        <a:xfrm>
          <a:off x="4938417" y="1475062"/>
          <a:ext cx="2348291" cy="1740672"/>
        </a:xfrm>
        <a:prstGeom prst="roundRect">
          <a:avLst/>
        </a:prstGeom>
        <a:gradFill rotWithShape="1">
          <a:gsLst>
            <a:gs pos="28000">
              <a:schemeClr val="accent2">
                <a:tint val="18000"/>
                <a:satMod val="120000"/>
                <a:lumMod val="88000"/>
              </a:schemeClr>
            </a:gs>
            <a:gs pos="100000">
              <a:schemeClr val="accent2"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2"/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Основных направлениях бюджетной политики Чувашской Республики</a:t>
          </a:r>
          <a:endParaRPr lang="ru-RU" sz="17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23390" y="1560035"/>
        <a:ext cx="2178345" cy="1570726"/>
      </dsp:txXfrm>
    </dsp:sp>
    <dsp:sp modelId="{CEBC4C3C-A437-4420-A2E2-C12E33E8450C}">
      <dsp:nvSpPr>
        <dsp:cNvPr id="0" name=""/>
        <dsp:cNvSpPr/>
      </dsp:nvSpPr>
      <dsp:spPr>
        <a:xfrm>
          <a:off x="2842246" y="272306"/>
          <a:ext cx="3534831" cy="3534831"/>
        </a:xfrm>
        <a:custGeom>
          <a:avLst/>
          <a:gdLst/>
          <a:ahLst/>
          <a:cxnLst/>
          <a:rect l="0" t="0" r="0" b="0"/>
          <a:pathLst>
            <a:path>
              <a:moveTo>
                <a:pt x="3081225" y="2949643"/>
              </a:moveTo>
              <a:arcTo wR="1767415" hR="1767415" stAng="2518942" swAng="1605769"/>
            </a:path>
          </a:pathLst>
        </a:custGeom>
        <a:noFill/>
        <a:ln w="76200" cap="flat" cmpd="sng" algn="ctr">
          <a:solidFill>
            <a:schemeClr val="accent4"/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40000" prstMaterial="matte">
          <a:bevelT w="19050" h="38100"/>
        </a:sp3d>
      </dsp:spPr>
      <dsp:style>
        <a:lnRef idx="3">
          <a:schemeClr val="accent4"/>
        </a:lnRef>
        <a:fillRef idx="0">
          <a:schemeClr val="accent4"/>
        </a:fillRef>
        <a:effectRef idx="2">
          <a:schemeClr val="accent4"/>
        </a:effectRef>
        <a:fontRef idx="minor">
          <a:schemeClr val="tx1"/>
        </a:fontRef>
      </dsp:style>
    </dsp:sp>
    <dsp:sp modelId="{B5C2805B-3ECC-4AA3-B306-E04B8D93175A}">
      <dsp:nvSpPr>
        <dsp:cNvPr id="0" name=""/>
        <dsp:cNvSpPr/>
      </dsp:nvSpPr>
      <dsp:spPr>
        <a:xfrm>
          <a:off x="2894306" y="3473570"/>
          <a:ext cx="2348291" cy="1325454"/>
        </a:xfrm>
        <a:prstGeom prst="roundRect">
          <a:avLst/>
        </a:prstGeom>
        <a:gradFill rotWithShape="1">
          <a:gsLst>
            <a:gs pos="28000">
              <a:schemeClr val="accent2">
                <a:tint val="18000"/>
                <a:satMod val="120000"/>
                <a:lumMod val="88000"/>
              </a:schemeClr>
            </a:gs>
            <a:gs pos="100000">
              <a:schemeClr val="accent2"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2"/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Государственных программах Чувашской Республики</a:t>
          </a:r>
          <a:endParaRPr lang="ru-RU" sz="17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59009" y="3538273"/>
        <a:ext cx="2218885" cy="1196048"/>
      </dsp:txXfrm>
    </dsp:sp>
    <dsp:sp modelId="{609DDD8F-8077-4ED9-B479-F4058D5BF79E}">
      <dsp:nvSpPr>
        <dsp:cNvPr id="0" name=""/>
        <dsp:cNvSpPr/>
      </dsp:nvSpPr>
      <dsp:spPr>
        <a:xfrm>
          <a:off x="1891785" y="329175"/>
          <a:ext cx="3534831" cy="3534831"/>
        </a:xfrm>
        <a:custGeom>
          <a:avLst/>
          <a:gdLst/>
          <a:ahLst/>
          <a:cxnLst/>
          <a:rect l="0" t="0" r="0" b="0"/>
          <a:pathLst>
            <a:path>
              <a:moveTo>
                <a:pt x="995611" y="3357408"/>
              </a:moveTo>
              <a:arcTo wR="1767415" hR="1767415" stAng="6953554" swAng="1474309"/>
            </a:path>
          </a:pathLst>
        </a:custGeom>
        <a:noFill/>
        <a:ln w="76200" cap="flat" cmpd="sng" algn="ctr">
          <a:solidFill>
            <a:schemeClr val="accent4"/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40000" prstMaterial="matte">
          <a:bevelT w="19050" h="38100"/>
        </a:sp3d>
      </dsp:spPr>
      <dsp:style>
        <a:lnRef idx="3">
          <a:schemeClr val="accent4"/>
        </a:lnRef>
        <a:fillRef idx="0">
          <a:schemeClr val="accent4"/>
        </a:fillRef>
        <a:effectRef idx="2">
          <a:schemeClr val="accent4"/>
        </a:effectRef>
        <a:fontRef idx="minor">
          <a:schemeClr val="tx1"/>
        </a:fontRef>
      </dsp:style>
    </dsp:sp>
    <dsp:sp modelId="{FDB32F28-2B23-4FC5-B84F-1478F183AB08}">
      <dsp:nvSpPr>
        <dsp:cNvPr id="0" name=""/>
        <dsp:cNvSpPr/>
      </dsp:nvSpPr>
      <dsp:spPr>
        <a:xfrm>
          <a:off x="925792" y="1475054"/>
          <a:ext cx="2348291" cy="1740672"/>
        </a:xfrm>
        <a:prstGeom prst="roundRect">
          <a:avLst/>
        </a:prstGeom>
        <a:gradFill rotWithShape="1">
          <a:gsLst>
            <a:gs pos="28000">
              <a:schemeClr val="accent2">
                <a:tint val="18000"/>
                <a:satMod val="120000"/>
                <a:lumMod val="88000"/>
              </a:schemeClr>
            </a:gs>
            <a:gs pos="100000">
              <a:schemeClr val="accent2"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2"/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Прогнозе социально-экономического развития Чувашской Республики</a:t>
          </a:r>
          <a:endParaRPr lang="ru-RU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10765" y="1560027"/>
        <a:ext cx="2178345" cy="1570726"/>
      </dsp:txXfrm>
    </dsp:sp>
    <dsp:sp modelId="{AE08C94F-0CD5-478E-94D3-913DA7B7B592}">
      <dsp:nvSpPr>
        <dsp:cNvPr id="0" name=""/>
        <dsp:cNvSpPr/>
      </dsp:nvSpPr>
      <dsp:spPr>
        <a:xfrm>
          <a:off x="1881374" y="866596"/>
          <a:ext cx="3534831" cy="3534831"/>
        </a:xfrm>
        <a:custGeom>
          <a:avLst/>
          <a:gdLst/>
          <a:ahLst/>
          <a:cxnLst/>
          <a:rect l="0" t="0" r="0" b="0"/>
          <a:pathLst>
            <a:path>
              <a:moveTo>
                <a:pt x="438025" y="602735"/>
              </a:moveTo>
              <a:arcTo wR="1767415" hR="1767415" stAng="13273299" swAng="1459282"/>
            </a:path>
          </a:pathLst>
        </a:custGeom>
        <a:noFill/>
        <a:ln w="76200" cap="flat" cmpd="sng" algn="ctr">
          <a:solidFill>
            <a:schemeClr val="accent4"/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40000" prstMaterial="matte">
          <a:bevelT w="19050" h="38100"/>
        </a:sp3d>
      </dsp:spPr>
      <dsp:style>
        <a:lnRef idx="3">
          <a:schemeClr val="accent4"/>
        </a:lnRef>
        <a:fillRef idx="0">
          <a:schemeClr val="accent4"/>
        </a:fillRef>
        <a:effectRef idx="2">
          <a:schemeClr val="accent4"/>
        </a:effectRef>
        <a:fontRef idx="minor">
          <a:schemeClr val="tx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0.01837</cdr:x>
      <cdr:y>0.89651</cdr:y>
    </cdr:from>
    <cdr:to>
      <cdr:x>0.30399</cdr:x>
      <cdr:y>0.99296</cdr:y>
    </cdr:to>
    <cdr:sp macro="" textlink="">
      <cdr:nvSpPr>
        <cdr:cNvPr id="8" name="Скругленный прямоугольник 7"/>
        <cdr:cNvSpPr/>
      </cdr:nvSpPr>
      <cdr:spPr>
        <a:xfrm xmlns:a="http://schemas.openxmlformats.org/drawingml/2006/main">
          <a:off x="166553" y="5150295"/>
          <a:ext cx="2589603" cy="554092"/>
        </a:xfrm>
        <a:prstGeom xmlns:a="http://schemas.openxmlformats.org/drawingml/2006/main" prst="round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*Ограничение по Бюджетному кодексу РФ - не более 100% объема собственных доходов</a:t>
          </a:r>
        </a:p>
        <a:p xmlns:a="http://schemas.openxmlformats.org/drawingml/2006/main">
          <a:endParaRPr lang="ru-RU" sz="1000" dirty="0"/>
        </a:p>
      </cdr:txBody>
    </cdr:sp>
  </cdr:relSizeAnchor>
  <cdr:relSizeAnchor xmlns:cdr="http://schemas.openxmlformats.org/drawingml/2006/chartDrawing">
    <cdr:from>
      <cdr:x>0.02775</cdr:x>
      <cdr:y>0.3015</cdr:y>
    </cdr:from>
    <cdr:to>
      <cdr:x>0.1025</cdr:x>
      <cdr:y>0.46066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39426" y="1732051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0.04782</cdr:x>
      <cdr:y>0.2617</cdr:y>
    </cdr:from>
    <cdr:to>
      <cdr:x>0.08797</cdr:x>
      <cdr:y>0.30886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84960" y="1503451"/>
          <a:ext cx="491066" cy="2709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0.05718</cdr:x>
      <cdr:y>0.22513</cdr:y>
    </cdr:from>
    <cdr:to>
      <cdr:x>0.1373</cdr:x>
      <cdr:y>0.27588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518385" y="1293347"/>
          <a:ext cx="726416" cy="2915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14 259</a:t>
          </a:r>
        </a:p>
      </cdr:txBody>
    </cdr:sp>
  </cdr:relSizeAnchor>
  <cdr:relSizeAnchor xmlns:cdr="http://schemas.openxmlformats.org/drawingml/2006/chartDrawing">
    <cdr:from>
      <cdr:x>0.14454</cdr:x>
      <cdr:y>0.22513</cdr:y>
    </cdr:from>
    <cdr:to>
      <cdr:x>0.23463</cdr:x>
      <cdr:y>0.26995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1310473" y="1293347"/>
          <a:ext cx="816810" cy="2574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14 121</a:t>
          </a:r>
        </a:p>
      </cdr:txBody>
    </cdr:sp>
  </cdr:relSizeAnchor>
  <cdr:relSizeAnchor xmlns:cdr="http://schemas.openxmlformats.org/drawingml/2006/chartDrawing">
    <cdr:from>
      <cdr:x>0.22396</cdr:x>
      <cdr:y>0.2502</cdr:y>
    </cdr:from>
    <cdr:to>
      <cdr:x>0.30667</cdr:x>
      <cdr:y>0.29408</cdr:y>
    </cdr:to>
    <cdr:sp macro="" textlink="">
      <cdr:nvSpPr>
        <cdr:cNvPr id="9" name="TextBox 1"/>
        <cdr:cNvSpPr txBox="1"/>
      </cdr:nvSpPr>
      <cdr:spPr>
        <a:xfrm xmlns:a="http://schemas.openxmlformats.org/drawingml/2006/main">
          <a:off x="2030553" y="1437363"/>
          <a:ext cx="749899" cy="2520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12 909</a:t>
          </a:r>
        </a:p>
        <a:p xmlns:a="http://schemas.openxmlformats.org/drawingml/2006/main"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0.40311</cdr:x>
      <cdr:y>0.31287</cdr:y>
    </cdr:from>
    <cdr:to>
      <cdr:x>0.47459</cdr:x>
      <cdr:y>0.35675</cdr:y>
    </cdr:to>
    <cdr:sp macro="" textlink="">
      <cdr:nvSpPr>
        <cdr:cNvPr id="10" name="TextBox 1"/>
        <cdr:cNvSpPr txBox="1"/>
      </cdr:nvSpPr>
      <cdr:spPr>
        <a:xfrm xmlns:a="http://schemas.openxmlformats.org/drawingml/2006/main">
          <a:off x="3654837" y="1797403"/>
          <a:ext cx="648080" cy="2520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100" b="1" i="0" u="none" strike="noStrike" kern="1200" baseline="0">
              <a:solidFill>
                <a:srgbClr val="7030A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r>
            <a:rPr lang="ru-RU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10 726</a:t>
          </a:r>
          <a:endParaRPr lang="ru-RU" sz="12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0.48605</cdr:x>
      <cdr:y>0.23767</cdr:y>
    </cdr:from>
    <cdr:to>
      <cdr:x>0.55753</cdr:x>
      <cdr:y>0.27527</cdr:y>
    </cdr:to>
    <cdr:sp macro="" textlink="">
      <cdr:nvSpPr>
        <cdr:cNvPr id="11" name="TextBox 1"/>
        <cdr:cNvSpPr txBox="1"/>
      </cdr:nvSpPr>
      <cdr:spPr>
        <a:xfrm xmlns:a="http://schemas.openxmlformats.org/drawingml/2006/main">
          <a:off x="4406817" y="1365355"/>
          <a:ext cx="648081" cy="2160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13 572</a:t>
          </a:r>
          <a:endParaRPr lang="en-US" sz="1200" b="1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endParaRPr lang="ru-RU" sz="12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0.57341</cdr:x>
      <cdr:y>0.23767</cdr:y>
    </cdr:from>
    <cdr:to>
      <cdr:x>0.64925</cdr:x>
      <cdr:y>0.28781</cdr:y>
    </cdr:to>
    <cdr:sp macro="" textlink="">
      <cdr:nvSpPr>
        <cdr:cNvPr id="12" name="TextBox 1"/>
        <cdr:cNvSpPr txBox="1"/>
      </cdr:nvSpPr>
      <cdr:spPr>
        <a:xfrm xmlns:a="http://schemas.openxmlformats.org/drawingml/2006/main">
          <a:off x="5198905" y="1365355"/>
          <a:ext cx="687611" cy="2880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0.31206</cdr:x>
      <cdr:y>0.3269</cdr:y>
    </cdr:from>
    <cdr:to>
      <cdr:x>0.38354</cdr:x>
      <cdr:y>0.37078</cdr:y>
    </cdr:to>
    <cdr:sp macro="" textlink="">
      <cdr:nvSpPr>
        <cdr:cNvPr id="14" name="TextBox 1"/>
        <cdr:cNvSpPr txBox="1"/>
      </cdr:nvSpPr>
      <cdr:spPr>
        <a:xfrm xmlns:a="http://schemas.openxmlformats.org/drawingml/2006/main">
          <a:off x="2829301" y="1878019"/>
          <a:ext cx="648080" cy="2520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100" b="1" i="0" u="none" strike="noStrike" kern="1200" baseline="0">
              <a:solidFill>
                <a:srgbClr val="7030A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r>
            <a:rPr lang="ru-RU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10 351</a:t>
          </a:r>
          <a:endParaRPr lang="ru-RU" sz="12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0.57341</cdr:x>
      <cdr:y>0.23767</cdr:y>
    </cdr:from>
    <cdr:to>
      <cdr:x>0.64925</cdr:x>
      <cdr:y>0.28781</cdr:y>
    </cdr:to>
    <cdr:sp macro="" textlink="">
      <cdr:nvSpPr>
        <cdr:cNvPr id="16" name="TextBox 1"/>
        <cdr:cNvSpPr txBox="1"/>
      </cdr:nvSpPr>
      <cdr:spPr>
        <a:xfrm xmlns:a="http://schemas.openxmlformats.org/drawingml/2006/main">
          <a:off x="5198905" y="1365355"/>
          <a:ext cx="687611" cy="2880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13 545</a:t>
          </a:r>
        </a:p>
        <a:p xmlns:a="http://schemas.openxmlformats.org/drawingml/2006/main"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0.66078</cdr:x>
      <cdr:y>0.23767</cdr:y>
    </cdr:from>
    <cdr:to>
      <cdr:x>0.73662</cdr:x>
      <cdr:y>0.28781</cdr:y>
    </cdr:to>
    <cdr:sp macro="" textlink="">
      <cdr:nvSpPr>
        <cdr:cNvPr id="17" name="TextBox 1"/>
        <cdr:cNvSpPr txBox="1"/>
      </cdr:nvSpPr>
      <cdr:spPr>
        <a:xfrm xmlns:a="http://schemas.openxmlformats.org/drawingml/2006/main">
          <a:off x="5990993" y="1365355"/>
          <a:ext cx="687611" cy="2880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13 545</a:t>
          </a:r>
        </a:p>
        <a:p xmlns:a="http://schemas.openxmlformats.org/drawingml/2006/main"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0.83479</cdr:x>
      <cdr:y>0.45938</cdr:y>
    </cdr:from>
    <cdr:to>
      <cdr:x>0.91748</cdr:x>
      <cdr:y>0.68438</cdr:y>
    </cdr:to>
    <cdr:sp macro="" textlink="">
      <cdr:nvSpPr>
        <cdr:cNvPr id="16" name="TextBox 15"/>
        <cdr:cNvSpPr txBox="1"/>
      </cdr:nvSpPr>
      <cdr:spPr>
        <a:xfrm xmlns:a="http://schemas.openxmlformats.org/drawingml/2006/main">
          <a:off x="5088896" y="1866933"/>
          <a:ext cx="504056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0.83479</cdr:x>
      <cdr:y>0.45938</cdr:y>
    </cdr:from>
    <cdr:to>
      <cdr:x>0.91748</cdr:x>
      <cdr:y>0.68438</cdr:y>
    </cdr:to>
    <cdr:sp macro="" textlink="">
      <cdr:nvSpPr>
        <cdr:cNvPr id="17" name="TextBox 16"/>
        <cdr:cNvSpPr txBox="1"/>
      </cdr:nvSpPr>
      <cdr:spPr>
        <a:xfrm xmlns:a="http://schemas.openxmlformats.org/drawingml/2006/main">
          <a:off x="5088896" y="1866933"/>
          <a:ext cx="504056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0.31405</cdr:x>
      <cdr:y>0</cdr:y>
    </cdr:from>
    <cdr:to>
      <cdr:x>0.462</cdr:x>
      <cdr:y>0.10959</cdr:y>
    </cdr:to>
    <cdr:sp macro="" textlink="">
      <cdr:nvSpPr>
        <cdr:cNvPr id="9" name="TextBox 2"/>
        <cdr:cNvSpPr txBox="1"/>
      </cdr:nvSpPr>
      <cdr:spPr>
        <a:xfrm xmlns:a="http://schemas.openxmlformats.org/drawingml/2006/main">
          <a:off x="2736304" y="-744160"/>
          <a:ext cx="1289083" cy="30776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58 719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0.57508</cdr:x>
      <cdr:y>0.00168</cdr:y>
    </cdr:from>
    <cdr:to>
      <cdr:x>0.74918</cdr:x>
      <cdr:y>0.11128</cdr:y>
    </cdr:to>
    <cdr:sp macro="" textlink="">
      <cdr:nvSpPr>
        <cdr:cNvPr id="10" name="TextBox 2"/>
        <cdr:cNvSpPr txBox="1"/>
      </cdr:nvSpPr>
      <cdr:spPr>
        <a:xfrm xmlns:a="http://schemas.openxmlformats.org/drawingml/2006/main">
          <a:off x="5010636" y="4728"/>
          <a:ext cx="1516928" cy="30779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61 501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0.86324</cdr:x>
      <cdr:y>0</cdr:y>
    </cdr:from>
    <cdr:to>
      <cdr:x>0.99601</cdr:x>
      <cdr:y>0.10959</cdr:y>
    </cdr:to>
    <cdr:sp macro="" textlink="">
      <cdr:nvSpPr>
        <cdr:cNvPr id="11" name="TextBox 2"/>
        <cdr:cNvSpPr txBox="1"/>
      </cdr:nvSpPr>
      <cdr:spPr>
        <a:xfrm xmlns:a="http://schemas.openxmlformats.org/drawingml/2006/main">
          <a:off x="7521405" y="-744160"/>
          <a:ext cx="1156821" cy="30776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58</a:t>
          </a:r>
          <a:r>
            <a:rPr lang="en-US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405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0.72931</cdr:x>
      <cdr:y>0</cdr:y>
    </cdr:from>
    <cdr:to>
      <cdr:x>0.85995</cdr:x>
      <cdr:y>0.10959</cdr:y>
    </cdr:to>
    <cdr:sp macro="" textlink="">
      <cdr:nvSpPr>
        <cdr:cNvPr id="12" name="TextBox 2"/>
        <cdr:cNvSpPr txBox="1"/>
      </cdr:nvSpPr>
      <cdr:spPr>
        <a:xfrm xmlns:a="http://schemas.openxmlformats.org/drawingml/2006/main">
          <a:off x="6354435" y="-744160"/>
          <a:ext cx="1138262" cy="30776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58 857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0.20661</cdr:x>
      <cdr:y>0.5963</cdr:y>
    </cdr:from>
    <cdr:to>
      <cdr:x>0.29017</cdr:x>
      <cdr:y>0.70042</cdr:y>
    </cdr:to>
    <cdr:sp macro="" textlink="">
      <cdr:nvSpPr>
        <cdr:cNvPr id="18" name="TextBox 2"/>
        <cdr:cNvSpPr txBox="1"/>
      </cdr:nvSpPr>
      <cdr:spPr>
        <a:xfrm xmlns:a="http://schemas.openxmlformats.org/drawingml/2006/main">
          <a:off x="1800200" y="1674584"/>
          <a:ext cx="728056" cy="29240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(59</a:t>
          </a:r>
          <a:r>
            <a:rPr lang="en-US" sz="1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</a:t>
          </a:r>
          <a:r>
            <a:rPr lang="ru-RU" sz="1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9%)</a:t>
          </a:r>
          <a:endParaRPr lang="ru-RU" sz="13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0.07438</cdr:x>
      <cdr:y>0.60505</cdr:y>
    </cdr:from>
    <cdr:to>
      <cdr:x>0.15794</cdr:x>
      <cdr:y>0.70917</cdr:y>
    </cdr:to>
    <cdr:sp macro="" textlink="">
      <cdr:nvSpPr>
        <cdr:cNvPr id="19" name="TextBox 2"/>
        <cdr:cNvSpPr txBox="1"/>
      </cdr:nvSpPr>
      <cdr:spPr>
        <a:xfrm xmlns:a="http://schemas.openxmlformats.org/drawingml/2006/main">
          <a:off x="648072" y="1699166"/>
          <a:ext cx="728055" cy="29240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(60,8%)</a:t>
          </a:r>
          <a:endParaRPr lang="ru-RU" sz="13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0.43771</cdr:x>
      <cdr:y>0.00264</cdr:y>
    </cdr:from>
    <cdr:to>
      <cdr:x>0.61181</cdr:x>
      <cdr:y>0.11223</cdr:y>
    </cdr:to>
    <cdr:sp macro="" textlink="">
      <cdr:nvSpPr>
        <cdr:cNvPr id="21" name="TextBox 2"/>
        <cdr:cNvSpPr txBox="1"/>
      </cdr:nvSpPr>
      <cdr:spPr>
        <a:xfrm xmlns:a="http://schemas.openxmlformats.org/drawingml/2006/main">
          <a:off x="3813779" y="7411"/>
          <a:ext cx="1516928" cy="30776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69 866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0.05785</cdr:x>
      <cdr:y>0.10988</cdr:y>
    </cdr:from>
    <cdr:to>
      <cdr:x>0.17355</cdr:x>
      <cdr:y>0.21948</cdr:y>
    </cdr:to>
    <cdr:sp macro="" textlink="">
      <cdr:nvSpPr>
        <cdr:cNvPr id="15" name="TextBox 2"/>
        <cdr:cNvSpPr txBox="1"/>
      </cdr:nvSpPr>
      <cdr:spPr>
        <a:xfrm xmlns:a="http://schemas.openxmlformats.org/drawingml/2006/main">
          <a:off x="504056" y="308576"/>
          <a:ext cx="1008090" cy="30779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43</a:t>
          </a:r>
          <a:r>
            <a:rPr lang="en-US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975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0.18182</cdr:x>
      <cdr:y>0.04227</cdr:y>
    </cdr:from>
    <cdr:to>
      <cdr:x>0.32977</cdr:x>
      <cdr:y>0.15186</cdr:y>
    </cdr:to>
    <cdr:sp macro="" textlink="">
      <cdr:nvSpPr>
        <cdr:cNvPr id="22" name="TextBox 2"/>
        <cdr:cNvSpPr txBox="1"/>
      </cdr:nvSpPr>
      <cdr:spPr>
        <a:xfrm xmlns:a="http://schemas.openxmlformats.org/drawingml/2006/main">
          <a:off x="1584176" y="118694"/>
          <a:ext cx="1289083" cy="30776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</a:t>
          </a:r>
          <a:r>
            <a:rPr lang="en-US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705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0.34711</cdr:x>
      <cdr:y>0.60505</cdr:y>
    </cdr:from>
    <cdr:to>
      <cdr:x>0.43067</cdr:x>
      <cdr:y>0.70916</cdr:y>
    </cdr:to>
    <cdr:sp macro="" textlink="">
      <cdr:nvSpPr>
        <cdr:cNvPr id="14" name="TextBox 2"/>
        <cdr:cNvSpPr txBox="1"/>
      </cdr:nvSpPr>
      <cdr:spPr>
        <a:xfrm xmlns:a="http://schemas.openxmlformats.org/drawingml/2006/main">
          <a:off x="3024336" y="1699166"/>
          <a:ext cx="728084" cy="29238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</a:t>
          </a:r>
          <a:r>
            <a:rPr lang="en-US" sz="1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</a:t>
          </a:r>
          <a:r>
            <a:rPr lang="ru-RU" sz="1300" dirty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r>
            <a:rPr lang="en-US" sz="1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</a:t>
          </a:r>
          <a:r>
            <a:rPr lang="ru-RU" sz="1300" dirty="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r>
            <a:rPr lang="ru-RU" sz="1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%)</a:t>
          </a:r>
          <a:endParaRPr lang="ru-RU" sz="13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</cdr:x>
      <cdr:y>0.02817</cdr:y>
    </cdr:from>
    <cdr:to>
      <cdr:x>0.37273</cdr:x>
      <cdr:y>0.08451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137184"/>
          <a:ext cx="1637048" cy="2743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0.00909</cdr:x>
      <cdr:y>0.02817</cdr:y>
    </cdr:from>
    <cdr:to>
      <cdr:x>0.37273</cdr:x>
      <cdr:y>0.94366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9924" y="137184"/>
          <a:ext cx="1597124" cy="44583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0.09458</cdr:x>
      <cdr:y>2.17999E-7</cdr:y>
    </cdr:from>
    <cdr:to>
      <cdr:x>0.94063</cdr:x>
      <cdr:y>0.12048</cdr:y>
    </cdr:to>
    <cdr:sp macro="" textlink="">
      <cdr:nvSpPr>
        <cdr:cNvPr id="3" name="Заголовок 1"/>
        <cdr:cNvSpPr txBox="1">
          <a:spLocks xmlns:a="http://schemas.openxmlformats.org/drawingml/2006/main"/>
        </cdr:cNvSpPr>
      </cdr:nvSpPr>
      <cdr:spPr bwMode="auto">
        <a:xfrm xmlns:a="http://schemas.openxmlformats.org/drawingml/2006/main">
          <a:off x="458839" y="1"/>
          <a:ext cx="4104467" cy="552662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>
          <a:noFill/>
          <a:headEnd/>
          <a:tailEnd/>
        </a:ln>
      </cdr:spPr>
      <cdr:style>
        <a:lnRef xmlns:a="http://schemas.openxmlformats.org/drawingml/2006/main" idx="1">
          <a:schemeClr val="accent5"/>
        </a:lnRef>
        <a:fillRef xmlns:a="http://schemas.openxmlformats.org/drawingml/2006/main" idx="2">
          <a:schemeClr val="accent5"/>
        </a:fillRef>
        <a:effectRef xmlns:a="http://schemas.openxmlformats.org/drawingml/2006/main" idx="1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="horz" wrap="square" lIns="91440" tIns="45720" rIns="91440" bIns="45720" numCol="1" anchor="ctr" anchorCtr="0" compatLnSpc="1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Собственные доходы на 1 жителя Чувашской </a:t>
          </a:r>
          <a:r>
            <a: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Республики (тыс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рублей/чел</a:t>
          </a:r>
          <a:r>
            <a: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.)</a:t>
          </a:r>
        </a:p>
      </cdr:txBody>
    </cdr:sp>
  </cdr:relSizeAnchor>
  <cdr:relSizeAnchor xmlns:cdr="http://schemas.openxmlformats.org/drawingml/2006/chartDrawing">
    <cdr:from>
      <cdr:x>0.78452</cdr:x>
      <cdr:y>0.15152</cdr:y>
    </cdr:from>
    <cdr:to>
      <cdr:x>0.93821</cdr:x>
      <cdr:y>0.21431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805982" y="720080"/>
          <a:ext cx="745601" cy="2984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3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39 217,3</a:t>
          </a:r>
          <a:endParaRPr lang="ru-RU" sz="13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0.61588</cdr:x>
      <cdr:y>0.34196</cdr:y>
    </cdr:from>
    <cdr:to>
      <cdr:x>0.7751</cdr:x>
      <cdr:y>0.40916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895976" y="1541727"/>
          <a:ext cx="748680" cy="302955"/>
        </a:xfrm>
        <a:prstGeom xmlns:a="http://schemas.openxmlformats.org/drawingml/2006/main" prst="ellipse">
          <a:avLst/>
        </a:prstGeom>
        <a:ln xmlns:a="http://schemas.openxmlformats.org/drawingml/2006/main"/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/>
        </a:sp3d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lIns="0" tIns="0" rIns="0" bIns="0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r>
            <a: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r>
            <a:rPr lang="en-US" sz="1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</a:t>
          </a:r>
          <a:r>
            <a: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0</a:t>
          </a:r>
          <a:r>
            <a:rPr lang="ru-RU" sz="1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  <a:endParaRPr lang="ru-RU" sz="1400" b="1" dirty="0">
            <a:solidFill>
              <a:prstClr val="black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0.16948</cdr:x>
      <cdr:y>0.46474</cdr:y>
    </cdr:from>
    <cdr:to>
      <cdr:x>0.3287</cdr:x>
      <cdr:y>0.53194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796925" y="2095280"/>
          <a:ext cx="748680" cy="302955"/>
        </a:xfrm>
        <a:prstGeom xmlns:a="http://schemas.openxmlformats.org/drawingml/2006/main" prst="ellipse">
          <a:avLst/>
        </a:prstGeom>
        <a:ln xmlns:a="http://schemas.openxmlformats.org/drawingml/2006/main"/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/>
        </a:sp3d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lIns="0" tIns="0" rIns="0" bIns="0" rtlCol="0">
          <a:spAutoFit/>
        </a:bodyPr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</a:t>
          </a:r>
          <a:r>
            <a: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</a:t>
          </a:r>
          <a:r>
            <a:rPr lang="en-US" sz="1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</a:t>
          </a:r>
          <a:r>
            <a: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0</a:t>
          </a:r>
          <a:r>
            <a:rPr lang="ru-RU" sz="1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  <a:endParaRPr lang="ru-RU" sz="1400" b="1" dirty="0">
            <a:solidFill>
              <a:prstClr val="black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0.17944</cdr:x>
      <cdr:y>0.18548</cdr:y>
    </cdr:from>
    <cdr:to>
      <cdr:x>0.69073</cdr:x>
      <cdr:y>0.3422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827584" y="801370"/>
          <a:ext cx="2358050" cy="677105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3">
            <a:lumMod val="75000"/>
          </a:schemeClr>
        </a:solidFill>
        <a:ln xmlns:a="http://schemas.openxmlformats.org/drawingml/2006/main">
          <a:solidFill>
            <a:schemeClr val="bg1"/>
          </a:solidFill>
        </a:ln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Здравоохранение </a:t>
          </a:r>
          <a:endParaRPr lang="ru-RU" sz="16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pPr algn="ctr"/>
          <a:r>
            <a:rPr lang="ru-RU" sz="16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21 767,3 млн. рублей</a:t>
          </a:r>
        </a:p>
      </cdr:txBody>
    </cdr:sp>
  </cdr:relSizeAnchor>
  <cdr:relSizeAnchor xmlns:cdr="http://schemas.openxmlformats.org/drawingml/2006/chartDrawing">
    <cdr:from>
      <cdr:x>0.60727</cdr:x>
      <cdr:y>0.40476</cdr:y>
    </cdr:from>
    <cdr:to>
      <cdr:x>0.92299</cdr:x>
      <cdr:y>0.52143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800722" y="1748763"/>
          <a:ext cx="1456089" cy="5040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>
          <a:noAutofit/>
        </a:bodyPr>
        <a:lstStyle xmlns:a="http://schemas.openxmlformats.org/drawingml/2006/main"/>
        <a:p xmlns:a="http://schemas.openxmlformats.org/drawingml/2006/main">
          <a:pPr algn="ctr"/>
          <a:r>
            <a:rPr lang="ru-RU" sz="12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Республиканский бюджет</a:t>
          </a:r>
          <a:endParaRPr lang="ru-RU" sz="12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0.11279</cdr:x>
      <cdr:y>0.3586</cdr:y>
    </cdr:from>
    <cdr:to>
      <cdr:x>0.44883</cdr:x>
      <cdr:y>0.45385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520173" y="1549328"/>
          <a:ext cx="1549803" cy="4115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Бюджет ТФОМС</a:t>
          </a:r>
          <a:endParaRPr lang="ru-RU" sz="12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0.625</cdr:x>
      <cdr:y>0.08767</cdr:y>
    </cdr:from>
    <cdr:to>
      <cdr:x>0.72916</cdr:x>
      <cdr:y>0.13906</cdr:y>
    </cdr:to>
    <cdr:sp macro="" textlink="">
      <cdr:nvSpPr>
        <cdr:cNvPr id="2" name="TextBox 3"/>
        <cdr:cNvSpPr txBox="1"/>
      </cdr:nvSpPr>
      <cdr:spPr>
        <a:xfrm xmlns:a="http://schemas.openxmlformats.org/drawingml/2006/main">
          <a:off x="4320480" y="525132"/>
          <a:ext cx="720034" cy="30781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1 520,3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0.38542</cdr:x>
      <cdr:y>0.02989</cdr:y>
    </cdr:from>
    <cdr:to>
      <cdr:x>0.49005</cdr:x>
      <cdr:y>0.08127</cdr:y>
    </cdr:to>
    <cdr:sp macro="" textlink="">
      <cdr:nvSpPr>
        <cdr:cNvPr id="3" name="TextBox 3"/>
        <cdr:cNvSpPr txBox="1"/>
      </cdr:nvSpPr>
      <cdr:spPr>
        <a:xfrm xmlns:a="http://schemas.openxmlformats.org/drawingml/2006/main">
          <a:off x="2664296" y="179010"/>
          <a:ext cx="723283" cy="30775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1 751,7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0.48958</cdr:x>
      <cdr:y>0.09146</cdr:y>
    </cdr:from>
    <cdr:to>
      <cdr:x>0.61197</cdr:x>
      <cdr:y>0.14285</cdr:y>
    </cdr:to>
    <cdr:sp macro="" textlink="">
      <cdr:nvSpPr>
        <cdr:cNvPr id="5" name="TextBox 3"/>
        <cdr:cNvSpPr txBox="1"/>
      </cdr:nvSpPr>
      <cdr:spPr>
        <a:xfrm xmlns:a="http://schemas.openxmlformats.org/drawingml/2006/main">
          <a:off x="3384376" y="547850"/>
          <a:ext cx="846054" cy="30781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1 464,1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0.11431</cdr:x>
      <cdr:y>0.22462</cdr:y>
    </cdr:from>
    <cdr:to>
      <cdr:x>0.31222</cdr:x>
      <cdr:y>0.34993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98232" y="1224136"/>
          <a:ext cx="1728192" cy="6828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lIns="0" tIns="0" rIns="0" bIns="0" rtlCol="0" anchor="ctr"/>
        <a:lstStyle xmlns:a="http://schemas.openxmlformats.org/drawingml/2006/main"/>
        <a:p xmlns:a="http://schemas.openxmlformats.org/drawingml/2006/main">
          <a:pPr algn="ctr"/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64 372,6</a:t>
          </a: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0.77324</cdr:x>
      <cdr:y>0.68586</cdr:y>
    </cdr:from>
    <cdr:to>
      <cdr:x>1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178648" y="2551171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0.77041</cdr:x>
      <cdr:y>0.80055</cdr:y>
    </cdr:from>
    <cdr:to>
      <cdr:x>0.91327</cdr:x>
      <cdr:y>0.93773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106640" y="2330260"/>
          <a:ext cx="576054" cy="3993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3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2023</a:t>
          </a:r>
          <a:endParaRPr lang="ru-RU" sz="13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2625" cy="3402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1696" y="0"/>
            <a:ext cx="4302625" cy="3402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FE78743E-B161-48D2-8C82-0824D1755F98}" type="datetimeFigureOut">
              <a:rPr lang="ru-RU"/>
              <a:pPr>
                <a:defRPr/>
              </a:pPr>
              <a:t>19.11.2020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6456378"/>
            <a:ext cx="4302625" cy="3402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1696" y="6456378"/>
            <a:ext cx="4302625" cy="3402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935A5E48-D604-4F38-9AC3-C86656C658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0897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0307" cy="340210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4015" y="0"/>
            <a:ext cx="4300307" cy="340210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9B9CBFD-E248-4315-9A72-B4D4FA4AC8C1}" type="datetimeFigureOut">
              <a:rPr lang="ru-RU"/>
              <a:pPr>
                <a:defRPr/>
              </a:pPr>
              <a:t>19.11.2020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398838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53" tIns="46077" rIns="92153" bIns="46077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202" y="3228190"/>
            <a:ext cx="7942237" cy="3059715"/>
          </a:xfrm>
          <a:prstGeom prst="rect">
            <a:avLst/>
          </a:prstGeom>
        </p:spPr>
        <p:txBody>
          <a:bodyPr vert="horz" lIns="92153" tIns="46077" rIns="92153" bIns="46077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6456378"/>
            <a:ext cx="4300307" cy="340210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4015" y="6456378"/>
            <a:ext cx="4300307" cy="340210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2696D6E-358A-423C-BF22-72FDEB4177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9373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2317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A02213-50AC-49C7-94F6-B54017CB6594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70521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1B3155-735C-490E-B44F-4F351DBDB67D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5932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3900" y="509588"/>
            <a:ext cx="3398838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38C490-AD91-4882-AF58-6191D0A1659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7600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263900" y="508000"/>
            <a:ext cx="3398838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1B3155-735C-490E-B44F-4F351DBDB67D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Приложение 2 к служебной записке от 15.02.2016 №02/28-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57892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263900" y="508000"/>
            <a:ext cx="3398838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1B3155-735C-490E-B44F-4F351DBDB67D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Приложение 2 к служебной записке от 15.02.2016 №02/28-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44047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B48056-9B8C-47D4-A391-25E6950A520A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2223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C21F3E75-E4C3-4EC3-A02B-C19ECE4114BD}" type="slidenum">
              <a:rPr lang="ru-RU" altLang="ru-RU" smtClean="0">
                <a:solidFill>
                  <a:srgbClr val="000000"/>
                </a:solidFill>
                <a:latin typeface="Calibri" pitchFamily="34" charset="0"/>
              </a:rPr>
              <a:pPr/>
              <a:t>21</a:t>
            </a:fld>
            <a:endParaRPr lang="ru-RU" altLang="ru-RU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15741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4719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624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7898" indent="-283807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5228" indent="-2270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9319" indent="-2270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43410" indent="-2270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7501" indent="-2270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592" indent="-2270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5683" indent="-2270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59774" indent="-2270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D78278FE-63B3-49E8-BC71-83F34FC575D6}" type="slidenum">
              <a:rPr lang="ru-RU" altLang="ru-RU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24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840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48641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04A2DC-8563-42A0-9CED-33E520784565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4970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9809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1B3155-735C-490E-B44F-4F351DBDB67D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7735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4719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0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260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7898" indent="-283807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35228" indent="-227046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89319" indent="-227046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43410" indent="-227046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97501" indent="-2270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51592" indent="-2270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05683" indent="-2270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59774" indent="-2270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E79F8800-B887-4C45-9059-A9654FAB6342}" type="slidenum">
              <a:rPr lang="ru-RU" altLang="ru-RU" smtClean="0">
                <a:solidFill>
                  <a:prstClr val="black"/>
                </a:solidFill>
                <a:latin typeface="Calibri" pitchFamily="34" charset="0"/>
              </a:rPr>
              <a:pPr/>
              <a:t>39</a:t>
            </a:fld>
            <a:endParaRPr lang="ru-RU" altLang="ru-RU" smtClean="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4797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49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2549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7898" indent="-283807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35228" indent="-227046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89319" indent="-227046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43410" indent="-227046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97501" indent="-2270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51592" indent="-2270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05683" indent="-2270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59774" indent="-2270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E7088AF1-BF67-4354-825A-0F389967D9BD}" type="slidenum">
              <a:rPr lang="ru-RU" altLang="ru-RU" smtClean="0">
                <a:latin typeface="Calibri" pitchFamily="34" charset="0"/>
              </a:rPr>
              <a:pPr/>
              <a:t>40</a:t>
            </a:fld>
            <a:endParaRPr lang="ru-RU" altLang="ru-RU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8539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2560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7791" indent="-283766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35063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89087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43113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97137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5116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05187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59212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97151B88-868A-45F2-9F89-8DA1C847365D}" type="slidenum">
              <a:rPr lang="ru-RU" altLang="ru-RU" smtClean="0">
                <a:latin typeface="Calibri" pitchFamily="34" charset="0"/>
              </a:rPr>
              <a:pPr/>
              <a:t>41</a:t>
            </a:fld>
            <a:endParaRPr lang="ru-RU" altLang="ru-RU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2103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ru-RU" smtClean="0">
                <a:solidFill>
                  <a:prstClr val="black"/>
                </a:solidFill>
              </a:rPr>
              <a:t>КЕЙСИСТЕМС (С)</a:t>
            </a:r>
          </a:p>
        </p:txBody>
      </p:sp>
      <p:sp>
        <p:nvSpPr>
          <p:cNvPr id="184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25EA0C9D-987A-480E-B020-63FDFF612E34}" type="slidenum">
              <a:rPr lang="ru-RU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2330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15828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50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52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733537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08115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56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1805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07600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60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>
                <a:solidFill>
                  <a:prstClr val="black"/>
                </a:solidFill>
              </a:rPr>
              <a:pPr/>
              <a:t>61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62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>
                <a:solidFill>
                  <a:prstClr val="black"/>
                </a:solidFill>
              </a:rPr>
              <a:pPr/>
              <a:t>63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64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>
                <a:solidFill>
                  <a:prstClr val="black"/>
                </a:solidFill>
              </a:rPr>
              <a:pPr/>
              <a:t>65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66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>
                <a:solidFill>
                  <a:prstClr val="black"/>
                </a:solidFill>
              </a:rPr>
              <a:pPr/>
              <a:t>67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07600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>
                <a:solidFill>
                  <a:prstClr val="black"/>
                </a:solidFill>
              </a:rPr>
              <a:pPr/>
              <a:t>69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>
                <a:solidFill>
                  <a:prstClr val="black"/>
                </a:solidFill>
              </a:rPr>
              <a:pPr/>
              <a:t>71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72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>
                <a:solidFill>
                  <a:prstClr val="black"/>
                </a:solidFill>
              </a:rPr>
              <a:pPr/>
              <a:t>73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74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68649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>
                <a:solidFill>
                  <a:prstClr val="black"/>
                </a:solidFill>
              </a:rPr>
              <a:pPr/>
              <a:t>75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77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78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79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80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040576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81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82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83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85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603292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87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231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Исправил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9349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839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734" indent="-285667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2668" indent="-228534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99734" indent="-228534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6802" indent="-228534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3868" indent="-22853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0936" indent="-22853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8002" indent="-22853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5069" indent="-22853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66D08C80-00A6-4C6F-BC79-E3C8547CAC32}" type="slidenum">
              <a:rPr lang="ru-RU" altLang="ru-RU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12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2309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A02213-50AC-49C7-94F6-B54017CB6594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7052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837AA2-A108-48EB-B8E3-4258990463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E15313-B841-44C1-BD37-82F30A73F5C5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5FEC12-1721-449A-A00F-DC829004985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0563B-07DB-43B2-82BB-1D3AD496FF0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E89BCA-3487-4876-9604-97265625C44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E44C10-DD94-4496-87DE-9DB4F847414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27E1B2-443C-4541-BF62-2FCEECF355A2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3CB6D7-C9EC-47A9-92F6-974A8A09E79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3768" y="116632"/>
            <a:ext cx="6512511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47248" y="6473403"/>
            <a:ext cx="1006489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8135DCAC-F131-4C56-82C1-BB591457AF7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35DCAC-F131-4C56-82C1-BB591457AF7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5523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8B4E9E-DC20-4671-BC32-BBFE77E2ACA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943F0E-A427-490E-ABE9-659AE898AE1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8135DCAC-F131-4C56-82C1-BB591457AF7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8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jpeg"/><Relationship Id="rId3" Type="http://schemas.openxmlformats.org/officeDocument/2006/relationships/chart" Target="../charts/chart10.xml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7" Type="http://schemas.openxmlformats.org/officeDocument/2006/relationships/chart" Target="../charts/chart1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42.jpeg"/><Relationship Id="rId4" Type="http://schemas.openxmlformats.org/officeDocument/2006/relationships/chart" Target="../charts/char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5" Type="http://schemas.openxmlformats.org/officeDocument/2006/relationships/chart" Target="../charts/chart16.xml"/><Relationship Id="rId4" Type="http://schemas.openxmlformats.org/officeDocument/2006/relationships/chart" Target="../charts/chart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jpeg"/><Relationship Id="rId4" Type="http://schemas.openxmlformats.org/officeDocument/2006/relationships/chart" Target="../charts/char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chart" Target="../charts/chart2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23.xml"/><Relationship Id="rId5" Type="http://schemas.openxmlformats.org/officeDocument/2006/relationships/chart" Target="../charts/chart22.xml"/><Relationship Id="rId4" Type="http://schemas.openxmlformats.org/officeDocument/2006/relationships/image" Target="../media/image48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18" Type="http://schemas.openxmlformats.org/officeDocument/2006/relationships/image" Target="../media/image17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diagramData" Target="../diagrams/data1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11" Type="http://schemas.openxmlformats.org/officeDocument/2006/relationships/image" Target="../media/image10.png"/><Relationship Id="rId5" Type="http://schemas.openxmlformats.org/officeDocument/2006/relationships/diagramColors" Target="../diagrams/colors1.xml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1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chart" Target="../charts/chart32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3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jpeg"/><Relationship Id="rId4" Type="http://schemas.openxmlformats.org/officeDocument/2006/relationships/image" Target="../media/image6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chart" Target="../charts/chart34.xml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6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3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6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chart" Target="../charts/chart3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8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3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0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3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4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2.xml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chart" Target="../charts/chart43.xml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1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4.xm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2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5.xm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4.jpeg"/><Relationship Id="rId4" Type="http://schemas.openxmlformats.org/officeDocument/2006/relationships/image" Target="../media/image60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chart" Target="../charts/chart46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1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7.xm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48.xml"/><Relationship Id="rId4" Type="http://schemas.openxmlformats.org/officeDocument/2006/relationships/image" Target="../media/image97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9.xm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9.jpeg"/><Relationship Id="rId4" Type="http://schemas.openxmlformats.org/officeDocument/2006/relationships/chart" Target="../charts/chart50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1.xm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1.jpeg"/><Relationship Id="rId4" Type="http://schemas.openxmlformats.org/officeDocument/2006/relationships/chart" Target="../charts/chart5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7.pn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i.smirnov\Pictures\untitled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906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ubtitle 5"/>
          <p:cNvSpPr txBox="1">
            <a:spLocks/>
          </p:cNvSpPr>
          <p:nvPr/>
        </p:nvSpPr>
        <p:spPr bwMode="auto">
          <a:xfrm>
            <a:off x="542441" y="4861706"/>
            <a:ext cx="5198870" cy="1699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spcBef>
                <a:spcPct val="20000"/>
              </a:spcBef>
              <a:buFont typeface="Arial" pitchFamily="34" charset="0"/>
              <a:buNone/>
            </a:pPr>
            <a:r>
              <a:rPr lang="ru-RU" sz="22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К проекту закона Чувашской Республики «О республиканском бюджете Чувашской Республики на 202</a:t>
            </a:r>
            <a:r>
              <a:rPr lang="en-US" sz="22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1</a:t>
            </a:r>
            <a:r>
              <a:rPr lang="ru-RU" sz="22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год и на плановый период 202</a:t>
            </a:r>
            <a:r>
              <a:rPr lang="en-US" sz="22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2</a:t>
            </a:r>
            <a:r>
              <a:rPr lang="ru-RU" sz="22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и 202</a:t>
            </a:r>
            <a:r>
              <a:rPr lang="en-US" sz="22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3</a:t>
            </a:r>
            <a:r>
              <a:rPr lang="ru-RU" sz="22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годов»</a:t>
            </a:r>
          </a:p>
        </p:txBody>
      </p:sp>
      <p:pic>
        <p:nvPicPr>
          <p:cNvPr id="1030" name="Picture 6" descr="C:\Users\i.smirnov\Documents\Бюджет для граждан\Фото\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37" y="2032180"/>
            <a:ext cx="8552925" cy="27649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4"/>
          <p:cNvSpPr>
            <a:spLocks noGrp="1"/>
          </p:cNvSpPr>
          <p:nvPr>
            <p:ph type="title"/>
          </p:nvPr>
        </p:nvSpPr>
        <p:spPr>
          <a:xfrm>
            <a:off x="21332" y="990601"/>
            <a:ext cx="8280920" cy="1368152"/>
          </a:xfrm>
        </p:spPr>
        <p:txBody>
          <a:bodyPr/>
          <a:lstStyle/>
          <a:p>
            <a:pPr marL="0" indent="0">
              <a:buNone/>
            </a:pPr>
            <a:r>
              <a:rPr lang="ru-RU" sz="5400" dirty="0" smtClean="0">
                <a:solidFill>
                  <a:schemeClr val="accent1">
                    <a:lumMod val="50000"/>
                  </a:schemeClr>
                </a:solidFill>
                <a:ea typeface="Calibri" pitchFamily="34" charset="0"/>
                <a:cs typeface="Calibri" pitchFamily="34" charset="0"/>
              </a:rPr>
              <a:t>Бюджет для граждан</a:t>
            </a:r>
            <a:endParaRPr sz="5400" u="sng" dirty="0" smtClean="0">
              <a:solidFill>
                <a:schemeClr val="accent1">
                  <a:lumMod val="50000"/>
                </a:schemeClr>
              </a:solidFill>
              <a:ea typeface="Calibri" pitchFamily="34" charset="0"/>
              <a:cs typeface="Calibri" pitchFamily="34" charset="0"/>
            </a:endParaRPr>
          </a:p>
        </p:txBody>
      </p:sp>
      <p:pic>
        <p:nvPicPr>
          <p:cNvPr id="19" name="Picture 3" descr="C:\Users\i.smirnov\Documents\Бюджет для граждан\Фото\995466a8d0f44a4180ea1ad4c264bf4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820234"/>
            <a:ext cx="2773010" cy="18486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66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25542" y="3350301"/>
            <a:ext cx="8136000" cy="123082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мероприятий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росту доходного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потенциала Чувашской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и (или) по оптимизации расходов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сокращению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государственного долга Чувашской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2018 -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525542" y="4977272"/>
            <a:ext cx="8136000" cy="118803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мероприятий, направленных на повышение эффективности управления общественными финансами Чувашской Республики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>
              <a:lnSpc>
                <a:spcPct val="15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2018 -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 (административные мероприятия) 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59729" y="-13063"/>
            <a:ext cx="7192591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Меры, принимаемые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минимизации основных бюджетных рисков и преодоления проблем в бюджетной сфере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40889" y="682551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525542" y="2627620"/>
            <a:ext cx="8136000" cy="369332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Включает: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25542" y="836712"/>
            <a:ext cx="8136000" cy="129614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anchor="ctr" anchorCtr="0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Распоряжением Кабинета Министров Чувашской Республики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 сентября 2018 г.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 703-р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оздоровления государственных финансов Чувашской Республики на 2018 -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3253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.smirnov\Documents\Бюджет для граждан\Фото\fot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5" y="5396616"/>
            <a:ext cx="2009575" cy="1338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T:\ОБП\Лукин\Картинки\расходы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576" y="765515"/>
            <a:ext cx="1867998" cy="991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Номер слайда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>
            <a:off x="238011" y="69850"/>
            <a:ext cx="6976567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бюджетной политики в </a:t>
            </a:r>
            <a:r>
              <a:rPr lang="ru-RU" sz="20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2019 году</a:t>
            </a:r>
            <a:endParaRPr lang="ru-RU" sz="20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37986" y="929368"/>
            <a:ext cx="7200000" cy="98746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100% расходов республиканского бюджета Чувашской Республики в программном формате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115616" y="3645024"/>
            <a:ext cx="7369318" cy="111603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государственного долга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к уровню 2018 года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2 559,3 млн. руб.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или на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19,8%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82191" y="2276872"/>
            <a:ext cx="7200000" cy="100811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рост собственных доходов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республиканского бюджета Чувашской Республики на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2,9% к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уровню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 года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857772" y="5237820"/>
            <a:ext cx="6998096" cy="828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принятые расходные обязательства выполнены в полном объеме</a:t>
            </a:r>
          </a:p>
        </p:txBody>
      </p:sp>
    </p:spTree>
    <p:extLst>
      <p:ext uri="{BB962C8B-B14F-4D97-AF65-F5344CB8AC3E}">
        <p14:creationId xmlns:p14="http://schemas.microsoft.com/office/powerpoint/2010/main" val="280101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T:\ОБП\Лукин\Картинки\задачи бюджетной политикит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324" y="1810752"/>
            <a:ext cx="1547664" cy="12064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 descr="T:\ОБП\IvNik\картинки\2015\базовый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26" y="5616795"/>
            <a:ext cx="2684665" cy="12001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99396" y="846233"/>
            <a:ext cx="7416824" cy="84367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роста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собственных доходов консолидированного и республиканского бюджетов Чувашской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не ниже темпов инфляции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99396" y="3119155"/>
            <a:ext cx="7416824" cy="884773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беспечение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роста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экономики, в том числе за счет роста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инвестиций в основной капитал и повышение инвестиционной привлекательности Чувашской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Нашивка 6"/>
          <p:cNvSpPr/>
          <p:nvPr/>
        </p:nvSpPr>
        <p:spPr>
          <a:xfrm>
            <a:off x="129078" y="935190"/>
            <a:ext cx="864096" cy="440715"/>
          </a:xfrm>
          <a:prstGeom prst="chevron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Нашивка 21"/>
          <p:cNvSpPr/>
          <p:nvPr/>
        </p:nvSpPr>
        <p:spPr>
          <a:xfrm>
            <a:off x="129078" y="3289903"/>
            <a:ext cx="864096" cy="440715"/>
          </a:xfrm>
          <a:prstGeom prst="chevron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Нашивка 22"/>
          <p:cNvSpPr/>
          <p:nvPr/>
        </p:nvSpPr>
        <p:spPr>
          <a:xfrm>
            <a:off x="129078" y="4259535"/>
            <a:ext cx="864096" cy="440715"/>
          </a:xfrm>
          <a:prstGeom prst="chevron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Нашивка 23"/>
          <p:cNvSpPr/>
          <p:nvPr/>
        </p:nvSpPr>
        <p:spPr>
          <a:xfrm>
            <a:off x="129078" y="4988214"/>
            <a:ext cx="864096" cy="440715"/>
          </a:xfrm>
          <a:prstGeom prst="chevron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521844" y="1762598"/>
            <a:ext cx="5138388" cy="87431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 </a:t>
            </a:r>
            <a:r>
              <a:rPr lang="ru-RU" sz="16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счет </a:t>
            </a:r>
            <a:r>
              <a:rPr lang="ru-RU" sz="1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улучшения качества администрирования доходов бюджетной системы Чувашской Республики</a:t>
            </a:r>
            <a:endParaRPr lang="ru-RU" sz="16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099396" y="4969037"/>
            <a:ext cx="7409781" cy="53041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овышение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 формирования и исполнения бюджетов 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099396" y="4143067"/>
            <a:ext cx="7409781" cy="673649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овершенствование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межбюджетных отношений и укрепление финансовой самостоятельности местных бюджетов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126412" y="6461245"/>
            <a:ext cx="1054100" cy="365125"/>
          </a:xfrm>
        </p:spPr>
        <p:txBody>
          <a:bodyPr/>
          <a:lstStyle/>
          <a:p>
            <a:pPr>
              <a:defRPr/>
            </a:pPr>
            <a:fld id="{F6DAF6DD-932B-4E1C-B70C-04A2D5208306}" type="slidenum">
              <a:rPr lang="ru-RU" altLang="ru-RU" b="1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ru-RU" altLang="ru-RU" b="1" dirty="0">
              <a:solidFill>
                <a:prstClr val="black"/>
              </a:solidFill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259729" y="-13063"/>
            <a:ext cx="6976567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и приоритетные направления бюджетной политики на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2021-2023 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6783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8126412" y="6453336"/>
            <a:ext cx="10541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41C490C-6413-43DC-8E95-E7ABF4261781}" type="slidenum">
              <a:rPr lang="ru-RU" altLang="ru-RU" sz="12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13</a:t>
            </a:fld>
            <a:endParaRPr lang="ru-RU" altLang="ru-RU" sz="1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Равнобедренный треугольник 6"/>
          <p:cNvSpPr/>
          <p:nvPr/>
        </p:nvSpPr>
        <p:spPr>
          <a:xfrm>
            <a:off x="1357290" y="4000504"/>
            <a:ext cx="468312" cy="155575"/>
          </a:xfrm>
          <a:prstGeom prst="triangle">
            <a:avLst/>
          </a:prstGeom>
          <a:solidFill>
            <a:srgbClr val="FFC000"/>
          </a:solidFill>
          <a:ln w="95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88089" y="2204864"/>
            <a:ext cx="714375" cy="15841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848105" y="2076927"/>
            <a:ext cx="715962" cy="17121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7504" y="1345898"/>
            <a:ext cx="1503962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Доходы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424349" y="1268760"/>
            <a:ext cx="1563475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Расходы</a:t>
            </a:r>
          </a:p>
        </p:txBody>
      </p:sp>
      <p:sp>
        <p:nvSpPr>
          <p:cNvPr id="12" name="Овал 11"/>
          <p:cNvSpPr/>
          <p:nvPr/>
        </p:nvSpPr>
        <p:spPr>
          <a:xfrm>
            <a:off x="314489" y="1671340"/>
            <a:ext cx="1187450" cy="31750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69 902,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560916" y="1594202"/>
            <a:ext cx="1243013" cy="31750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72 774,4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683568" y="3892851"/>
            <a:ext cx="1889750" cy="82242"/>
          </a:xfrm>
          <a:prstGeom prst="line">
            <a:avLst/>
          </a:prstGeom>
          <a:ln w="793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ятиугольник 16"/>
          <p:cNvSpPr/>
          <p:nvPr/>
        </p:nvSpPr>
        <p:spPr>
          <a:xfrm>
            <a:off x="455561" y="4238719"/>
            <a:ext cx="1103312" cy="287338"/>
          </a:xfrm>
          <a:prstGeom prst="homePlat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ru-RU" sz="14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Дефицит</a:t>
            </a:r>
            <a:endParaRPr lang="ru-RU" sz="14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8" name="Нашивка 17"/>
          <p:cNvSpPr/>
          <p:nvPr/>
        </p:nvSpPr>
        <p:spPr>
          <a:xfrm>
            <a:off x="1628723" y="4238719"/>
            <a:ext cx="1066800" cy="287338"/>
          </a:xfrm>
          <a:prstGeom prst="chevron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/>
          <a:lstStyle/>
          <a:p>
            <a:pPr algn="ctr">
              <a:defRPr/>
            </a:pPr>
            <a:r>
              <a:rPr lang="ru-RU" sz="16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-2 872,1</a:t>
            </a:r>
            <a:endParaRPr lang="ru-RU" sz="16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Равнобедренный треугольник 24"/>
          <p:cNvSpPr/>
          <p:nvPr/>
        </p:nvSpPr>
        <p:spPr>
          <a:xfrm>
            <a:off x="4356591" y="4253561"/>
            <a:ext cx="468312" cy="155575"/>
          </a:xfrm>
          <a:prstGeom prst="triangle">
            <a:avLst/>
          </a:prstGeom>
          <a:solidFill>
            <a:srgbClr val="FFC000"/>
          </a:solidFill>
          <a:ln w="95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609170" y="2310381"/>
            <a:ext cx="715963" cy="178017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875995" y="2310381"/>
            <a:ext cx="714375" cy="178017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161466" y="1556792"/>
            <a:ext cx="1503962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Доходы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4442250" y="1570789"/>
            <a:ext cx="1563475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Расходы</a:t>
            </a:r>
          </a:p>
        </p:txBody>
      </p:sp>
      <p:sp>
        <p:nvSpPr>
          <p:cNvPr id="30" name="Овал 29"/>
          <p:cNvSpPr/>
          <p:nvPr/>
        </p:nvSpPr>
        <p:spPr>
          <a:xfrm>
            <a:off x="3275856" y="1887364"/>
            <a:ext cx="1187450" cy="31750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67 313,0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4572000" y="1887364"/>
            <a:ext cx="1243012" cy="31750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67 313,0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 flipV="1">
            <a:off x="3586215" y="4209182"/>
            <a:ext cx="2065905" cy="1"/>
          </a:xfrm>
          <a:prstGeom prst="line">
            <a:avLst/>
          </a:prstGeom>
          <a:ln w="793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Равнобедренный треугольник 35"/>
          <p:cNvSpPr/>
          <p:nvPr/>
        </p:nvSpPr>
        <p:spPr>
          <a:xfrm>
            <a:off x="7272715" y="4769571"/>
            <a:ext cx="468312" cy="155575"/>
          </a:xfrm>
          <a:prstGeom prst="triangle">
            <a:avLst/>
          </a:prstGeom>
          <a:solidFill>
            <a:srgbClr val="FFC000"/>
          </a:solidFill>
          <a:ln w="95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6473408" y="2708920"/>
            <a:ext cx="715963" cy="18171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7724358" y="2708920"/>
            <a:ext cx="715963" cy="181713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6055673" y="1907650"/>
            <a:ext cx="1503962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Доходы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7302545" y="1916832"/>
            <a:ext cx="1563475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Расходы</a:t>
            </a:r>
          </a:p>
        </p:txBody>
      </p:sp>
      <p:sp>
        <p:nvSpPr>
          <p:cNvPr id="41" name="Овал 40"/>
          <p:cNvSpPr/>
          <p:nvPr/>
        </p:nvSpPr>
        <p:spPr>
          <a:xfrm>
            <a:off x="6156176" y="2247404"/>
            <a:ext cx="1189038" cy="31750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67 049,1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Овал 41"/>
          <p:cNvSpPr/>
          <p:nvPr/>
        </p:nvSpPr>
        <p:spPr>
          <a:xfrm>
            <a:off x="7460833" y="2247404"/>
            <a:ext cx="1243012" cy="31750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67 049,1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 flipV="1">
            <a:off x="6525002" y="4679292"/>
            <a:ext cx="1915319" cy="1"/>
          </a:xfrm>
          <a:prstGeom prst="line">
            <a:avLst/>
          </a:prstGeom>
          <a:ln w="793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1"/>
          <p:cNvSpPr txBox="1">
            <a:spLocks noChangeArrowheads="1"/>
          </p:cNvSpPr>
          <p:nvPr/>
        </p:nvSpPr>
        <p:spPr bwMode="auto">
          <a:xfrm>
            <a:off x="898483" y="795660"/>
            <a:ext cx="1295400" cy="276225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год</a:t>
            </a:r>
            <a:endParaRPr lang="ru-RU" altLang="ru-RU" sz="1300" b="1" dirty="0" smtClean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1"/>
          <p:cNvSpPr txBox="1">
            <a:spLocks noChangeArrowheads="1"/>
          </p:cNvSpPr>
          <p:nvPr/>
        </p:nvSpPr>
        <p:spPr bwMode="auto">
          <a:xfrm>
            <a:off x="3940164" y="1052736"/>
            <a:ext cx="1295400" cy="274638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</a:t>
            </a:r>
            <a:endParaRPr lang="ru-RU" altLang="ru-RU" sz="1300" b="1" dirty="0" smtClean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1"/>
          <p:cNvSpPr txBox="1">
            <a:spLocks noChangeArrowheads="1"/>
          </p:cNvSpPr>
          <p:nvPr/>
        </p:nvSpPr>
        <p:spPr bwMode="auto">
          <a:xfrm>
            <a:off x="6807577" y="1452339"/>
            <a:ext cx="1295400" cy="276225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</a:t>
            </a:r>
            <a:endParaRPr lang="ru-RU" altLang="ru-RU" sz="1300" b="1" dirty="0" smtClean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Заголовок 1"/>
          <p:cNvSpPr txBox="1">
            <a:spLocks/>
          </p:cNvSpPr>
          <p:nvPr/>
        </p:nvSpPr>
        <p:spPr>
          <a:xfrm>
            <a:off x="251517" y="22910"/>
            <a:ext cx="7489510" cy="55083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Параметры </a:t>
            </a:r>
            <a:r>
              <a:rPr lang="ru-RU" sz="1800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консолидированного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бюджета Чувашской Республики на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год и на плановый период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2023 годов </a:t>
            </a:r>
            <a:endParaRPr lang="ru-RU" sz="1800" b="0" i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7" name="Прямая соединительная линия 56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54" name="Picture 3" descr="T:\ОБП\Метелева\деньги 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915" y="5417119"/>
            <a:ext cx="4500535" cy="124150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Скругленный прямоугольник 54"/>
          <p:cNvSpPr/>
          <p:nvPr/>
        </p:nvSpPr>
        <p:spPr>
          <a:xfrm>
            <a:off x="228492" y="5654790"/>
            <a:ext cx="3280666" cy="76616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tIns="0" rIns="0" bIns="0" anchor="ctr" anchorCtr="0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2021-2023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гг.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запланирован планомерный рост доли собственных доходов бюджета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7840344" y="634312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alt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altLang="ru-RU" sz="1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ятиугольник 42"/>
          <p:cNvSpPr/>
          <p:nvPr/>
        </p:nvSpPr>
        <p:spPr>
          <a:xfrm>
            <a:off x="3049375" y="4601479"/>
            <a:ext cx="1611400" cy="483705"/>
          </a:xfrm>
          <a:prstGeom prst="homePlate">
            <a:avLst/>
          </a:prstGeom>
          <a:ln>
            <a:solidFill>
              <a:srgbClr val="293D8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ru-RU" sz="14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Бюджет сбалансирован</a:t>
            </a:r>
            <a:endParaRPr lang="ru-RU" sz="14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50" name="Нашивка 49"/>
          <p:cNvSpPr/>
          <p:nvPr/>
        </p:nvSpPr>
        <p:spPr>
          <a:xfrm>
            <a:off x="4774725" y="4612840"/>
            <a:ext cx="1093787" cy="472344"/>
          </a:xfrm>
          <a:prstGeom prst="chevron">
            <a:avLst/>
          </a:prstGeom>
          <a:ln>
            <a:solidFill>
              <a:srgbClr val="293D8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ru-RU" sz="16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 0,0</a:t>
            </a:r>
            <a:endParaRPr lang="ru-RU" sz="16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51" name="Нашивка 50"/>
          <p:cNvSpPr/>
          <p:nvPr/>
        </p:nvSpPr>
        <p:spPr>
          <a:xfrm>
            <a:off x="7552114" y="5100428"/>
            <a:ext cx="1112838" cy="488813"/>
          </a:xfrm>
          <a:prstGeom prst="chevron">
            <a:avLst/>
          </a:prstGeom>
          <a:ln>
            <a:solidFill>
              <a:srgbClr val="293D8E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ru-RU" sz="16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0,0</a:t>
            </a:r>
            <a:endParaRPr lang="ru-RU" sz="16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52" name="Пятиугольник 51"/>
          <p:cNvSpPr/>
          <p:nvPr/>
        </p:nvSpPr>
        <p:spPr>
          <a:xfrm>
            <a:off x="5940152" y="5085185"/>
            <a:ext cx="1611400" cy="504056"/>
          </a:xfrm>
          <a:prstGeom prst="homePlate">
            <a:avLst/>
          </a:prstGeom>
          <a:ln>
            <a:solidFill>
              <a:srgbClr val="293D8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ru-RU" sz="14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Бюджет сбалансирован</a:t>
            </a:r>
            <a:endParaRPr lang="ru-RU" sz="14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59715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8126412" y="6448251"/>
            <a:ext cx="10541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41C490C-6413-43DC-8E95-E7ABF4261781}" type="slidenum">
              <a:rPr lang="ru-RU" altLang="ru-RU" sz="12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14</a:t>
            </a:fld>
            <a:endParaRPr lang="ru-RU" altLang="ru-RU" sz="1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Равнобедренный треугольник 6"/>
          <p:cNvSpPr/>
          <p:nvPr/>
        </p:nvSpPr>
        <p:spPr>
          <a:xfrm>
            <a:off x="1365159" y="4029842"/>
            <a:ext cx="468312" cy="155575"/>
          </a:xfrm>
          <a:prstGeom prst="triangle">
            <a:avLst/>
          </a:prstGeom>
          <a:solidFill>
            <a:srgbClr val="FFC000"/>
          </a:solidFill>
          <a:ln w="95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92621" y="1869606"/>
            <a:ext cx="714375" cy="10533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892164" y="1780798"/>
            <a:ext cx="715962" cy="20543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07802" y="1124744"/>
            <a:ext cx="1503962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485900" y="1124744"/>
            <a:ext cx="1563475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92621" y="2923006"/>
            <a:ext cx="714375" cy="895350"/>
          </a:xfrm>
          <a:prstGeom prst="rect">
            <a:avLst/>
          </a:prstGeom>
          <a:solidFill>
            <a:schemeClr val="accent2">
              <a:lumMod val="60000"/>
              <a:lumOff val="40000"/>
              <a:alpha val="68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679029" y="3933056"/>
            <a:ext cx="1929097" cy="96786"/>
          </a:xfrm>
          <a:prstGeom prst="line">
            <a:avLst/>
          </a:prstGeom>
          <a:ln w="793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ятиугольник 16"/>
          <p:cNvSpPr/>
          <p:nvPr/>
        </p:nvSpPr>
        <p:spPr>
          <a:xfrm>
            <a:off x="421966" y="4337466"/>
            <a:ext cx="1103312" cy="287338"/>
          </a:xfrm>
          <a:prstGeom prst="homePlat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ru-RU" sz="14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Дефицит</a:t>
            </a:r>
            <a:endParaRPr lang="ru-RU" sz="14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8" name="Нашивка 17"/>
          <p:cNvSpPr/>
          <p:nvPr/>
        </p:nvSpPr>
        <p:spPr>
          <a:xfrm>
            <a:off x="1621702" y="4325502"/>
            <a:ext cx="1163538" cy="287338"/>
          </a:xfrm>
          <a:prstGeom prst="chevron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/>
          <a:lstStyle/>
          <a:p>
            <a:pPr algn="ctr">
              <a:defRPr/>
            </a:pPr>
            <a:r>
              <a:rPr lang="ru-RU" sz="16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- 2 872,1</a:t>
            </a:r>
            <a:endParaRPr lang="ru-RU" sz="16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Равнобедренный треугольник 24"/>
          <p:cNvSpPr/>
          <p:nvPr/>
        </p:nvSpPr>
        <p:spPr>
          <a:xfrm>
            <a:off x="4473297" y="4325560"/>
            <a:ext cx="468312" cy="155575"/>
          </a:xfrm>
          <a:prstGeom prst="triangle">
            <a:avLst/>
          </a:prstGeom>
          <a:solidFill>
            <a:srgbClr val="FFC000"/>
          </a:solidFill>
          <a:ln w="95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724304" y="2112528"/>
            <a:ext cx="715963" cy="12515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990335" y="2139514"/>
            <a:ext cx="714375" cy="203358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276600" y="1345882"/>
            <a:ext cx="1503962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4596267" y="1366761"/>
            <a:ext cx="1563475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3724304" y="3364073"/>
            <a:ext cx="715963" cy="809030"/>
          </a:xfrm>
          <a:prstGeom prst="rect">
            <a:avLst/>
          </a:prstGeom>
          <a:solidFill>
            <a:schemeClr val="accent2">
              <a:lumMod val="60000"/>
              <a:lumOff val="40000"/>
              <a:alpha val="68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>
            <a:off x="3717250" y="4273692"/>
            <a:ext cx="1980406" cy="0"/>
          </a:xfrm>
          <a:prstGeom prst="line">
            <a:avLst/>
          </a:prstGeom>
          <a:ln w="793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ятиугольник 33"/>
          <p:cNvSpPr/>
          <p:nvPr/>
        </p:nvSpPr>
        <p:spPr>
          <a:xfrm>
            <a:off x="3049375" y="4601479"/>
            <a:ext cx="1611400" cy="498949"/>
          </a:xfrm>
          <a:prstGeom prst="homePlate">
            <a:avLst/>
          </a:prstGeom>
          <a:ln>
            <a:solidFill>
              <a:srgbClr val="293D8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ru-RU" sz="14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Бюджет сбалансирован</a:t>
            </a:r>
            <a:endParaRPr lang="ru-RU" sz="14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35" name="Нашивка 34"/>
          <p:cNvSpPr/>
          <p:nvPr/>
        </p:nvSpPr>
        <p:spPr>
          <a:xfrm>
            <a:off x="4774725" y="4612840"/>
            <a:ext cx="1093787" cy="479092"/>
          </a:xfrm>
          <a:prstGeom prst="chevron">
            <a:avLst/>
          </a:prstGeom>
          <a:ln>
            <a:solidFill>
              <a:srgbClr val="293D8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ru-RU" sz="16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 0,0</a:t>
            </a:r>
            <a:endParaRPr lang="ru-RU" sz="16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36" name="Равнобедренный треугольник 35"/>
          <p:cNvSpPr/>
          <p:nvPr/>
        </p:nvSpPr>
        <p:spPr>
          <a:xfrm>
            <a:off x="7297358" y="4890919"/>
            <a:ext cx="468312" cy="155575"/>
          </a:xfrm>
          <a:prstGeom prst="triangle">
            <a:avLst/>
          </a:prstGeom>
          <a:solidFill>
            <a:srgbClr val="FFC000"/>
          </a:solidFill>
          <a:ln w="95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6539289" y="2774031"/>
            <a:ext cx="715963" cy="12144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7790239" y="2774032"/>
            <a:ext cx="715963" cy="19748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6121554" y="1988840"/>
            <a:ext cx="1503962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7348423" y="1988840"/>
            <a:ext cx="1563475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6539289" y="3998824"/>
            <a:ext cx="715963" cy="750057"/>
          </a:xfrm>
          <a:prstGeom prst="rect">
            <a:avLst/>
          </a:prstGeom>
          <a:solidFill>
            <a:schemeClr val="accent2">
              <a:lumMod val="60000"/>
              <a:lumOff val="40000"/>
              <a:alpha val="68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>
            <a:off x="6559927" y="4818173"/>
            <a:ext cx="1893569" cy="1"/>
          </a:xfrm>
          <a:prstGeom prst="line">
            <a:avLst/>
          </a:prstGeom>
          <a:ln w="793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Нашивка 45"/>
          <p:cNvSpPr/>
          <p:nvPr/>
        </p:nvSpPr>
        <p:spPr>
          <a:xfrm>
            <a:off x="7552114" y="5100428"/>
            <a:ext cx="1112838" cy="480669"/>
          </a:xfrm>
          <a:prstGeom prst="chevron">
            <a:avLst/>
          </a:prstGeom>
          <a:ln>
            <a:solidFill>
              <a:srgbClr val="293D8E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ru-RU" sz="16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0,0</a:t>
            </a:r>
            <a:endParaRPr lang="ru-RU" sz="16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47" name="TextBox 1"/>
          <p:cNvSpPr txBox="1">
            <a:spLocks noChangeArrowheads="1"/>
          </p:cNvSpPr>
          <p:nvPr/>
        </p:nvSpPr>
        <p:spPr bwMode="auto">
          <a:xfrm>
            <a:off x="900770" y="776511"/>
            <a:ext cx="1295400" cy="276225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год</a:t>
            </a:r>
            <a:endParaRPr lang="ru-RU" altLang="ru-RU" sz="1300" b="1" dirty="0" smtClean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1"/>
          <p:cNvSpPr txBox="1">
            <a:spLocks noChangeArrowheads="1"/>
          </p:cNvSpPr>
          <p:nvPr/>
        </p:nvSpPr>
        <p:spPr bwMode="auto">
          <a:xfrm>
            <a:off x="4083078" y="1052736"/>
            <a:ext cx="1295400" cy="274638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</a:t>
            </a:r>
            <a:endParaRPr lang="ru-RU" altLang="ru-RU" sz="1300" b="1" dirty="0" smtClean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1"/>
          <p:cNvSpPr txBox="1">
            <a:spLocks noChangeArrowheads="1"/>
          </p:cNvSpPr>
          <p:nvPr/>
        </p:nvSpPr>
        <p:spPr bwMode="auto">
          <a:xfrm>
            <a:off x="6873535" y="1556792"/>
            <a:ext cx="1295400" cy="276225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</a:t>
            </a:r>
            <a:endParaRPr lang="ru-RU" altLang="ru-RU" sz="1300" b="1" dirty="0" smtClean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62" name="Прямоугольник 52"/>
          <p:cNvSpPr>
            <a:spLocks noChangeArrowheads="1"/>
          </p:cNvSpPr>
          <p:nvPr/>
        </p:nvSpPr>
        <p:spPr bwMode="auto">
          <a:xfrm>
            <a:off x="491021" y="2148306"/>
            <a:ext cx="9112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30 845,7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(50,2%)</a:t>
            </a:r>
            <a:endParaRPr lang="ru-RU" altLang="ru-RU" sz="12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63" name="Прямоугольник 53"/>
          <p:cNvSpPr>
            <a:spLocks noChangeArrowheads="1"/>
          </p:cNvSpPr>
          <p:nvPr/>
        </p:nvSpPr>
        <p:spPr bwMode="auto">
          <a:xfrm>
            <a:off x="578194" y="3054410"/>
            <a:ext cx="7232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30 654,8</a:t>
            </a:r>
            <a:endParaRPr lang="ru-RU" alt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1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(49,8%)</a:t>
            </a:r>
            <a:endParaRPr lang="ru-RU" altLang="ru-RU" sz="11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64" name="Прямоугольник 57"/>
          <p:cNvSpPr>
            <a:spLocks noChangeArrowheads="1"/>
          </p:cNvSpPr>
          <p:nvPr/>
        </p:nvSpPr>
        <p:spPr bwMode="auto">
          <a:xfrm>
            <a:off x="3611592" y="2463366"/>
            <a:ext cx="9112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33 174,9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(56,4%)</a:t>
            </a:r>
            <a:endParaRPr lang="ru-RU" altLang="ru-RU" sz="12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65" name="Прямоугольник 58"/>
          <p:cNvSpPr>
            <a:spLocks noChangeArrowheads="1"/>
          </p:cNvSpPr>
          <p:nvPr/>
        </p:nvSpPr>
        <p:spPr bwMode="auto">
          <a:xfrm>
            <a:off x="3721442" y="3388878"/>
            <a:ext cx="723275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25 682,0</a:t>
            </a:r>
            <a:endParaRPr lang="ru-RU" alt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(43,6%</a:t>
            </a:r>
            <a:endParaRPr lang="ru-RU" altLang="ru-RU" sz="11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66" name="Прямоугольник 63"/>
          <p:cNvSpPr>
            <a:spLocks noChangeArrowheads="1"/>
          </p:cNvSpPr>
          <p:nvPr/>
        </p:nvSpPr>
        <p:spPr bwMode="auto">
          <a:xfrm>
            <a:off x="6428164" y="3088357"/>
            <a:ext cx="911225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34 663,1</a:t>
            </a:r>
            <a:endParaRPr lang="ru-RU" altLang="ru-RU" sz="11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(59,3%)</a:t>
            </a:r>
            <a:endParaRPr lang="ru-RU" altLang="ru-RU" sz="12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67" name="Прямоугольник 64"/>
          <p:cNvSpPr>
            <a:spLocks noChangeArrowheads="1"/>
          </p:cNvSpPr>
          <p:nvPr/>
        </p:nvSpPr>
        <p:spPr bwMode="auto">
          <a:xfrm>
            <a:off x="6536311" y="4081756"/>
            <a:ext cx="747320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23 742,1</a:t>
            </a:r>
            <a:endParaRPr lang="ru-RU" alt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(40,7%)</a:t>
            </a:r>
            <a:endParaRPr lang="ru-RU" altLang="ru-RU" sz="11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Заголовок 1"/>
          <p:cNvSpPr txBox="1">
            <a:spLocks/>
          </p:cNvSpPr>
          <p:nvPr/>
        </p:nvSpPr>
        <p:spPr>
          <a:xfrm>
            <a:off x="251518" y="22910"/>
            <a:ext cx="7465696" cy="55083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Параметры республиканского 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 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2021 год и на плановый период 2022 и 2023 годов</a:t>
            </a:r>
            <a:endParaRPr lang="ru-RU" sz="1100" b="0" i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7" name="Прямая соединительная линия 56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361020" y="5224952"/>
            <a:ext cx="2528123" cy="580312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479489" y="5285926"/>
            <a:ext cx="144000" cy="144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476273" y="5581097"/>
            <a:ext cx="144000" cy="144000"/>
          </a:xfrm>
          <a:prstGeom prst="rect">
            <a:avLst/>
          </a:prstGeom>
          <a:solidFill>
            <a:schemeClr val="accent2">
              <a:lumMod val="60000"/>
              <a:lumOff val="40000"/>
              <a:alpha val="68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72" name="Прямоугольник 67"/>
          <p:cNvSpPr>
            <a:spLocks noChangeArrowheads="1"/>
          </p:cNvSpPr>
          <p:nvPr/>
        </p:nvSpPr>
        <p:spPr bwMode="auto">
          <a:xfrm>
            <a:off x="692046" y="5227121"/>
            <a:ext cx="179785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Собственные доходы</a:t>
            </a:r>
            <a:endParaRPr lang="ru-RU" altLang="ru-RU" sz="11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Прямоугольник 68"/>
          <p:cNvSpPr>
            <a:spLocks noChangeArrowheads="1"/>
          </p:cNvSpPr>
          <p:nvPr/>
        </p:nvSpPr>
        <p:spPr bwMode="auto">
          <a:xfrm>
            <a:off x="679029" y="5504371"/>
            <a:ext cx="20296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  <a:endParaRPr lang="ru-RU" altLang="ru-RU" sz="11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TextBox 1"/>
          <p:cNvSpPr txBox="1">
            <a:spLocks noChangeArrowheads="1"/>
          </p:cNvSpPr>
          <p:nvPr/>
        </p:nvSpPr>
        <p:spPr bwMode="auto">
          <a:xfrm>
            <a:off x="7840344" y="634312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alt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altLang="ru-RU" sz="1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" name="Picture 42" descr="T:\ОБП\Регина\картинки\доход\usn-i-envd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324" y="5091932"/>
            <a:ext cx="2639760" cy="16656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Овал 54"/>
          <p:cNvSpPr/>
          <p:nvPr/>
        </p:nvSpPr>
        <p:spPr>
          <a:xfrm>
            <a:off x="361020" y="1463298"/>
            <a:ext cx="1187450" cy="31750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61 500,5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Овал 59"/>
          <p:cNvSpPr/>
          <p:nvPr/>
        </p:nvSpPr>
        <p:spPr>
          <a:xfrm>
            <a:off x="1646130" y="1397152"/>
            <a:ext cx="1243013" cy="31750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64 372,6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Овал 60"/>
          <p:cNvSpPr/>
          <p:nvPr/>
        </p:nvSpPr>
        <p:spPr>
          <a:xfrm>
            <a:off x="3473042" y="1675725"/>
            <a:ext cx="1187450" cy="31750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58 856,9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Овал 61"/>
          <p:cNvSpPr/>
          <p:nvPr/>
        </p:nvSpPr>
        <p:spPr>
          <a:xfrm>
            <a:off x="4765571" y="1675725"/>
            <a:ext cx="1243012" cy="31750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58 856,9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Овал 62"/>
          <p:cNvSpPr/>
          <p:nvPr/>
        </p:nvSpPr>
        <p:spPr>
          <a:xfrm>
            <a:off x="6289257" y="2327394"/>
            <a:ext cx="1189038" cy="31750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58 405,2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Овал 63"/>
          <p:cNvSpPr/>
          <p:nvPr/>
        </p:nvSpPr>
        <p:spPr>
          <a:xfrm>
            <a:off x="7559709" y="2339640"/>
            <a:ext cx="1243012" cy="31750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58 405,2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Пятиугольник 64"/>
          <p:cNvSpPr/>
          <p:nvPr/>
        </p:nvSpPr>
        <p:spPr>
          <a:xfrm>
            <a:off x="5940152" y="5085184"/>
            <a:ext cx="1611400" cy="495913"/>
          </a:xfrm>
          <a:prstGeom prst="homePlate">
            <a:avLst/>
          </a:prstGeom>
          <a:ln>
            <a:solidFill>
              <a:srgbClr val="293D8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ru-RU" sz="14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Бюджет сбалансирован</a:t>
            </a:r>
            <a:endParaRPr lang="ru-RU" sz="14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60720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0180630"/>
              </p:ext>
            </p:extLst>
          </p:nvPr>
        </p:nvGraphicFramePr>
        <p:xfrm>
          <a:off x="259884" y="1484784"/>
          <a:ext cx="2871956" cy="34247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5870678"/>
              </p:ext>
            </p:extLst>
          </p:nvPr>
        </p:nvGraphicFramePr>
        <p:xfrm>
          <a:off x="2987825" y="1466290"/>
          <a:ext cx="2912034" cy="3618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2753658"/>
              </p:ext>
            </p:extLst>
          </p:nvPr>
        </p:nvGraphicFramePr>
        <p:xfrm>
          <a:off x="5940152" y="1484784"/>
          <a:ext cx="3076406" cy="34247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Заголовок 1"/>
          <p:cNvSpPr txBox="1">
            <a:spLocks/>
          </p:cNvSpPr>
          <p:nvPr/>
        </p:nvSpPr>
        <p:spPr>
          <a:xfrm>
            <a:off x="251518" y="22910"/>
            <a:ext cx="6800256" cy="55083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основных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параметров республиканского 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в 2015-2023 годах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22" name="TextBox 1"/>
          <p:cNvSpPr txBox="1">
            <a:spLocks noChangeArrowheads="1"/>
          </p:cNvSpPr>
          <p:nvPr/>
        </p:nvSpPr>
        <p:spPr bwMode="auto">
          <a:xfrm>
            <a:off x="7840344" y="634312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alt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altLang="ru-RU" sz="1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5477" y="1554767"/>
            <a:ext cx="466794" cy="3077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</a:t>
            </a:r>
            <a:endParaRPr lang="ru-RU" sz="1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  <a:endParaRPr lang="ru-RU" sz="1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</a:t>
            </a:r>
            <a:endParaRPr lang="ru-RU" sz="1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  <a:endParaRPr lang="ru-RU" sz="1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ru-RU" sz="1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ru-RU" sz="1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RU" sz="1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</a:p>
          <a:p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200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683568" y="1628799"/>
            <a:ext cx="18002" cy="31683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3491880" y="1666398"/>
            <a:ext cx="18002" cy="32431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7452320" y="1556792"/>
            <a:ext cx="18002" cy="3168353"/>
          </a:xfrm>
          <a:prstGeom prst="line">
            <a:avLst/>
          </a:prstGeom>
          <a:ln w="190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3" name="Скругленный прямоугольник 22"/>
          <p:cNvSpPr/>
          <p:nvPr/>
        </p:nvSpPr>
        <p:spPr>
          <a:xfrm>
            <a:off x="251518" y="5355867"/>
            <a:ext cx="5904658" cy="95345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tIns="0" rIns="0" bIns="0" anchor="ctr" anchorCtr="0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и расходы в 2021-2023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гг.  будут корректироваться в сторону увеличения по итогам распределения межбюджетных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исполнения федерального бюджета по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отдельным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решениям Правительства Российской Федерации</a:t>
            </a:r>
          </a:p>
        </p:txBody>
      </p:sp>
      <p:pic>
        <p:nvPicPr>
          <p:cNvPr id="24" name="Picture 2" descr="T:\Сектор финансирования\pic3_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392" y="4909532"/>
            <a:ext cx="1757665" cy="1757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Скругленный прямоугольник 26"/>
          <p:cNvSpPr/>
          <p:nvPr/>
        </p:nvSpPr>
        <p:spPr>
          <a:xfrm>
            <a:off x="539552" y="908720"/>
            <a:ext cx="1928826" cy="35719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3419872" y="908720"/>
            <a:ext cx="1928826" cy="35719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6182211" y="908720"/>
            <a:ext cx="1296144" cy="35719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</a:t>
            </a: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7510651" y="908720"/>
            <a:ext cx="1224000" cy="357190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</a:t>
            </a:r>
          </a:p>
        </p:txBody>
      </p:sp>
    </p:spTree>
    <p:extLst>
      <p:ext uri="{BB962C8B-B14F-4D97-AF65-F5344CB8AC3E}">
        <p14:creationId xmlns:p14="http://schemas.microsoft.com/office/powerpoint/2010/main" val="145167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2988000" y="6012000"/>
            <a:ext cx="3484268" cy="54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1"/>
          <p:cNvSpPr txBox="1"/>
          <p:nvPr/>
        </p:nvSpPr>
        <p:spPr>
          <a:xfrm>
            <a:off x="2909900" y="5998452"/>
            <a:ext cx="3700292" cy="85627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**Ограничение по Бюджетному кодексу РФ - не более 15% объема расходов, за исключением объема расходов, осуществляемых за счет субвенций</a:t>
            </a:r>
          </a:p>
          <a:p>
            <a:endParaRPr lang="ru-RU" sz="10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4183893641"/>
              </p:ext>
            </p:extLst>
          </p:nvPr>
        </p:nvGraphicFramePr>
        <p:xfrm>
          <a:off x="93175" y="839509"/>
          <a:ext cx="9066601" cy="57448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Скругленная прямоугольная выноска 4"/>
          <p:cNvSpPr/>
          <p:nvPr/>
        </p:nvSpPr>
        <p:spPr>
          <a:xfrm>
            <a:off x="7020272" y="926500"/>
            <a:ext cx="2067505" cy="2043113"/>
          </a:xfrm>
          <a:prstGeom prst="wedgeRoundRectCallout">
            <a:avLst>
              <a:gd name="adj1" fmla="val -63990"/>
              <a:gd name="adj2" fmla="val 55874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tIns="0" rIns="0" bIns="0" anchor="ctr" anchorCtr="0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1-2023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гг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планируется поддержание умеренной долговой нагрузки и поэтапное сокращение доли долговых обязательств Чувашской Республики по отношению к собственным доходам республиканского бюджета Чувашской Республики.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59728" y="17805"/>
            <a:ext cx="6976568" cy="55083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долговой нагрузки на республиканский бюджет Чувашской Республики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6134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9"/>
          <p:cNvSpPr txBox="1">
            <a:spLocks/>
          </p:cNvSpPr>
          <p:nvPr/>
        </p:nvSpPr>
        <p:spPr>
          <a:xfrm>
            <a:off x="1143000" y="6492877"/>
            <a:ext cx="790575" cy="365125"/>
          </a:xfrm>
          <a:prstGeom prst="rect">
            <a:avLst/>
          </a:prstGeom>
        </p:spPr>
        <p:txBody>
          <a:bodyPr anchor="ctr"/>
          <a:lstStyle/>
          <a:p>
            <a:pPr>
              <a:defRPr/>
            </a:pPr>
            <a:endParaRPr lang="ru-RU" sz="1400" dirty="0">
              <a:solidFill>
                <a:srgbClr val="A03202"/>
              </a:solidFill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259728" y="40652"/>
            <a:ext cx="7120584" cy="55083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покрытия дефицита республиканского бюджета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на 20</a:t>
            </a:r>
            <a:r>
              <a:rPr lang="en-US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 год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3074" name="Picture 2" descr="C:\Users\i.smirnov\Documents\Бюджет для граждан\Фото\скачанные файл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565" y="4621390"/>
            <a:ext cx="3760563" cy="18893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4566036"/>
              </p:ext>
            </p:extLst>
          </p:nvPr>
        </p:nvGraphicFramePr>
        <p:xfrm>
          <a:off x="174858" y="836712"/>
          <a:ext cx="4752528" cy="34922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6384"/>
                <a:gridCol w="1296144"/>
              </a:tblGrid>
              <a:tr h="55045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Виды источников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Сумма, тыс. рублей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</a:tr>
              <a:tr h="60757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Кредиты, привлеченные в кредитных организациях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3 208 283,1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</a:tr>
              <a:tr h="604734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Бюджетные кредиты, привлеченные из федерального бюджета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- 336 158,2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</a:tr>
              <a:tr h="606152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Изменение остатков средств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  <a:tc>
                  <a:txBody>
                    <a:bodyPr/>
                    <a:lstStyle/>
                    <a:p>
                      <a:pPr marL="285750" indent="-285750" algn="r">
                        <a:buFontTx/>
                        <a:buChar char="-"/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370 000,</a:t>
                      </a:r>
                      <a:r>
                        <a:rPr lang="ru-RU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</a:tr>
              <a:tr h="57288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Бюджетные кредиты, предоставленные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из бюджета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370 000,0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</a:tr>
              <a:tr h="550458">
                <a:tc>
                  <a:txBody>
                    <a:bodyPr/>
                    <a:lstStyle/>
                    <a:p>
                      <a:r>
                        <a:rPr lang="ru-RU" sz="1400" b="1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дефицит(+)/профицит(-)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2 872 124,9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4999393" y="1404966"/>
            <a:ext cx="3744416" cy="476726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just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Разница между средствами привлечения и погашения кредитов в кредитных организациях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01541" y="1972818"/>
            <a:ext cx="3744416" cy="664012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just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Разница между средствами привлечения и погашения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бюджетных кредитов от других бюджетов бюджетной системы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25638" y="3212976"/>
            <a:ext cx="3744415" cy="476726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just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Разница между предоставленными и возвращенными бюджетными кредитами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местным бюджетам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99393" y="2652852"/>
            <a:ext cx="3744415" cy="476726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Разница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 остатками на начало периода и остатками на конец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периода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78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099893763"/>
              </p:ext>
            </p:extLst>
          </p:nvPr>
        </p:nvGraphicFramePr>
        <p:xfrm>
          <a:off x="179512" y="744160"/>
          <a:ext cx="8712968" cy="28083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351618" y="2428960"/>
            <a:ext cx="72808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(43</a:t>
            </a:r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%)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3623126"/>
            <a:ext cx="8640960" cy="2758202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just"/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органов государственной власти и местного самоуправления </a:t>
            </a: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Республики по </a:t>
            </a: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увеличению собственных доходов:</a:t>
            </a:r>
          </a:p>
          <a:p>
            <a:pPr algn="just"/>
            <a:endParaRPr lang="ru-RU" sz="1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повышение эффективности мер налогового стимулирования, направленных на создание новых производств и развитие инвестиционной деятельности;</a:t>
            </a:r>
          </a:p>
          <a:p>
            <a:pPr algn="just"/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осуществление систематической оценки соизмеримости выпадающих доходов при предоставлении льгот по налогам и принятия мер по отмене неэффективных налоговых льгот;</a:t>
            </a:r>
          </a:p>
          <a:p>
            <a:pPr algn="just"/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эффективное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Управлением Федеральной налоговой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службы по Чувашской Республике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части повышения качества администрирования платежей и сокращения недоимки, проведения мероприятий по выявлению и привлечению к налогообложению субъектов предпринимательской деятельности, использующих теневые схемы оплаты труда и привлекающих рабочую силу без надлежащего оформления трудовых отношений, легализации доходов физических и юридических лиц от предоставления жилья в аренду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59728" y="40652"/>
            <a:ext cx="7120584" cy="55083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республиканского бюджета Чувашской Республики в 2017-2023 годах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7666176" y="640289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alt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altLang="ru-RU" sz="1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89240" y="2426626"/>
            <a:ext cx="72808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(50</a:t>
            </a:r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%)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39036" y="2429341"/>
            <a:ext cx="72808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(56</a:t>
            </a:r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%)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915286" y="2417309"/>
            <a:ext cx="72808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(59</a:t>
            </a:r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%)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02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1687073"/>
              </p:ext>
            </p:extLst>
          </p:nvPr>
        </p:nvGraphicFramePr>
        <p:xfrm>
          <a:off x="33784" y="764704"/>
          <a:ext cx="5636096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7778128"/>
              </p:ext>
            </p:extLst>
          </p:nvPr>
        </p:nvGraphicFramePr>
        <p:xfrm>
          <a:off x="5075552" y="1059000"/>
          <a:ext cx="4035524" cy="2527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Стрелка вправо с вырезом 3"/>
          <p:cNvSpPr/>
          <p:nvPr/>
        </p:nvSpPr>
        <p:spPr>
          <a:xfrm>
            <a:off x="3291486" y="2152280"/>
            <a:ext cx="1785348" cy="340616"/>
          </a:xfrm>
          <a:prstGeom prst="notchedRightArrow">
            <a:avLst>
              <a:gd name="adj1" fmla="val 50000"/>
              <a:gd name="adj2" fmla="val 87285"/>
            </a:avLst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59728" y="40652"/>
            <a:ext cx="7120584" cy="55083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и неналоговые доходы республиканского бюджета Чувашской Республики в 2019-2023 годах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15816" y="3547477"/>
            <a:ext cx="5976664" cy="2145268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just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Снижение поступлений налогов обусловлено влиянием на доходы бюджета республики мер, принятых на федеральном и региональном уровнях в рамках поддержки субъектов малого и среднего предпринимательства в условиях ухудшения ситуации в результате распространения новой коронавирусной инфекции. </a:t>
            </a:r>
          </a:p>
          <a:p>
            <a:pPr algn="just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Снижение поступлений налога на имущество организаций связано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изменениями, внесенными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статью 374 Налогового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кодекса РФ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Федеральным законом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августа 2018 г. №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302-ФЗ - с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января 2019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объектов обложения налогом на имущество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 исключено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движимое имущество. </a:t>
            </a:r>
            <a:endPara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Рост поступлений акцизов на нефтепродукты обусловлен тем, что с 1 января 2020 г. субъектам Российской Федерации дополнительно направляются доходы от акцизов на нефтепродукты по нормативам, утвержденным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едеральными законами «О федеральном бюджете на текущий финансовый год и на плановый период».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7666176" y="751571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alt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altLang="ru-RU" sz="1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69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750" y="2411845"/>
            <a:ext cx="2158173" cy="26632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одзаголовок 2"/>
          <p:cNvSpPr txBox="1">
            <a:spLocks/>
          </p:cNvSpPr>
          <p:nvPr/>
        </p:nvSpPr>
        <p:spPr bwMode="auto">
          <a:xfrm>
            <a:off x="6516216" y="3942348"/>
            <a:ext cx="34198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ru-RU" sz="800" dirty="0" smtClean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 bwMode="auto">
          <a:xfrm>
            <a:off x="6627244" y="5055760"/>
            <a:ext cx="2545276" cy="1393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Площадь -18 300 км2</a:t>
            </a:r>
          </a:p>
          <a:p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Население - 1,22 млн. чел.</a:t>
            </a:r>
          </a:p>
          <a:p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21 муниципальный район</a:t>
            </a:r>
          </a:p>
          <a:p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5 городских округов </a:t>
            </a:r>
          </a:p>
          <a:p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291 поселение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45024" y="1225814"/>
            <a:ext cx="3625751" cy="97675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показатели социально-экономического развития: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5273464"/>
              </p:ext>
            </p:extLst>
          </p:nvPr>
        </p:nvGraphicFramePr>
        <p:xfrm>
          <a:off x="107443" y="2719536"/>
          <a:ext cx="6408773" cy="3733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245"/>
                <a:gridCol w="799076"/>
                <a:gridCol w="786343"/>
                <a:gridCol w="777717"/>
                <a:gridCol w="816207"/>
                <a:gridCol w="795264"/>
                <a:gridCol w="777921"/>
              </a:tblGrid>
              <a:tr h="245925">
                <a:tc rowSpan="2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sz="13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</a:t>
                      </a:r>
                      <a:r>
                        <a:rPr lang="en-US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</a:t>
                      </a:r>
                      <a:endParaRPr lang="ru-RU" sz="13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</a:t>
                      </a:r>
                      <a:r>
                        <a:rPr lang="en-US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</a:t>
                      </a:r>
                      <a:endParaRPr lang="ru-RU" sz="13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en-US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(оценка)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на 202</a:t>
                      </a:r>
                      <a:r>
                        <a:rPr lang="en-US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-202</a:t>
                      </a:r>
                      <a:r>
                        <a:rPr lang="en-US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3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гг.*</a:t>
                      </a:r>
                      <a:endParaRPr lang="ru-RU" sz="13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solidFill>
                      <a:srgbClr val="B00000"/>
                    </a:solidFill>
                  </a:tcPr>
                </a:tc>
              </a:tr>
              <a:tr h="286505">
                <a:tc v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solidFill>
                      <a:srgbClr val="B0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solidFill>
                      <a:srgbClr val="B00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solidFill>
                      <a:srgbClr val="B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sz="1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sz="1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sz="1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населения, тыс. чел.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227,3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1 220,6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1 215,0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(1 2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(1 2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188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 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197,3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Валовый региональный продукт, млн. руб.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282 876,5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311 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887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/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(оценка)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308 745,1</a:t>
                      </a:r>
                      <a:endParaRPr lang="ru-RU" sz="11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542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1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/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(3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009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/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(3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098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275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/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(3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625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Индекс потребительских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цен, %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102,3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102,0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103,6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4,1</a:t>
                      </a:r>
                      <a:endParaRPr lang="ru-RU" sz="11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(10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(10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(10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</a:t>
                      </a:r>
                      <a:r>
                        <a:rPr lang="ru-RU" sz="11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заработная плата, руб.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27 036,2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30 858,3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678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1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(3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018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476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(3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593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475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1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(3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441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регистрируемой безработицы,</a:t>
                      </a:r>
                      <a:r>
                        <a:rPr lang="ru-RU" sz="11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%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3,5</a:t>
                      </a:r>
                      <a:endParaRPr lang="ru-RU" sz="11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,0)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1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,7)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Величина прожиточного минимума, руб.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652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324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9 716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153</a:t>
                      </a:r>
                      <a:endParaRPr lang="ru-RU" sz="11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056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681</a:t>
                      </a:r>
                      <a:endParaRPr lang="ru-RU" sz="11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528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204</a:t>
                      </a:r>
                      <a:endParaRPr lang="ru-RU" sz="11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(10 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970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жилищного</a:t>
                      </a:r>
                      <a:r>
                        <a:rPr lang="ru-RU" sz="11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строительства, тыс. </a:t>
                      </a:r>
                      <a:r>
                        <a:rPr lang="ru-RU" sz="11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598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656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601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580</a:t>
                      </a:r>
                      <a:endParaRPr lang="ru-RU" sz="11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597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    (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633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680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(7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56342" y="69850"/>
            <a:ext cx="5004164" cy="474808"/>
          </a:xfrm>
        </p:spPr>
        <p:txBody>
          <a:bodyPr/>
          <a:lstStyle/>
          <a:p>
            <a:pPr marL="0" indent="0" algn="l">
              <a:buNone/>
            </a:pPr>
            <a:r>
              <a:rPr lang="ru-RU" sz="24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Чувашская Республика</a:t>
            </a:r>
            <a:endParaRPr lang="ru-RU" sz="2400" b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45023" y="6479758"/>
            <a:ext cx="63464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Указаны значения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соответственно консервативного и базового вариантов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40402" y="774685"/>
            <a:ext cx="5112568" cy="1430179"/>
          </a:xfrm>
          <a:prstGeom prst="wedgeRoundRectCallout">
            <a:avLst>
              <a:gd name="adj1" fmla="val -44363"/>
              <a:gd name="adj2" fmla="val 76811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</a:t>
            </a: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социально-экономического развития Чувашской Республики </a:t>
            </a: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 по 2 вариантам развития:</a:t>
            </a:r>
          </a:p>
          <a:p>
            <a:pPr algn="just"/>
            <a:r>
              <a:rPr lang="ru-RU" sz="13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первый (консервативный</a:t>
            </a:r>
            <a:r>
              <a:rPr lang="ru-RU" sz="1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вариант исходит из менее благоприятного сценария развития </a:t>
            </a:r>
            <a:r>
              <a:rPr lang="ru-RU" sz="13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экономики;</a:t>
            </a:r>
            <a:endParaRPr lang="ru-RU" sz="13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3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второй (базовый) вариант исходит </a:t>
            </a:r>
            <a:r>
              <a:rPr lang="ru-RU" sz="1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более благоприятного сочетания внешних </a:t>
            </a:r>
            <a:r>
              <a:rPr lang="ru-RU" sz="13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внутренних условий развития </a:t>
            </a:r>
            <a:r>
              <a:rPr lang="ru-RU" sz="13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экономики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026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5292080" y="4144131"/>
            <a:ext cx="1764000" cy="324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0" name="Диаграмма 2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2554812"/>
              </p:ext>
            </p:extLst>
          </p:nvPr>
        </p:nvGraphicFramePr>
        <p:xfrm>
          <a:off x="4515401" y="1341514"/>
          <a:ext cx="4392048" cy="48698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9473402"/>
              </p:ext>
            </p:extLst>
          </p:nvPr>
        </p:nvGraphicFramePr>
        <p:xfrm>
          <a:off x="33469" y="692696"/>
          <a:ext cx="4851329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3111637" y="2565225"/>
            <a:ext cx="993775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600" b="1" dirty="0" smtClean="0">
                <a:solidFill>
                  <a:srgbClr val="0070C0"/>
                </a:solidFill>
                <a:latin typeface="TimesET" pitchFamily="2" charset="0"/>
              </a:rPr>
              <a:t> </a:t>
            </a:r>
            <a:endParaRPr lang="ru-RU" altLang="ru-RU" sz="1600" b="1" dirty="0">
              <a:solidFill>
                <a:srgbClr val="0070C0"/>
              </a:solidFill>
              <a:latin typeface="TimesET" pitchFamily="2" charset="0"/>
            </a:endParaRPr>
          </a:p>
        </p:txBody>
      </p:sp>
      <p:sp>
        <p:nvSpPr>
          <p:cNvPr id="31" name="Заголовок 1"/>
          <p:cNvSpPr txBox="1">
            <a:spLocks/>
          </p:cNvSpPr>
          <p:nvPr/>
        </p:nvSpPr>
        <p:spPr bwMode="auto">
          <a:xfrm>
            <a:off x="5054230" y="836712"/>
            <a:ext cx="3672408" cy="576064"/>
          </a:xfrm>
          <a:prstGeom prst="round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Поступление собственных доходов по субъектам ПФО (2019 г. к 2018 г., %)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59728" y="58237"/>
            <a:ext cx="7613500" cy="50405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и неналоговые доходы консолидированного бюджета Чувашской Республики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7686" y="5445224"/>
            <a:ext cx="4896544" cy="766167"/>
          </a:xfrm>
          <a:prstGeom prst="wedgeRoundRectCallout">
            <a:avLst>
              <a:gd name="adj1" fmla="val 51522"/>
              <a:gd name="adj2" fmla="val -191784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поступление собственных доходов составило 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39 217,3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 (рост к уровню 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на </a:t>
            </a:r>
            <a:b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1 340,4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рублей, или на 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3,5%).</a:t>
            </a:r>
            <a:endParaRPr lang="ru-RU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48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035278"/>
              </p:ext>
            </p:extLst>
          </p:nvPr>
        </p:nvGraphicFramePr>
        <p:xfrm>
          <a:off x="152400" y="1973263"/>
          <a:ext cx="4702175" cy="450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5" name="Стрелка вниз 54"/>
          <p:cNvSpPr/>
          <p:nvPr/>
        </p:nvSpPr>
        <p:spPr>
          <a:xfrm rot="10800000">
            <a:off x="8729154" y="1140678"/>
            <a:ext cx="310580" cy="4940456"/>
          </a:xfrm>
          <a:prstGeom prst="downArrow">
            <a:avLst>
              <a:gd name="adj1" fmla="val 50000"/>
              <a:gd name="adj2" fmla="val 111346"/>
            </a:avLst>
          </a:prstGeom>
          <a:solidFill>
            <a:srgbClr val="FF0066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>
            <a:scene3d>
              <a:camera prst="isometricLeftDown"/>
              <a:lightRig rig="threePt" dir="t"/>
            </a:scene3d>
          </a:bodyPr>
          <a:lstStyle/>
          <a:p>
            <a:pPr algn="ctr">
              <a:defRPr/>
            </a:pPr>
            <a:endParaRPr lang="ru-RU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92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13" y="908720"/>
            <a:ext cx="687809" cy="577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13" y="2040416"/>
            <a:ext cx="1336675" cy="58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09" y="1503908"/>
            <a:ext cx="135188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5" name="Номер слайда 2"/>
          <p:cNvSpPr>
            <a:spLocks noGrp="1"/>
          </p:cNvSpPr>
          <p:nvPr>
            <p:ph type="sldNum" sz="quarter" idx="12"/>
          </p:nvPr>
        </p:nvSpPr>
        <p:spPr bwMode="auto">
          <a:xfrm>
            <a:off x="8147050" y="6472238"/>
            <a:ext cx="10541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77EF1E9-EFF1-4598-AB54-4E5BF53C1B32}" type="slidenum">
              <a:rPr lang="ru-RU" altLang="ru-RU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21</a:t>
            </a:fld>
            <a:endParaRPr lang="ru-RU" altLang="ru-RU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25413" y="5554663"/>
            <a:ext cx="4897437" cy="987504"/>
          </a:xfrm>
          <a:prstGeom prst="wedgeRoundRectCallout">
            <a:avLst>
              <a:gd name="adj1" fmla="val 47551"/>
              <a:gd name="adj2" fmla="val -110970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Ранжирование осуществлено исходя из удельного веса поступлений от данных организаций в общем объеме налоговых поступлений в р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еспубликанский бюджет Чувашской Республики за 201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ru-RU" sz="13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11523"/>
            <a:ext cx="792088" cy="56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TextBox 1"/>
          <p:cNvSpPr txBox="1"/>
          <p:nvPr/>
        </p:nvSpPr>
        <p:spPr>
          <a:xfrm>
            <a:off x="3733801" y="1108006"/>
            <a:ext cx="5046663" cy="275868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ОАО «Чебоксарская пивоваренная фирма «Букет Чувашии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1"/>
          <p:cNvSpPr txBox="1"/>
          <p:nvPr/>
        </p:nvSpPr>
        <p:spPr>
          <a:xfrm>
            <a:off x="4522789" y="2975597"/>
            <a:ext cx="4279900" cy="275868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АО «АККОНД»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1"/>
          <p:cNvSpPr txBox="1"/>
          <p:nvPr/>
        </p:nvSpPr>
        <p:spPr>
          <a:xfrm>
            <a:off x="5159375" y="4421219"/>
            <a:ext cx="3621089" cy="275868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ПАО «Химпром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1"/>
          <p:cNvSpPr txBox="1"/>
          <p:nvPr/>
        </p:nvSpPr>
        <p:spPr>
          <a:xfrm>
            <a:off x="5351464" y="4873206"/>
            <a:ext cx="3429000" cy="551736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«Комбинат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втомобильных Фургонов»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1"/>
          <p:cNvSpPr txBox="1"/>
          <p:nvPr/>
        </p:nvSpPr>
        <p:spPr>
          <a:xfrm>
            <a:off x="4694238" y="3378497"/>
            <a:ext cx="4086226" cy="526733"/>
          </a:xfrm>
          <a:prstGeom prst="roundRect">
            <a:avLst>
              <a:gd name="adj" fmla="val 31350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Филиал ПАО «ФГК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Русгидро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-Чебоксарская ГЭС»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1"/>
          <p:cNvSpPr txBox="1"/>
          <p:nvPr/>
        </p:nvSpPr>
        <p:spPr>
          <a:xfrm>
            <a:off x="4306889" y="2539843"/>
            <a:ext cx="4495800" cy="279400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ПАО «ГАЗПРОМ»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Box 1"/>
          <p:cNvSpPr txBox="1"/>
          <p:nvPr/>
        </p:nvSpPr>
        <p:spPr>
          <a:xfrm>
            <a:off x="4919664" y="4011612"/>
            <a:ext cx="3860800" cy="276225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1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sz="1400" dirty="0" smtClean="0">
                <a:solidFill>
                  <a:srgbClr val="341D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ПАО «Банк ВТБ»</a:t>
            </a:r>
            <a:endParaRPr lang="ru-RU" sz="1400" dirty="0">
              <a:solidFill>
                <a:srgbClr val="341DE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1"/>
          <p:cNvSpPr txBox="1"/>
          <p:nvPr/>
        </p:nvSpPr>
        <p:spPr>
          <a:xfrm>
            <a:off x="4049715" y="2982079"/>
            <a:ext cx="433388" cy="303213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Box 1"/>
          <p:cNvSpPr txBox="1"/>
          <p:nvPr/>
        </p:nvSpPr>
        <p:spPr>
          <a:xfrm>
            <a:off x="3435352" y="1503908"/>
            <a:ext cx="431800" cy="303212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1"/>
          <p:cNvSpPr txBox="1"/>
          <p:nvPr/>
        </p:nvSpPr>
        <p:spPr>
          <a:xfrm>
            <a:off x="4262438" y="3490258"/>
            <a:ext cx="431800" cy="303212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3" name="TextBox 1"/>
          <p:cNvSpPr txBox="1"/>
          <p:nvPr/>
        </p:nvSpPr>
        <p:spPr>
          <a:xfrm>
            <a:off x="4478338" y="3998118"/>
            <a:ext cx="431800" cy="303212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65" name="TextBox 1"/>
          <p:cNvSpPr txBox="1"/>
          <p:nvPr/>
        </p:nvSpPr>
        <p:spPr>
          <a:xfrm>
            <a:off x="4919663" y="4999038"/>
            <a:ext cx="431800" cy="30162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64" name="TextBox 1"/>
          <p:cNvSpPr txBox="1"/>
          <p:nvPr/>
        </p:nvSpPr>
        <p:spPr>
          <a:xfrm>
            <a:off x="4727575" y="4437063"/>
            <a:ext cx="431800" cy="303212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7" name="TextBox 1"/>
          <p:cNvSpPr txBox="1"/>
          <p:nvPr/>
        </p:nvSpPr>
        <p:spPr>
          <a:xfrm>
            <a:off x="3302001" y="1094334"/>
            <a:ext cx="431800" cy="303212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TextBox 1"/>
          <p:cNvSpPr txBox="1"/>
          <p:nvPr/>
        </p:nvSpPr>
        <p:spPr>
          <a:xfrm>
            <a:off x="5219700" y="5718076"/>
            <a:ext cx="431800" cy="303212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49" name="TextBox 1"/>
          <p:cNvSpPr txBox="1"/>
          <p:nvPr/>
        </p:nvSpPr>
        <p:spPr>
          <a:xfrm>
            <a:off x="4105276" y="1884702"/>
            <a:ext cx="4675188" cy="551736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Филиал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Фирма «Август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ОАО «Вурнарский завод смесевых препаратов»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1"/>
          <p:cNvSpPr txBox="1"/>
          <p:nvPr/>
        </p:nvSpPr>
        <p:spPr>
          <a:xfrm>
            <a:off x="3905251" y="1475020"/>
            <a:ext cx="4875213" cy="275868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ПАО «Сбербанк России»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1"/>
          <p:cNvSpPr txBox="1"/>
          <p:nvPr/>
        </p:nvSpPr>
        <p:spPr>
          <a:xfrm>
            <a:off x="5651500" y="5600700"/>
            <a:ext cx="3070225" cy="551736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АО «НПК «ЭЛАРА» имени Г.А.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Ильенко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Box 1"/>
          <p:cNvSpPr txBox="1"/>
          <p:nvPr/>
        </p:nvSpPr>
        <p:spPr>
          <a:xfrm>
            <a:off x="3634678" y="1981618"/>
            <a:ext cx="431800" cy="303213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1" name="TextBox 1"/>
          <p:cNvSpPr txBox="1"/>
          <p:nvPr/>
        </p:nvSpPr>
        <p:spPr>
          <a:xfrm>
            <a:off x="3828256" y="2516030"/>
            <a:ext cx="433388" cy="303213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Заголовок 1"/>
          <p:cNvSpPr txBox="1">
            <a:spLocks/>
          </p:cNvSpPr>
          <p:nvPr/>
        </p:nvSpPr>
        <p:spPr>
          <a:xfrm>
            <a:off x="259728" y="188640"/>
            <a:ext cx="7613500" cy="50405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Крупнейшие налогоплательщики Чувашской Республики за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533" y="888133"/>
            <a:ext cx="620687" cy="5868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899" y="882088"/>
            <a:ext cx="784102" cy="5921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647" y="1512591"/>
            <a:ext cx="886898" cy="4690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283" y="2040416"/>
            <a:ext cx="1185862" cy="5659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513" y="1512591"/>
            <a:ext cx="698488" cy="4690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17" y="2667635"/>
            <a:ext cx="895821" cy="61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41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57174" y="3322547"/>
            <a:ext cx="3218682" cy="505215"/>
          </a:xfrm>
          <a:prstGeom prst="roundRect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t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федеральному законодательству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57174" y="4378453"/>
            <a:ext cx="3164702" cy="506910"/>
          </a:xfrm>
          <a:prstGeom prst="roundRect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t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региональному законодательству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69686" y="836712"/>
            <a:ext cx="9350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год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3481487" y="4378452"/>
            <a:ext cx="968199" cy="50691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517,3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3434103" y="3322547"/>
            <a:ext cx="1015583" cy="583326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1 051,0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Овал 34"/>
          <p:cNvSpPr/>
          <p:nvPr/>
        </p:nvSpPr>
        <p:spPr>
          <a:xfrm>
            <a:off x="3455876" y="1332444"/>
            <a:ext cx="1162684" cy="55622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1 568,3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134379" y="1245163"/>
            <a:ext cx="3197249" cy="730781"/>
          </a:xfrm>
          <a:prstGeom prst="roundRect">
            <a:avLst/>
          </a:prstGeom>
          <a:gradFill>
            <a:gsLst>
              <a:gs pos="7000">
                <a:schemeClr val="accent6">
                  <a:lumMod val="40000"/>
                  <a:lumOff val="60000"/>
                </a:schemeClr>
              </a:gs>
              <a:gs pos="49000">
                <a:srgbClr val="FFFF99"/>
              </a:gs>
              <a:gs pos="100000">
                <a:schemeClr val="bg1"/>
              </a:gs>
            </a:gsLst>
            <a:lin ang="16200000" scaled="1"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t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Итого предоставлено льгот по налогам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Овал 50"/>
          <p:cNvSpPr/>
          <p:nvPr/>
        </p:nvSpPr>
        <p:spPr>
          <a:xfrm>
            <a:off x="3419872" y="1984934"/>
            <a:ext cx="1234692" cy="651978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6,1% от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налоговых доходов</a:t>
            </a:r>
          </a:p>
          <a:p>
            <a:pPr algn="ctr">
              <a:defRPr/>
            </a:pPr>
            <a:endParaRPr lang="ru-RU" sz="1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652120" y="836712"/>
            <a:ext cx="9350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Овал 42"/>
          <p:cNvSpPr/>
          <p:nvPr/>
        </p:nvSpPr>
        <p:spPr>
          <a:xfrm>
            <a:off x="5641726" y="4434257"/>
            <a:ext cx="968199" cy="50691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692,8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Овал 45"/>
          <p:cNvSpPr/>
          <p:nvPr/>
        </p:nvSpPr>
        <p:spPr>
          <a:xfrm>
            <a:off x="5621119" y="3283491"/>
            <a:ext cx="1015583" cy="583326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784,3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Овал 51"/>
          <p:cNvSpPr/>
          <p:nvPr/>
        </p:nvSpPr>
        <p:spPr>
          <a:xfrm>
            <a:off x="5562215" y="1332118"/>
            <a:ext cx="1162684" cy="55622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477,1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Овал 52"/>
          <p:cNvSpPr/>
          <p:nvPr/>
        </p:nvSpPr>
        <p:spPr>
          <a:xfrm>
            <a:off x="5508104" y="1992400"/>
            <a:ext cx="1234692" cy="644511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5,2% от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налоговых доходов</a:t>
            </a:r>
          </a:p>
          <a:p>
            <a:pPr algn="ctr">
              <a:defRPr/>
            </a:pPr>
            <a:endParaRPr lang="ru-RU" sz="1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4" name="Прямая со стрелкой 53"/>
          <p:cNvCxnSpPr/>
          <p:nvPr/>
        </p:nvCxnSpPr>
        <p:spPr>
          <a:xfrm>
            <a:off x="4787156" y="3575154"/>
            <a:ext cx="614505" cy="0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/>
          <p:nvPr/>
        </p:nvCxnSpPr>
        <p:spPr>
          <a:xfrm>
            <a:off x="4691718" y="4570841"/>
            <a:ext cx="525910" cy="9609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Овал 55"/>
          <p:cNvSpPr/>
          <p:nvPr/>
        </p:nvSpPr>
        <p:spPr>
          <a:xfrm>
            <a:off x="4203338" y="3081647"/>
            <a:ext cx="1797128" cy="369420"/>
          </a:xfrm>
          <a:prstGeom prst="ellipse">
            <a:avLst/>
          </a:prstGeom>
          <a:noFill/>
          <a:ln w="63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/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-266</a:t>
            </a:r>
            <a:r>
              <a:rPr lang="en-US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3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млн.рублей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Овал 56"/>
          <p:cNvSpPr/>
          <p:nvPr/>
        </p:nvSpPr>
        <p:spPr>
          <a:xfrm>
            <a:off x="4164739" y="4110504"/>
            <a:ext cx="1716268" cy="369420"/>
          </a:xfrm>
          <a:prstGeom prst="ellipse">
            <a:avLst/>
          </a:prstGeom>
          <a:noFill/>
          <a:ln w="63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/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+175</a:t>
            </a:r>
            <a:r>
              <a:rPr lang="en-US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3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млн.рублей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621782" y="3633174"/>
            <a:ext cx="96854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en-US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3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681163" y="4690011"/>
            <a:ext cx="75324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+34</a:t>
            </a:r>
            <a:r>
              <a:rPr lang="en-US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3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0" name="Прямая со стрелкой 59"/>
          <p:cNvCxnSpPr/>
          <p:nvPr/>
        </p:nvCxnSpPr>
        <p:spPr>
          <a:xfrm>
            <a:off x="4951012" y="1641602"/>
            <a:ext cx="513615" cy="0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Овал 60"/>
          <p:cNvSpPr/>
          <p:nvPr/>
        </p:nvSpPr>
        <p:spPr>
          <a:xfrm>
            <a:off x="4295451" y="1094908"/>
            <a:ext cx="1723845" cy="369420"/>
          </a:xfrm>
          <a:prstGeom prst="ellipse">
            <a:avLst/>
          </a:prstGeom>
          <a:noFill/>
          <a:ln w="63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/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-91,2 </a:t>
            </a:r>
            <a:r>
              <a:rPr lang="ru-RU" sz="13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млн.рублей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699283" y="1669236"/>
            <a:ext cx="96854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5,8%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3" name="Picture 2" descr="K:\Общая для обмена\!Audio and Video!\Минфин\besplatnoe_seo_prodvijeni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29" y="5013176"/>
            <a:ext cx="2410272" cy="1515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TextBox 63"/>
          <p:cNvSpPr txBox="1"/>
          <p:nvPr/>
        </p:nvSpPr>
        <p:spPr>
          <a:xfrm>
            <a:off x="2818694" y="5291883"/>
            <a:ext cx="5926684" cy="1208842"/>
          </a:xfrm>
          <a:prstGeom prst="wedgeRoundRectCallout">
            <a:avLst>
              <a:gd name="adj1" fmla="val 42448"/>
              <a:gd name="adj2" fmla="val -75503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Наибольшая сумма налоговых льгот приходится на налог на имущество организаций (в 201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году 65</a:t>
            </a:r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 от общего объема льгот).</a:t>
            </a:r>
          </a:p>
          <a:p>
            <a:pPr algn="just"/>
            <a:r>
              <a:rPr lang="ru-RU" sz="1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результатам сводной оценки эффективности предоставленных в 201</a:t>
            </a:r>
            <a:r>
              <a:rPr lang="ru-RU" sz="1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1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году в соответствии с региональным законодательством налоговых льгот, льготы признаны эффективными.</a:t>
            </a:r>
            <a:endParaRPr lang="ru-RU" sz="1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Заголовок 1"/>
          <p:cNvSpPr txBox="1">
            <a:spLocks/>
          </p:cNvSpPr>
          <p:nvPr/>
        </p:nvSpPr>
        <p:spPr>
          <a:xfrm>
            <a:off x="259729" y="58237"/>
            <a:ext cx="7020577" cy="50405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Выпадающие доходы республиканского бюджета Чувашской Республики в связи с предоставлением налоговых льгот</a:t>
            </a:r>
          </a:p>
        </p:txBody>
      </p:sp>
      <p:cxnSp>
        <p:nvCxnSpPr>
          <p:cNvPr id="66" name="Прямая соединительная линия 65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35DCAC-F131-4C56-82C1-BB591457AF70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  <p:sp>
        <p:nvSpPr>
          <p:cNvPr id="63" name="TextBox 62"/>
          <p:cNvSpPr txBox="1"/>
          <p:nvPr/>
        </p:nvSpPr>
        <p:spPr>
          <a:xfrm>
            <a:off x="7956376" y="836712"/>
            <a:ext cx="9350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Овал 68"/>
          <p:cNvSpPr/>
          <p:nvPr/>
        </p:nvSpPr>
        <p:spPr>
          <a:xfrm>
            <a:off x="7916354" y="4434257"/>
            <a:ext cx="968199" cy="50691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499</a:t>
            </a:r>
            <a:r>
              <a:rPr lang="en-US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0" name="Овал 69"/>
          <p:cNvSpPr/>
          <p:nvPr/>
        </p:nvSpPr>
        <p:spPr>
          <a:xfrm>
            <a:off x="7895747" y="3283491"/>
            <a:ext cx="1015583" cy="583326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739,1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Овал 70"/>
          <p:cNvSpPr/>
          <p:nvPr/>
        </p:nvSpPr>
        <p:spPr>
          <a:xfrm>
            <a:off x="7836843" y="1332118"/>
            <a:ext cx="1162684" cy="55622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238</a:t>
            </a:r>
            <a:r>
              <a:rPr lang="en-US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Овал 71"/>
          <p:cNvSpPr/>
          <p:nvPr/>
        </p:nvSpPr>
        <p:spPr>
          <a:xfrm>
            <a:off x="7782732" y="1992401"/>
            <a:ext cx="1234692" cy="64451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4,2% от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налоговых доходов</a:t>
            </a:r>
          </a:p>
          <a:p>
            <a:pPr algn="ctr">
              <a:defRPr/>
            </a:pPr>
            <a:endParaRPr lang="ru-RU" sz="1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4" name="Прямая со стрелкой 73"/>
          <p:cNvCxnSpPr/>
          <p:nvPr/>
        </p:nvCxnSpPr>
        <p:spPr>
          <a:xfrm>
            <a:off x="7042712" y="3575154"/>
            <a:ext cx="614505" cy="0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 стрелкой 74"/>
          <p:cNvCxnSpPr/>
          <p:nvPr/>
        </p:nvCxnSpPr>
        <p:spPr>
          <a:xfrm>
            <a:off x="6966346" y="4570841"/>
            <a:ext cx="525910" cy="9609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Овал 75"/>
          <p:cNvSpPr/>
          <p:nvPr/>
        </p:nvSpPr>
        <p:spPr>
          <a:xfrm>
            <a:off x="6458894" y="3081647"/>
            <a:ext cx="1797128" cy="369420"/>
          </a:xfrm>
          <a:prstGeom prst="ellipse">
            <a:avLst/>
          </a:prstGeom>
          <a:noFill/>
          <a:ln w="63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/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-45</a:t>
            </a:r>
            <a:r>
              <a:rPr lang="en-US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3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млн.рублей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Овал 76"/>
          <p:cNvSpPr/>
          <p:nvPr/>
        </p:nvSpPr>
        <p:spPr>
          <a:xfrm>
            <a:off x="6439367" y="4110504"/>
            <a:ext cx="1716268" cy="369420"/>
          </a:xfrm>
          <a:prstGeom prst="ellipse">
            <a:avLst/>
          </a:prstGeom>
          <a:noFill/>
          <a:ln w="63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/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-193</a:t>
            </a:r>
            <a:r>
              <a:rPr lang="en-US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3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млн.рублей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6896410" y="3633174"/>
            <a:ext cx="96854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- 5</a:t>
            </a:r>
            <a:r>
              <a:rPr lang="en-US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3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6955791" y="4690011"/>
            <a:ext cx="75324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r>
              <a:rPr lang="en-US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9%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0" name="Прямая со стрелкой 79"/>
          <p:cNvCxnSpPr/>
          <p:nvPr/>
        </p:nvCxnSpPr>
        <p:spPr>
          <a:xfrm>
            <a:off x="7134560" y="1641602"/>
            <a:ext cx="513615" cy="0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Овал 80"/>
          <p:cNvSpPr/>
          <p:nvPr/>
        </p:nvSpPr>
        <p:spPr>
          <a:xfrm>
            <a:off x="6478999" y="1094908"/>
            <a:ext cx="1723845" cy="369420"/>
          </a:xfrm>
          <a:prstGeom prst="ellipse">
            <a:avLst/>
          </a:prstGeom>
          <a:noFill/>
          <a:ln w="63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/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-238</a:t>
            </a:r>
            <a:r>
              <a:rPr lang="en-US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млн.рублей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6882831" y="1669236"/>
            <a:ext cx="96854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- 16</a:t>
            </a:r>
            <a:r>
              <a:rPr lang="en-US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3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54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7678685"/>
              </p:ext>
            </p:extLst>
          </p:nvPr>
        </p:nvGraphicFramePr>
        <p:xfrm>
          <a:off x="0" y="764704"/>
          <a:ext cx="6740448" cy="1872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252695206"/>
              </p:ext>
            </p:extLst>
          </p:nvPr>
        </p:nvGraphicFramePr>
        <p:xfrm>
          <a:off x="179512" y="2636912"/>
          <a:ext cx="4320480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074" name="Picture 2" descr="T:\ОБП\IvNik\картинки\2015\рост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908720"/>
            <a:ext cx="2205100" cy="14401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294808771"/>
              </p:ext>
            </p:extLst>
          </p:nvPr>
        </p:nvGraphicFramePr>
        <p:xfrm>
          <a:off x="4644008" y="2638636"/>
          <a:ext cx="4365340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59728" y="40652"/>
            <a:ext cx="7120584" cy="55083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в республиканский бюджет Чувашской Республики в 2019-2023 годах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9512" y="5797455"/>
            <a:ext cx="8128696" cy="715089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Часть межбюджетных трансфертов субъектам Российской Федерации первоначально распределяется федеральным законом о бюджете на соответствующий финансовый год. Остальная часть межбюджетных трансфертов распределяется в ходе исполнения федерального бюджета по отдельным решениям Правительства Российской Федерации</a:t>
            </a:r>
          </a:p>
        </p:txBody>
      </p:sp>
    </p:spTree>
    <p:extLst>
      <p:ext uri="{BB962C8B-B14F-4D97-AF65-F5344CB8AC3E}">
        <p14:creationId xmlns:p14="http://schemas.microsoft.com/office/powerpoint/2010/main" val="275802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4432656"/>
              </p:ext>
            </p:extLst>
          </p:nvPr>
        </p:nvGraphicFramePr>
        <p:xfrm>
          <a:off x="4716427" y="1398125"/>
          <a:ext cx="4538031" cy="34117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1446" name="TextBox 1"/>
          <p:cNvSpPr txBox="1">
            <a:spLocks noChangeArrowheads="1"/>
          </p:cNvSpPr>
          <p:nvPr/>
        </p:nvSpPr>
        <p:spPr bwMode="auto">
          <a:xfrm>
            <a:off x="8553450" y="708026"/>
            <a:ext cx="4110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300" b="1" dirty="0">
                <a:solidFill>
                  <a:srgbClr val="4E67C8"/>
                </a:solidFill>
                <a:latin typeface="Century Gothic" pitchFamily="34" charset="0"/>
              </a:rPr>
              <a:t>%</a:t>
            </a:r>
          </a:p>
        </p:txBody>
      </p:sp>
      <p:sp>
        <p:nvSpPr>
          <p:cNvPr id="30" name="Заголовок 1"/>
          <p:cNvSpPr txBox="1">
            <a:spLocks/>
          </p:cNvSpPr>
          <p:nvPr/>
        </p:nvSpPr>
        <p:spPr>
          <a:xfrm>
            <a:off x="259728" y="40652"/>
            <a:ext cx="7120584" cy="55083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республиканского бюджета Чувашской Республики в 2021-2023 годах</a:t>
            </a:r>
            <a:endParaRPr lang="ru-RU" sz="160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-38543" y="654946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4572000" y="5373216"/>
            <a:ext cx="120636" cy="1356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4685809" y="4289252"/>
            <a:ext cx="407316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Обслуживание государственного и муниципального долга (0,3; 0,6;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0,9%)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  (3,1; 2,5;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2,1%)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Иные расходы (1,4; 1,4;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1,7%)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Условно утвержденные расходы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(0,0; 3,2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9,6%) </a:t>
            </a:r>
            <a:r>
              <a:rPr lang="ru-RU" sz="1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распределенные расходы в плановом периоде (зарезервированные средства на случай сокращения доходов бюджета)</a:t>
            </a:r>
          </a:p>
          <a:p>
            <a:pPr>
              <a:lnSpc>
                <a:spcPct val="150000"/>
              </a:lnSpc>
            </a:pP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4576460" y="4373513"/>
            <a:ext cx="120636" cy="13560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4572000" y="4797152"/>
            <a:ext cx="120636" cy="1356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4573870" y="5085184"/>
            <a:ext cx="120636" cy="135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464316" y="4149080"/>
            <a:ext cx="37476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Общегосударственные вопросы (7,5; 2,5;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2,2%)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экономика (14,7; 17,5;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16,3%)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Жилищно-коммунальное хозяйство (4,9; 3,9;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2,3%)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(27,4; 28,3;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28,9%)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Культура, кинематография (1,8; 1,6;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1,9%)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Здравоохранение (7,5; 4,7;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5,2%)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политика (29,7; 32,2;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27,4%)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культура и спорт (1,7; 1,6;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1,5%)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354873" y="4215629"/>
            <a:ext cx="106730" cy="13560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349339" y="4522589"/>
            <a:ext cx="120636" cy="1356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347920" y="4784717"/>
            <a:ext cx="120636" cy="13560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47920" y="5085182"/>
            <a:ext cx="120636" cy="1356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340967" y="5381625"/>
            <a:ext cx="120636" cy="13560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340207" y="5669657"/>
            <a:ext cx="120636" cy="13560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340207" y="5957689"/>
            <a:ext cx="120636" cy="1356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340207" y="6217744"/>
            <a:ext cx="120636" cy="13560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prstClr val="white"/>
              </a:solidFill>
            </a:endParaRPr>
          </a:p>
        </p:txBody>
      </p:sp>
      <p:graphicFrame>
        <p:nvGraphicFramePr>
          <p:cNvPr id="6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7496068"/>
              </p:ext>
            </p:extLst>
          </p:nvPr>
        </p:nvGraphicFramePr>
        <p:xfrm>
          <a:off x="-548708" y="1312286"/>
          <a:ext cx="4551395" cy="36080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2" name="Овал 51"/>
          <p:cNvSpPr/>
          <p:nvPr/>
        </p:nvSpPr>
        <p:spPr>
          <a:xfrm>
            <a:off x="1320467" y="2286230"/>
            <a:ext cx="813043" cy="6480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200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Прямоугольник 4"/>
          <p:cNvSpPr>
            <a:spLocks noChangeArrowheads="1"/>
          </p:cNvSpPr>
          <p:nvPr/>
        </p:nvSpPr>
        <p:spPr bwMode="auto">
          <a:xfrm>
            <a:off x="1320470" y="2456377"/>
            <a:ext cx="8130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64 372,6</a:t>
            </a: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755576" y="829500"/>
            <a:ext cx="1942826" cy="46811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год</a:t>
            </a: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3942155" y="815975"/>
            <a:ext cx="1800000" cy="45278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6650428" y="831951"/>
            <a:ext cx="1810004" cy="4656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218808" y="6472800"/>
            <a:ext cx="817688" cy="365125"/>
          </a:xfrm>
        </p:spPr>
        <p:txBody>
          <a:bodyPr/>
          <a:lstStyle/>
          <a:p>
            <a:pPr>
              <a:defRPr/>
            </a:pPr>
            <a:fld id="{D78B4E9E-DC20-4671-BC32-BBFE77E2ACA0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24</a:t>
            </a:fld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42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9608756"/>
              </p:ext>
            </p:extLst>
          </p:nvPr>
        </p:nvGraphicFramePr>
        <p:xfrm>
          <a:off x="2528314" y="1347153"/>
          <a:ext cx="4337564" cy="34375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1" name="Овал 50"/>
          <p:cNvSpPr/>
          <p:nvPr/>
        </p:nvSpPr>
        <p:spPr>
          <a:xfrm>
            <a:off x="4291224" y="2322078"/>
            <a:ext cx="768159" cy="68478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200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Прямоугольник 4"/>
          <p:cNvSpPr>
            <a:spLocks noChangeArrowheads="1"/>
          </p:cNvSpPr>
          <p:nvPr/>
        </p:nvSpPr>
        <p:spPr bwMode="auto">
          <a:xfrm>
            <a:off x="4268785" y="2510580"/>
            <a:ext cx="8130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58 856,9</a:t>
            </a:r>
            <a:endParaRPr lang="ru-RU" alt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Овал 57"/>
          <p:cNvSpPr/>
          <p:nvPr/>
        </p:nvSpPr>
        <p:spPr>
          <a:xfrm>
            <a:off x="7176352" y="2286230"/>
            <a:ext cx="768159" cy="68478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200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60" name="Прямоугольник 4"/>
          <p:cNvSpPr>
            <a:spLocks noChangeArrowheads="1"/>
          </p:cNvSpPr>
          <p:nvPr/>
        </p:nvSpPr>
        <p:spPr bwMode="auto">
          <a:xfrm>
            <a:off x="7098412" y="2449695"/>
            <a:ext cx="9240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58 405,2</a:t>
            </a:r>
            <a:endParaRPr lang="ru-RU" alt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633391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460432" y="6532291"/>
            <a:ext cx="394744" cy="353093"/>
          </a:xfrm>
        </p:spPr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59728" y="69850"/>
            <a:ext cx="7613500" cy="50405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консолидированного бюджета </a:t>
            </a: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Скругленный прямоугольник 3"/>
          <p:cNvSpPr/>
          <p:nvPr/>
        </p:nvSpPr>
        <p:spPr>
          <a:xfrm>
            <a:off x="5364088" y="646917"/>
            <a:ext cx="857859" cy="25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г.</a:t>
            </a:r>
            <a:endParaRPr lang="ru-RU" sz="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293955" y="646917"/>
            <a:ext cx="648000" cy="25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г.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049763" y="647634"/>
            <a:ext cx="648000" cy="25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789454" y="656720"/>
            <a:ext cx="576000" cy="25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2022/ 2021, </a:t>
            </a:r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388000" y="656720"/>
            <a:ext cx="576000" cy="25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2023/ 2022, </a:t>
            </a:r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6041954"/>
              </p:ext>
            </p:extLst>
          </p:nvPr>
        </p:nvGraphicFramePr>
        <p:xfrm>
          <a:off x="539552" y="908720"/>
          <a:ext cx="8352442" cy="5733986"/>
        </p:xfrm>
        <a:graphic>
          <a:graphicData uri="http://schemas.openxmlformats.org/drawingml/2006/table">
            <a:tbl>
              <a:tblPr/>
              <a:tblGrid>
                <a:gridCol w="360040"/>
                <a:gridCol w="4536504"/>
                <a:gridCol w="792088"/>
                <a:gridCol w="720080"/>
                <a:gridCol w="864096"/>
                <a:gridCol w="576064"/>
                <a:gridCol w="503570"/>
              </a:tblGrid>
              <a:tr h="7741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0100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ОБЩЕГОСУДАРСТВЕННЫЕ ВОПРОСЫ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effectLst/>
                          <a:latin typeface="Trebuchet MS" panose="020B0603020202020204" pitchFamily="34" charset="0"/>
                        </a:rPr>
                        <a:t>6 721 801,0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3 184 369,3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3 137 982,2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47,4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98,5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364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0103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117 974,0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117 973,6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117 723,5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100,0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99,8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0104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Функционирование Правительства РФ, высших исполнительных органов государственной власти субъектов Российской Федерации, местных администраций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1 105 662,7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1 040 414,9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1 031 683,3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94,1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99,2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0105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Судебная система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133 261,5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134 977,9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132 263,0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101,3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98,0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548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0106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314 448,9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303 653,7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302 282,9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96,6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99,5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0107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Обеспечение проведения выборов и референдумов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190 554,5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76 589,9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76 025,3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40,2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99,3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0111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Резервные фонды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2 359 506,4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86 895,0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86 621,9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3,7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99,7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77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0112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Прикладные научные исследования в области общегосударственных вопросов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225,0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225,0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225,0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100,0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100,0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0113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Другие общегосударственные вопросы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2 500 168,0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1 423 639,3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1 391 157,4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56,9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97,7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0200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НАЦИОНАЛЬНАЯ ОБОРОНА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36 598,8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36 968,4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38 395,1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101,0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103,9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0203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Мобилизационная и вневойсковая подготовка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36 598,8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36 968,4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38 395,1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101,0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103,9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706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0300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450 838,2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435 731,1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440 650,8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96,6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101,1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0304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Органы юстиции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82 431,2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82 025,0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88 137,6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99,5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107,5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548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0309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Защита населения и территории от чрезвычайных ситуаций природного и техногенного характера, гражданская оборона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159 901,1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153 951,9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153 347,6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96,3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99,6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0310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Обеспечение пожарной безопасности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161 706,6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156 143,4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155 997,7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96,6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99,9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871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0314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Другие вопросы в области нац. безопасности и правоохранительной деятельности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46 799,2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43 610,8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43 167,9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93,2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effectLst/>
                          <a:latin typeface="Trebuchet MS" panose="020B0603020202020204" pitchFamily="34" charset="0"/>
                        </a:rPr>
                        <a:t>99,0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0400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НАЦИОНАЛЬНАЯ ЭКОНОМИКА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effectLst/>
                          <a:latin typeface="Trebuchet MS" panose="020B0603020202020204" pitchFamily="34" charset="0"/>
                        </a:rPr>
                        <a:t>11 124 430,7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11 812 244,4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12 387 473,0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106,2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104,9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0401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Общеэкономические вопросы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353 560,5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361 139,9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362 504,0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102,1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100,4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0402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Топливно-энергетический комплекс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76 021,0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0,0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0,0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0,0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 smtClean="0">
                          <a:effectLst/>
                          <a:latin typeface="Trebuchet MS" panose="020B0603020202020204" pitchFamily="34" charset="0"/>
                        </a:rPr>
                        <a:t>-</a:t>
                      </a:r>
                      <a:r>
                        <a:rPr lang="ru-RU" sz="900" b="0" i="0" u="none" strike="noStrike" dirty="0"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0405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Сельское хозяйство и рыболовство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1 951 342,0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1 816 561,9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1 800 592,6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93,1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99,1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0406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Водное хозяйство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39 213,8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35 157,3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53 022,6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89,7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150,8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0407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Лесное хозяйство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136 600,7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113 574,7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119 399,5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83,1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105,1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0408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Транспорт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282 645,2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224 204,6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223 288,9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79,3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99,6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0409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Дорожное хозяйство (дорожные фонды)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6 079 797,6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7 039 109,6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8 449 350,3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115,8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120,0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0410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Связь и информатика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17 060,3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8 810,4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8 788,0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51,6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99,7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0412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Другие вопросы в области национальной экономики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2 188 189,7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2 213 686,0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1 370 527,0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101,2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61,9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0500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ЖИЛИЩНО-КОММУНАЛЬНОЕ ХОЗЯЙСТВО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4 738 483,8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3 758 981,9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3 755 371,0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79,3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99,9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0501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Жилищное хозяйство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269 353,9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204 387,5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193 048,8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75,9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94,5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0502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Коммунальное хозяйство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2 743 318,4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1 990 172,2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2 007 883,0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72,5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100,9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0503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Благоустройство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1 398 502,8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1 332 057,6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1 323 745,4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95,2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99,4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0505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Другие вопросы в области жилищно-коммунального хозяйства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327 308,7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232 364,6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230 693,8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71,0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effectLst/>
                          <a:latin typeface="Trebuchet MS" panose="020B0603020202020204" pitchFamily="34" charset="0"/>
                        </a:rPr>
                        <a:t>99,3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0600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ОХРАНА ОКРУЖАЮЩЕЙ СРЕДЫ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effectLst/>
                          <a:latin typeface="Trebuchet MS" panose="020B0603020202020204" pitchFamily="34" charset="0"/>
                        </a:rPr>
                        <a:t>441 380,5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372 989,1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418 466,2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84,5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112,2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0602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Сбор, удаление отходов и очистка сточных вод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279 362,6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212 344,8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261 627,7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76,0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123,2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9823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0603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Охрана объектов растительного и животного мира и среды их обитания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29 921,6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31 324,3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27 616,9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104,7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88,2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0605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Другие вопросы в области охраны окружающей среды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132 096,3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129 320,0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129 221,6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97,9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effectLst/>
                          <a:latin typeface="Trebuchet MS" panose="020B0603020202020204" pitchFamily="34" charset="0"/>
                        </a:rPr>
                        <a:t>99,9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7670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259728" y="101661"/>
            <a:ext cx="7613500" cy="50405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консолидированного бюджета </a:t>
            </a: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570660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Скругленный прямоугольник 11"/>
          <p:cNvSpPr/>
          <p:nvPr/>
        </p:nvSpPr>
        <p:spPr>
          <a:xfrm>
            <a:off x="6268057" y="594000"/>
            <a:ext cx="648000" cy="29538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060057" y="594000"/>
            <a:ext cx="648000" cy="29538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812360" y="594000"/>
            <a:ext cx="576000" cy="27441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 2021, </a:t>
            </a:r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410906" y="594000"/>
            <a:ext cx="576000" cy="26605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2023/ 20</a:t>
            </a:r>
            <a:r>
              <a:rPr lang="en-US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8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 </a:t>
            </a:r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16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340521" y="6601792"/>
            <a:ext cx="623967" cy="283592"/>
          </a:xfrm>
        </p:spPr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364088" y="594000"/>
            <a:ext cx="814777" cy="29538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г.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1072418"/>
              </p:ext>
            </p:extLst>
          </p:nvPr>
        </p:nvGraphicFramePr>
        <p:xfrm>
          <a:off x="467544" y="908720"/>
          <a:ext cx="8496943" cy="5727011"/>
        </p:xfrm>
        <a:graphic>
          <a:graphicData uri="http://schemas.openxmlformats.org/drawingml/2006/table">
            <a:tbl>
              <a:tblPr/>
              <a:tblGrid>
                <a:gridCol w="448568"/>
                <a:gridCol w="4447976"/>
                <a:gridCol w="864096"/>
                <a:gridCol w="792088"/>
                <a:gridCol w="792088"/>
                <a:gridCol w="576064"/>
                <a:gridCol w="576063"/>
              </a:tblGrid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0700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ОБРАЗОВАНИЕ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effectLst/>
                          <a:latin typeface="Trebuchet MS" panose="020B0603020202020204" pitchFamily="34" charset="0"/>
                        </a:rPr>
                        <a:t>20 927 839,2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19 752 064,9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18 587 268,6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94,4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94,1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0701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Дошкольное образование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6 264 747,4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5 238 614,4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5 231 195,3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83,6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99,9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0702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Общее образование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11 406 083,2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10 982 197,0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10 354 937,8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96,3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94,3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0703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Дополнительное образование детей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1 089 646,7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998 198,6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966 848,5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91,6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96,9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0704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Среднее профессиональное образование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1 430 366,4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1 380 656,6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1 380 656,6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96,5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100,0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0671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0705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Профессиональная подготовка, переподготовка и повышение квалификации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136 060,4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106 495,3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83 574,3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78,3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78,5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0706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Высшее образование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66 931,1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64 970,2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64 970,2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97,1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100,0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0707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Молодежная политика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130 368,8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121 272,6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120 294,4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93,0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99,2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0708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Прикладные научные исследования в области образования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44 438,6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45 666,8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45 666,8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102,8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100,0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0709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Другие вопросы в области образования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359 196,6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813 993,4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339 124,9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226,6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41,7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0800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КУЛЬТУРА, КИНЕМАТОГРАФИЯ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2 238 436,5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1 984 801,4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2 039 586,6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88,7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102,8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0801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Культура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2 069 078,6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1 817 337,5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1 872 703,5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87,8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103,0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0804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Другие вопросы в области культуры, кинематографии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169 357,9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167 463,9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166 883,0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98,9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99,7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0900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ЗДРАВООХРАНЕНИЕ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4 784 080,3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2 776 363,1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2 565 302,9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58,0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92,4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0901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Стационарная медицинская помощь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2 737 121,5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1 254 683,2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1 193 169,2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45,8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95,1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0902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Амбулаторная помощь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988 684,5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654 094,1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519 347,9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66,2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79,4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0903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Медицинская помощь в дневных стационарах всех типов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24 273,2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24 775,2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24 775,2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102,1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100,0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0904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Скорая медицинская помощь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125 899,5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59 478,8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59 478,8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47,2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100,0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0905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Санаторно-оздоровительная помощь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110 758,7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112 924,3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112 924,3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102,0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100,0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981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0906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Заготовка, переработка, хранение и обеспечение безопасности донорской крови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71 650,8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72 533,7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72 533,7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101,2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100,0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0909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Другие вопросы в области здравоохранения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725 692,1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597 873,8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583 073,8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82,4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97,5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1000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СОЦИАЛЬНАЯ ПОЛИТИКА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19 200 551,5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18 984 512,6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18 919 702,7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98,9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99,7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1001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Пенсионное обеспечение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68 452,3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69 108,3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69 066,1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101,0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99,9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1002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Социальное обслуживание населения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1 122 634,4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1 127 002,7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1 087 660,6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100,4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96,5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1003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Социальное обеспечение населения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12 649 933,3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12 377 306,9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12 305 751,3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97,8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99,4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1004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Охрана семьи и детства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5 299 300,9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5 350 339,8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5 396 398,2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101,0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100,9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1006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Другие вопросы в области социальной политики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60 230,5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60 754,8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60 826,5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100,9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100,1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1100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ФИЗИЧЕСКАЯ КУЛЬТУРА И СПОРТ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1 572 165,0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1 376 410,8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1 249 504,3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87,5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90,8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rebuchet MS"/>
                        </a:rPr>
                        <a:t>1101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rebuchet MS"/>
                      </a:endParaRP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rebuchet MS"/>
                        </a:rPr>
                        <a:t>Физическая культура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rebuchet MS"/>
                      </a:endParaRP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106 911,2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99 627,2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98 615,5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93,2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99,0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1102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Массовый спорт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675 456,2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534 134,1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362 882,2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79,1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67,9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1103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Спорт высших достижений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740 584,7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693 962,7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739 492,1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93,7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106,6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1105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Другие вопросы в области физической культуры и спорта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49 212,9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48 686,8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48 514,6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98,9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99,6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1200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СРЕДСТВА МАССОВОЙ ИНФОРМАЦИИ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192 988,9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176 857,5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176 692,3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91,6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99,9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1201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Телевидение и радиовещание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79 979,3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79 989,9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79 908,5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100,0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99,9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1202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Периодическая печать и издательства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95 717,3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94 867,6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94 783,7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99,1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99,9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1300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ОБСЛУЖИВАНИЕ ГОСУДАРСТВЕННОГО И МУНИЦИПАЛЬНОГО ДОЛГА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344 777,3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505 067,3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521 090,3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146,5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103,2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1301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Обслуживание государственного внутреннего и муниципального долга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344 777,3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505 067,3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521 090,3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146,5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103,2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 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Условно-утвержденные (нераспределенные)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0,0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2 155 592,1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2 811 634,9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 smtClean="0">
                          <a:effectLst/>
                          <a:latin typeface="Trebuchet MS" panose="020B0603020202020204" pitchFamily="34" charset="0"/>
                        </a:rPr>
                        <a:t>-</a:t>
                      </a:r>
                      <a:r>
                        <a:rPr lang="ru-RU" sz="900" b="0" i="0" u="none" strike="noStrike" dirty="0"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effectLst/>
                          <a:latin typeface="Trebuchet MS" panose="020B0603020202020204" pitchFamily="34" charset="0"/>
                        </a:rPr>
                        <a:t>130,4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 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Расходы бюджета – ИТОГО, тыс. рублей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0" u="none" strike="noStrike">
                          <a:effectLst/>
                          <a:latin typeface="Trebuchet MS" panose="020B0603020202020204" pitchFamily="34" charset="0"/>
                        </a:rPr>
                        <a:t>72 774 371,7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0" u="none" strike="noStrike">
                          <a:effectLst/>
                          <a:latin typeface="Trebuchet MS" panose="020B0603020202020204" pitchFamily="34" charset="0"/>
                        </a:rPr>
                        <a:t>67 312 953,8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0" u="none" strike="noStrike">
                          <a:effectLst/>
                          <a:latin typeface="Trebuchet MS" panose="020B0603020202020204" pitchFamily="34" charset="0"/>
                        </a:rPr>
                        <a:t>67 049 120,9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0" u="none" strike="noStrike" dirty="0">
                          <a:effectLst/>
                          <a:latin typeface="Trebuchet MS" panose="020B0603020202020204" pitchFamily="34" charset="0"/>
                        </a:rPr>
                        <a:t>92,5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0" u="none" strike="noStrike" dirty="0">
                          <a:effectLst/>
                          <a:latin typeface="Trebuchet MS" panose="020B0603020202020204" pitchFamily="34" charset="0"/>
                        </a:rPr>
                        <a:t>99,6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3150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235235" y="51750"/>
            <a:ext cx="7613499" cy="600551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реализацию Указа Президента Российской Федерации </a:t>
            </a:r>
            <a:endParaRPr lang="ru-RU" sz="1800" dirty="0" smtClean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Clr>
                <a:srgbClr val="F14124">
                  <a:lumMod val="75000"/>
                </a:srgbClr>
              </a:buClr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7 мая 2018 года №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204</a:t>
            </a:r>
            <a:endParaRPr lang="ru-RU" sz="160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0" y="715844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3059832" y="758163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200" b="1" i="1" dirty="0" smtClean="0">
                <a:solidFill>
                  <a:srgbClr val="4E67C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</a:t>
            </a:r>
            <a:endParaRPr lang="ru-RU" altLang="ru-RU" sz="1200" b="1" i="1" dirty="0">
              <a:solidFill>
                <a:srgbClr val="4E67C8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73228" y="159858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1" name="Правая фигурная скобка 10"/>
          <p:cNvSpPr/>
          <p:nvPr/>
        </p:nvSpPr>
        <p:spPr>
          <a:xfrm>
            <a:off x="3851920" y="951520"/>
            <a:ext cx="534420" cy="1440160"/>
          </a:xfrm>
          <a:prstGeom prst="rightBrac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76421" y="2708952"/>
            <a:ext cx="4109917" cy="288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 национального проекта 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652120" y="2708952"/>
            <a:ext cx="936000" cy="288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812360" y="2708952"/>
            <a:ext cx="959982" cy="288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732240" y="2708920"/>
            <a:ext cx="952064" cy="288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1"/>
          <p:cNvSpPr txBox="1">
            <a:spLocks noChangeArrowheads="1"/>
          </p:cNvSpPr>
          <p:nvPr/>
        </p:nvSpPr>
        <p:spPr bwMode="auto">
          <a:xfrm>
            <a:off x="7524328" y="3134427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200" b="1" i="1" dirty="0" smtClean="0">
                <a:solidFill>
                  <a:srgbClr val="4E67C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endParaRPr lang="ru-RU" altLang="ru-RU" sz="1200" b="1" i="1" dirty="0">
              <a:solidFill>
                <a:srgbClr val="4E67C8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4386340" y="944872"/>
            <a:ext cx="4473508" cy="1332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на реализацию региональных проектов, направленных на реализацию национальных проектов в рамках выполнения Указа Президента РФ № </a:t>
            </a:r>
            <a:r>
              <a:rPr lang="ru-RU" alt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204, в 2019-2023 годах предусмотрено </a:t>
            </a:r>
            <a:r>
              <a:rPr lang="ru-RU" alt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48 933,6 млн</a:t>
            </a:r>
            <a:r>
              <a:rPr lang="ru-RU" alt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388424" y="6597352"/>
            <a:ext cx="495850" cy="144758"/>
          </a:xfrm>
        </p:spPr>
        <p:txBody>
          <a:bodyPr/>
          <a:lstStyle/>
          <a:p>
            <a:pPr>
              <a:defRPr/>
            </a:pPr>
            <a:fld id="{D78B4E9E-DC20-4671-BC32-BBFE77E2ACA0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27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4499992" y="2636960"/>
            <a:ext cx="936000" cy="432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2670979"/>
              </p:ext>
            </p:extLst>
          </p:nvPr>
        </p:nvGraphicFramePr>
        <p:xfrm>
          <a:off x="276421" y="3331423"/>
          <a:ext cx="8544051" cy="30179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12859"/>
                <a:gridCol w="1154487"/>
                <a:gridCol w="1154487"/>
                <a:gridCol w="1069598"/>
                <a:gridCol w="1052620"/>
              </a:tblGrid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399 017,0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110 354,9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92 085,4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139 282,1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Цифровая экономика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40 105,9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10 670,1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8 810,4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8 788,0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1 155 744,7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1 070 329,5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1 230 718,2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111 799,8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Жилье и городская среда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712 451,8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383 319,5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342 829,4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332 829,4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Экология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1 358 132,4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1 019 495,0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943 017,4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1 017 579,7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49532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Малое и среднее предпринимательство и поддержка индивидуальной предпринимательской инициативы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372 584,9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272 449,4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876 594,6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356 185,5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312435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Производительность труда и поддержка занятости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34 158,1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37 019,5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24 604,8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26 043,6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Здравоохранение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1 590 046,7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548 962,7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527 321,1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312 411,9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Демография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2 973 903,0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3 396 586,4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2 615 251,0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2 414 065,3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296803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Безопасные и качественные автомобильные дороги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3 057 019,6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2 358 086,3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3 116 379,0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3 697 796,8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Международная кооперация и экспорт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10 285,1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2 434,6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2 434,6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2 434,6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3936979890"/>
              </p:ext>
            </p:extLst>
          </p:nvPr>
        </p:nvGraphicFramePr>
        <p:xfrm>
          <a:off x="204486" y="812335"/>
          <a:ext cx="3405198" cy="17788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4907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59729" y="20137"/>
            <a:ext cx="7264599" cy="540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средней заработной платы </a:t>
            </a:r>
            <a:r>
              <a:rPr lang="ru-RU" sz="16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отдельных категорий работников учреждений </a:t>
            </a: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социальной </a:t>
            </a:r>
            <a:r>
              <a:rPr lang="ru-RU" sz="16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сфере</a:t>
            </a:r>
            <a:endParaRPr lang="ru-RU" sz="16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9674679"/>
              </p:ext>
            </p:extLst>
          </p:nvPr>
        </p:nvGraphicFramePr>
        <p:xfrm>
          <a:off x="220350" y="692696"/>
          <a:ext cx="8528114" cy="559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5386"/>
                <a:gridCol w="648072"/>
                <a:gridCol w="720080"/>
                <a:gridCol w="576064"/>
                <a:gridCol w="720080"/>
                <a:gridCol w="648072"/>
                <a:gridCol w="648072"/>
                <a:gridCol w="648072"/>
                <a:gridCol w="648072"/>
                <a:gridCol w="648072"/>
                <a:gridCol w="648072"/>
              </a:tblGrid>
              <a:tr h="179469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>
                          <a:solidFill>
                            <a:schemeClr val="tx1"/>
                          </a:solidFill>
                          <a:effectLst/>
                        </a:rPr>
                        <a:t>Категории работников</a:t>
                      </a:r>
                      <a:endParaRPr lang="ru-RU" sz="85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3200" marR="3200" marT="320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2019 (факт)</a:t>
                      </a:r>
                      <a:endParaRPr lang="ru-RU" sz="85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3200" marR="3200" marT="32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2020 (</a:t>
                      </a:r>
                      <a:r>
                        <a:rPr lang="ru-RU" sz="850" u="none" strike="noStrike" dirty="0">
                          <a:solidFill>
                            <a:schemeClr val="tx1"/>
                          </a:solidFill>
                          <a:effectLst/>
                        </a:rPr>
                        <a:t>план)</a:t>
                      </a:r>
                      <a:endParaRPr lang="ru-RU" sz="85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3200" marR="3200" marT="320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2021 (</a:t>
                      </a:r>
                      <a:r>
                        <a:rPr lang="ru-RU" sz="85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план)</a:t>
                      </a:r>
                      <a:endParaRPr lang="ru-RU" sz="85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85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2022 (план)</a:t>
                      </a:r>
                      <a:endParaRPr lang="ru-RU" sz="85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3200" marR="3200" marT="320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2023 (</a:t>
                      </a:r>
                      <a:r>
                        <a:rPr lang="ru-RU" sz="850" u="none" strike="noStrike" dirty="0">
                          <a:solidFill>
                            <a:schemeClr val="tx1"/>
                          </a:solidFill>
                          <a:effectLst/>
                        </a:rPr>
                        <a:t>план)</a:t>
                      </a:r>
                      <a:endParaRPr lang="ru-RU" sz="85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3200" marR="3200" marT="320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067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>
                          <a:solidFill>
                            <a:schemeClr val="tx1"/>
                          </a:solidFill>
                          <a:effectLst/>
                        </a:rPr>
                        <a:t>Средняя зарплата, руб.</a:t>
                      </a:r>
                      <a:endParaRPr lang="ru-RU" sz="85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3200" marR="3200" marT="32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>
                          <a:solidFill>
                            <a:schemeClr val="tx1"/>
                          </a:solidFill>
                          <a:effectLst/>
                        </a:rPr>
                        <a:t>Отношение к средней з/п по ЧР, %</a:t>
                      </a:r>
                      <a:endParaRPr lang="ru-RU" sz="85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3200" marR="3200" marT="320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>
                          <a:solidFill>
                            <a:schemeClr val="tx1"/>
                          </a:solidFill>
                          <a:effectLst/>
                        </a:rPr>
                        <a:t>Средняя зарплата, руб.</a:t>
                      </a:r>
                      <a:endParaRPr lang="ru-RU" sz="85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3200" marR="3200" marT="320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>
                          <a:solidFill>
                            <a:schemeClr val="tx1"/>
                          </a:solidFill>
                          <a:effectLst/>
                        </a:rPr>
                        <a:t>Отношение к средней з/п по ЧР, %</a:t>
                      </a:r>
                      <a:endParaRPr lang="ru-RU" sz="85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3200" marR="3200" marT="320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Средняя зарплата, руб.</a:t>
                      </a:r>
                      <a:endParaRPr lang="ru-RU" sz="85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indent="0" algn="ctr" rtl="0" fontAlgn="ctr"/>
                      <a:r>
                        <a:rPr lang="ru-RU" sz="85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Отношение </a:t>
                      </a:r>
                      <a:r>
                        <a:rPr lang="ru-RU" sz="85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 </a:t>
                      </a:r>
                      <a:r>
                        <a:rPr lang="ru-RU" sz="85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средней з/п по ЧР, %</a:t>
                      </a:r>
                      <a:endParaRPr lang="ru-RU" sz="85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Средняя зарплата, руб.</a:t>
                      </a:r>
                      <a:endParaRPr lang="ru-RU" sz="85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Отношение к средней з/п по ЧР, %</a:t>
                      </a:r>
                      <a:endParaRPr lang="ru-RU" sz="85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>
                          <a:solidFill>
                            <a:schemeClr val="tx1"/>
                          </a:solidFill>
                          <a:effectLst/>
                        </a:rPr>
                        <a:t>Средняя зарплата, руб.</a:t>
                      </a:r>
                      <a:endParaRPr lang="ru-RU" sz="85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3200" marR="3200" marT="320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>
                          <a:solidFill>
                            <a:schemeClr val="tx1"/>
                          </a:solidFill>
                          <a:effectLst/>
                        </a:rPr>
                        <a:t>Отношение к средней </a:t>
                      </a:r>
                      <a:r>
                        <a:rPr lang="ru-RU" sz="85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з/п по </a:t>
                      </a:r>
                      <a:r>
                        <a:rPr lang="ru-RU" sz="850" u="none" strike="noStrike" dirty="0">
                          <a:solidFill>
                            <a:schemeClr val="tx1"/>
                          </a:solidFill>
                          <a:effectLst/>
                        </a:rPr>
                        <a:t>ЧР, %</a:t>
                      </a:r>
                      <a:endParaRPr lang="ru-RU" sz="85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3200" marR="3200" marT="320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49855">
                <a:tc>
                  <a:txBody>
                    <a:bodyPr/>
                    <a:lstStyle/>
                    <a:p>
                      <a:pPr algn="l" fontAlgn="t"/>
                      <a:r>
                        <a:rPr lang="ru-RU" sz="850" u="none" strike="noStrike" dirty="0">
                          <a:effectLst/>
                        </a:rPr>
                        <a:t> </a:t>
                      </a:r>
                      <a:r>
                        <a:rPr lang="ru-RU" sz="850" b="1" u="none" strike="noStrike" dirty="0" smtClean="0">
                          <a:effectLst/>
                        </a:rPr>
                        <a:t>ОБРАЗОВАНИЕ</a:t>
                      </a:r>
                      <a:endParaRPr lang="ru-RU" sz="85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200" marR="3200" marT="320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50" u="none" strike="noStrike" dirty="0">
                          <a:effectLst/>
                        </a:rPr>
                        <a:t> 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200" marR="3200" marT="320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50" u="none" strike="noStrike" dirty="0">
                          <a:effectLst/>
                        </a:rPr>
                        <a:t> 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200" marR="3200" marT="320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50" u="none" strike="noStrike">
                          <a:effectLst/>
                        </a:rPr>
                        <a:t> 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200" marR="3200" marT="320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50" u="none" strike="noStrike">
                          <a:effectLst/>
                        </a:rPr>
                        <a:t> 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200" marR="3200" marT="320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50" u="none" strike="noStrike" dirty="0">
                          <a:effectLst/>
                          <a:latin typeface="+mn-lt"/>
                        </a:rPr>
                        <a:t> 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50" u="none" strike="noStrike">
                          <a:effectLst/>
                          <a:latin typeface="+mn-lt"/>
                        </a:rPr>
                        <a:t> 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/>
                </a:tc>
                <a:tc>
                  <a:txBody>
                    <a:bodyPr/>
                    <a:lstStyle/>
                    <a:p>
                      <a:pPr algn="l" fontAlgn="t"/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/>
                </a:tc>
                <a:tc>
                  <a:txBody>
                    <a:bodyPr/>
                    <a:lstStyle/>
                    <a:p>
                      <a:pPr algn="l" fontAlgn="t"/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50" u="none" strike="noStrike">
                          <a:effectLst/>
                        </a:rPr>
                        <a:t> 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200" marR="3200" marT="320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50" u="none" strike="noStrike" dirty="0">
                          <a:effectLst/>
                        </a:rPr>
                        <a:t> 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200" marR="3200" marT="3200" marB="0"/>
                </a:tc>
              </a:tr>
              <a:tr h="30514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50" u="none" strike="noStrike" dirty="0">
                          <a:effectLst/>
                        </a:rPr>
                        <a:t>Педагогические работники дошкольных образовательных учреждений*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 smtClean="0">
                          <a:effectLst/>
                        </a:rPr>
                        <a:t>24 102,0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 smtClean="0">
                          <a:effectLst/>
                        </a:rPr>
                        <a:t>100,7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 smtClean="0">
                          <a:effectLst/>
                        </a:rPr>
                        <a:t>24 760,9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>
                          <a:effectLst/>
                        </a:rPr>
                        <a:t>100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 smtClean="0">
                          <a:effectLst/>
                          <a:latin typeface="+mn-lt"/>
                        </a:rPr>
                        <a:t>25 999,1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>
                          <a:effectLst/>
                          <a:latin typeface="+mn-lt"/>
                        </a:rPr>
                        <a:t>100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27 559,5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>
                          <a:effectLst/>
                          <a:latin typeface="+mn-lt"/>
                        </a:rPr>
                        <a:t>100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 smtClean="0">
                          <a:effectLst/>
                        </a:rPr>
                        <a:t>29 267,8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>
                          <a:effectLst/>
                        </a:rPr>
                        <a:t>100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</a:tr>
              <a:tr h="42312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50" u="none" strike="noStrike" dirty="0">
                          <a:effectLst/>
                        </a:rPr>
                        <a:t>Педагогические работники образовательных учреждений общего образования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>
                          <a:effectLst/>
                        </a:rPr>
                        <a:t>25 </a:t>
                      </a:r>
                      <a:r>
                        <a:rPr lang="ru-RU" sz="850" u="none" strike="noStrike" dirty="0" smtClean="0">
                          <a:effectLst/>
                        </a:rPr>
                        <a:t>924,2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 smtClean="0">
                          <a:effectLst/>
                        </a:rPr>
                        <a:t>101,9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 smtClean="0">
                          <a:effectLst/>
                        </a:rPr>
                        <a:t>26 596,0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>
                          <a:effectLst/>
                        </a:rPr>
                        <a:t>100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 smtClean="0">
                          <a:effectLst/>
                          <a:latin typeface="+mn-lt"/>
                        </a:rPr>
                        <a:t>27 926,0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>
                          <a:effectLst/>
                          <a:latin typeface="+mn-lt"/>
                        </a:rPr>
                        <a:t>100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29 602,0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>
                          <a:effectLst/>
                          <a:latin typeface="+mn-lt"/>
                        </a:rPr>
                        <a:t>100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 smtClean="0">
                          <a:effectLst/>
                        </a:rPr>
                        <a:t>31 437,0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>
                          <a:effectLst/>
                        </a:rPr>
                        <a:t>100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</a:tr>
              <a:tr h="30514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50" u="none" strike="noStrike" dirty="0">
                          <a:effectLst/>
                        </a:rPr>
                        <a:t>Педагогические работники учреждений дополнительного образования детей**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 smtClean="0">
                          <a:effectLst/>
                        </a:rPr>
                        <a:t>26 718,1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 smtClean="0">
                          <a:effectLst/>
                        </a:rPr>
                        <a:t>102,2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 smtClean="0">
                          <a:effectLst/>
                        </a:rPr>
                        <a:t>27 021,5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>
                          <a:effectLst/>
                        </a:rPr>
                        <a:t>100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 smtClean="0">
                          <a:effectLst/>
                          <a:latin typeface="+mn-lt"/>
                        </a:rPr>
                        <a:t>28 372,8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>
                          <a:effectLst/>
                          <a:latin typeface="+mn-lt"/>
                        </a:rPr>
                        <a:t>100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30 075,6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>
                          <a:effectLst/>
                          <a:latin typeface="+mn-lt"/>
                        </a:rPr>
                        <a:t>100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31</a:t>
                      </a:r>
                      <a:r>
                        <a:rPr lang="ru-RU" sz="85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940,0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>
                          <a:effectLst/>
                        </a:rPr>
                        <a:t>100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</a:tr>
              <a:tr h="63915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50" u="none" strike="noStrike" dirty="0">
                          <a:effectLst/>
                        </a:rPr>
                        <a:t>Преподаватели и мастера производственного обучения образовательных учреждений начального и среднего профессионального образования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26 197,7</a:t>
                      </a:r>
                      <a:endParaRPr kumimoji="0" lang="ru-RU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 smtClean="0">
                          <a:effectLst/>
                        </a:rPr>
                        <a:t>102,9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26 596,0</a:t>
                      </a:r>
                      <a:endParaRPr kumimoji="0" lang="ru-RU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>
                          <a:effectLst/>
                        </a:rPr>
                        <a:t>100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27 926,0</a:t>
                      </a:r>
                      <a:endParaRPr kumimoji="0" lang="ru-RU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>
                          <a:effectLst/>
                          <a:latin typeface="+mn-lt"/>
                        </a:rPr>
                        <a:t>100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5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29 602,0</a:t>
                      </a:r>
                    </a:p>
                    <a:p>
                      <a:pPr algn="ctr" rtl="0" fontAlgn="ctr"/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>
                          <a:effectLst/>
                          <a:latin typeface="+mn-lt"/>
                        </a:rPr>
                        <a:t>100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31 437,0</a:t>
                      </a:r>
                      <a:endParaRPr kumimoji="0" lang="ru-RU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>
                          <a:effectLst/>
                        </a:rPr>
                        <a:t>100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</a:tr>
              <a:tr h="36004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50" u="none" strike="noStrike" dirty="0">
                          <a:effectLst/>
                        </a:rPr>
                        <a:t>Преподаватели образовательных учреждений высшего профессионального образования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 smtClean="0">
                          <a:effectLst/>
                        </a:rPr>
                        <a:t>51 535,5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 smtClean="0">
                          <a:effectLst/>
                        </a:rPr>
                        <a:t>202,5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 smtClean="0">
                          <a:effectLst/>
                        </a:rPr>
                        <a:t>53 192,0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>
                          <a:effectLst/>
                        </a:rPr>
                        <a:t>200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 smtClean="0">
                          <a:effectLst/>
                          <a:latin typeface="+mn-lt"/>
                        </a:rPr>
                        <a:t>55 852,0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>
                          <a:effectLst/>
                          <a:latin typeface="+mn-lt"/>
                        </a:rPr>
                        <a:t>200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59 204,0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>
                          <a:effectLst/>
                          <a:latin typeface="+mn-lt"/>
                        </a:rPr>
                        <a:t>200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 smtClean="0">
                          <a:effectLst/>
                        </a:rPr>
                        <a:t>62 874,0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>
                          <a:effectLst/>
                        </a:rPr>
                        <a:t>200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</a:tr>
              <a:tr h="15433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50" u="none" strike="noStrike">
                          <a:effectLst/>
                        </a:rPr>
                        <a:t>Научные сотрудники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51 442,0</a:t>
                      </a:r>
                      <a:endParaRPr kumimoji="0" lang="ru-RU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 smtClean="0">
                          <a:effectLst/>
                        </a:rPr>
                        <a:t>202,1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53 192,0</a:t>
                      </a:r>
                      <a:endParaRPr kumimoji="0" lang="ru-RU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>
                          <a:effectLst/>
                        </a:rPr>
                        <a:t>200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55 852,0</a:t>
                      </a:r>
                      <a:endParaRPr kumimoji="0" lang="ru-RU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>
                          <a:effectLst/>
                          <a:latin typeface="+mn-lt"/>
                        </a:rPr>
                        <a:t>200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59 204,0</a:t>
                      </a:r>
                      <a:endParaRPr kumimoji="0" lang="ru-RU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>
                          <a:effectLst/>
                          <a:latin typeface="+mn-lt"/>
                        </a:rPr>
                        <a:t>200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62 874,0</a:t>
                      </a:r>
                      <a:endParaRPr kumimoji="0" lang="ru-RU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>
                          <a:effectLst/>
                        </a:rPr>
                        <a:t>200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</a:tr>
              <a:tr h="700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50" u="none" strike="noStrike" dirty="0">
                          <a:effectLst/>
                        </a:rPr>
                        <a:t>Педагогические работники образовательных организаций, оказывающих соц. услуги детям-сиротам и детям, оставшимся без попечения родителей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25 801,0</a:t>
                      </a:r>
                      <a:endParaRPr kumimoji="0" lang="ru-RU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 smtClean="0">
                          <a:effectLst/>
                        </a:rPr>
                        <a:t>101,4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26 596,0</a:t>
                      </a:r>
                      <a:endParaRPr kumimoji="0" lang="ru-RU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>
                          <a:effectLst/>
                        </a:rPr>
                        <a:t>100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27 926,0</a:t>
                      </a:r>
                      <a:endParaRPr kumimoji="0" lang="ru-RU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>
                          <a:effectLst/>
                          <a:latin typeface="+mn-lt"/>
                        </a:rPr>
                        <a:t>100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5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29 602,0</a:t>
                      </a:r>
                    </a:p>
                    <a:p>
                      <a:pPr algn="ctr" rtl="0" fontAlgn="ctr"/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>
                          <a:effectLst/>
                          <a:latin typeface="+mn-lt"/>
                        </a:rPr>
                        <a:t>100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31 437,0</a:t>
                      </a:r>
                      <a:endParaRPr kumimoji="0" lang="ru-RU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>
                          <a:effectLst/>
                        </a:rPr>
                        <a:t>100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</a:tr>
              <a:tr h="13253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50" b="1" u="none" strike="noStrike" dirty="0">
                          <a:effectLst/>
                        </a:rPr>
                        <a:t>ЗДРАВООХРАНЕНИЕ</a:t>
                      </a:r>
                      <a:endParaRPr lang="ru-RU" sz="85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 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 dirty="0">
                          <a:effectLst/>
                        </a:rPr>
                        <a:t> 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 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 dirty="0">
                          <a:effectLst/>
                        </a:rPr>
                        <a:t> 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  <a:latin typeface="+mn-lt"/>
                        </a:rPr>
                        <a:t> 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 dirty="0">
                          <a:effectLst/>
                          <a:latin typeface="+mn-lt"/>
                        </a:rPr>
                        <a:t> 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 dirty="0">
                          <a:effectLst/>
                          <a:latin typeface="+mn-lt"/>
                        </a:rPr>
                        <a:t> 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 dirty="0">
                          <a:effectLst/>
                        </a:rPr>
                        <a:t> 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 dirty="0">
                          <a:effectLst/>
                        </a:rPr>
                        <a:t> 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200" marR="3200" marT="3200" marB="0" anchor="ctr"/>
                </a:tc>
              </a:tr>
              <a:tr h="37152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50" u="none" strike="noStrike" dirty="0">
                          <a:effectLst/>
                        </a:rPr>
                        <a:t>Врачи и работники медицинских организаций, имеющие высшее образование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51 688,7</a:t>
                      </a:r>
                      <a:endParaRPr kumimoji="0" lang="ru-RU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 smtClean="0">
                          <a:effectLst/>
                        </a:rPr>
                        <a:t>203,1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53 192,0</a:t>
                      </a:r>
                      <a:endParaRPr kumimoji="0" lang="ru-RU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>
                          <a:effectLst/>
                        </a:rPr>
                        <a:t>200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55 852,0</a:t>
                      </a:r>
                      <a:endParaRPr kumimoji="0" lang="ru-RU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>
                          <a:effectLst/>
                          <a:latin typeface="+mn-lt"/>
                        </a:rPr>
                        <a:t>200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59 204,0</a:t>
                      </a:r>
                      <a:endParaRPr kumimoji="0" lang="ru-RU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>
                          <a:effectLst/>
                          <a:latin typeface="+mn-lt"/>
                        </a:rPr>
                        <a:t>200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62 874,0</a:t>
                      </a:r>
                      <a:endParaRPr kumimoji="0" lang="ru-RU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>
                          <a:effectLst/>
                        </a:rPr>
                        <a:t>200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</a:tr>
              <a:tr h="30514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50" u="none" strike="noStrike" dirty="0">
                          <a:effectLst/>
                        </a:rPr>
                        <a:t>Средний медицинский (фармацевтический) персонал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 smtClean="0">
                          <a:effectLst/>
                        </a:rPr>
                        <a:t>26 248,5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 smtClean="0">
                          <a:effectLst/>
                        </a:rPr>
                        <a:t>103,1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26 596,0</a:t>
                      </a:r>
                      <a:endParaRPr kumimoji="0" lang="ru-RU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>
                          <a:effectLst/>
                        </a:rPr>
                        <a:t>100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27 926,0</a:t>
                      </a:r>
                      <a:endParaRPr kumimoji="0" lang="ru-RU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>
                          <a:effectLst/>
                          <a:latin typeface="+mn-lt"/>
                        </a:rPr>
                        <a:t>100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29 602,0</a:t>
                      </a:r>
                      <a:endParaRPr kumimoji="0" lang="ru-RU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>
                          <a:effectLst/>
                          <a:latin typeface="+mn-lt"/>
                        </a:rPr>
                        <a:t>100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31 437,0</a:t>
                      </a:r>
                      <a:endParaRPr kumimoji="0" lang="ru-RU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>
                          <a:effectLst/>
                        </a:rPr>
                        <a:t>100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</a:tr>
              <a:tr h="30514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50" u="none" strike="noStrike" dirty="0">
                          <a:effectLst/>
                        </a:rPr>
                        <a:t>Младший медицинский (фармацевтический) персонал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 smtClean="0">
                          <a:effectLst/>
                        </a:rPr>
                        <a:t>26 343,0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 smtClean="0">
                          <a:effectLst/>
                        </a:rPr>
                        <a:t>103,5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26 596,0</a:t>
                      </a:r>
                      <a:endParaRPr kumimoji="0" lang="ru-RU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>
                          <a:effectLst/>
                        </a:rPr>
                        <a:t>100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27 926,0</a:t>
                      </a:r>
                      <a:endParaRPr kumimoji="0" lang="ru-RU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>
                          <a:effectLst/>
                          <a:latin typeface="+mn-lt"/>
                        </a:rPr>
                        <a:t>100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29 602,0</a:t>
                      </a:r>
                      <a:endParaRPr kumimoji="0" lang="ru-RU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>
                          <a:effectLst/>
                          <a:latin typeface="+mn-lt"/>
                        </a:rPr>
                        <a:t>100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31 437,0</a:t>
                      </a:r>
                      <a:endParaRPr kumimoji="0" lang="ru-RU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>
                          <a:effectLst/>
                        </a:rPr>
                        <a:t>100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</a:tr>
              <a:tr h="15433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50" b="1" u="none" strike="noStrike" dirty="0">
                          <a:effectLst/>
                        </a:rPr>
                        <a:t>СОЦИАЛЬНЫЕ РАБОТНИКИ</a:t>
                      </a:r>
                      <a:endParaRPr lang="ru-RU" sz="85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 smtClean="0">
                          <a:effectLst/>
                        </a:rPr>
                        <a:t>25 792,5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 smtClean="0">
                          <a:effectLst/>
                        </a:rPr>
                        <a:t>101,3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26 596,0</a:t>
                      </a:r>
                      <a:endParaRPr kumimoji="0" lang="ru-RU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>
                          <a:effectLst/>
                        </a:rPr>
                        <a:t>100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27 926,0</a:t>
                      </a:r>
                      <a:endParaRPr kumimoji="0" lang="ru-RU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>
                          <a:effectLst/>
                          <a:latin typeface="+mn-lt"/>
                        </a:rPr>
                        <a:t>100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29 602,0</a:t>
                      </a:r>
                      <a:endParaRPr kumimoji="0" lang="ru-RU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>
                          <a:effectLst/>
                          <a:latin typeface="+mn-lt"/>
                        </a:rPr>
                        <a:t>100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31 437,0</a:t>
                      </a:r>
                      <a:endParaRPr kumimoji="0" lang="ru-RU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>
                          <a:effectLst/>
                        </a:rPr>
                        <a:t>100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</a:tr>
              <a:tr h="17070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50" b="1" u="none" strike="noStrike" dirty="0">
                          <a:effectLst/>
                        </a:rPr>
                        <a:t>РАБОТНИКИ УЧРЕЖДЕНИЙ КУЛЬТУРЫ</a:t>
                      </a:r>
                      <a:endParaRPr lang="ru-RU" sz="85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 smtClean="0">
                          <a:effectLst/>
                        </a:rPr>
                        <a:t>25 984,5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 smtClean="0">
                          <a:effectLst/>
                        </a:rPr>
                        <a:t>102,1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26 596,0</a:t>
                      </a:r>
                      <a:endParaRPr kumimoji="0" lang="ru-RU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>
                          <a:effectLst/>
                        </a:rPr>
                        <a:t>100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27 926,0</a:t>
                      </a:r>
                      <a:endParaRPr kumimoji="0" lang="ru-RU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>
                          <a:effectLst/>
                          <a:latin typeface="+mn-lt"/>
                        </a:rPr>
                        <a:t>100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29 602,0</a:t>
                      </a:r>
                      <a:endParaRPr kumimoji="0" lang="ru-RU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>
                          <a:effectLst/>
                          <a:latin typeface="+mn-lt"/>
                        </a:rPr>
                        <a:t>100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31 437,0</a:t>
                      </a:r>
                      <a:endParaRPr kumimoji="0" lang="ru-RU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>
                          <a:effectLst/>
                        </a:rPr>
                        <a:t>100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</a:tr>
            </a:tbl>
          </a:graphicData>
        </a:graphic>
      </p:graphicFrame>
      <p:cxnSp>
        <p:nvCxnSpPr>
          <p:cNvPr id="6" name="Прямая соединительная линия 5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59729" y="6453336"/>
            <a:ext cx="31518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- к средней з/п в сфере общего образования в субъекте РФ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32022" y="6453336"/>
            <a:ext cx="225734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 - к средней з/п учителей в субъекте РФ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3136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98554720"/>
              </p:ext>
            </p:extLst>
          </p:nvPr>
        </p:nvGraphicFramePr>
        <p:xfrm>
          <a:off x="3811840" y="3501008"/>
          <a:ext cx="5284800" cy="3175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7222072"/>
              </p:ext>
            </p:extLst>
          </p:nvPr>
        </p:nvGraphicFramePr>
        <p:xfrm>
          <a:off x="107504" y="733111"/>
          <a:ext cx="5286375" cy="29881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26" name="Picture 2" descr="E:\photo_2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05064"/>
            <a:ext cx="3348372" cy="2232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868144" y="987872"/>
            <a:ext cx="2880320" cy="236912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аналогии с Указом Президента </a:t>
            </a: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РФ от </a:t>
            </a:r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19.09.2019  № 463 Кабинетом Министров Чувашской Республики в 2019 году принято решение об </a:t>
            </a: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увеличении </a:t>
            </a:r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денежного </a:t>
            </a: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содержания государственных гражданских служащих </a:t>
            </a:r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Республики на 4,3%</a:t>
            </a:r>
            <a:endParaRPr lang="ru-RU" sz="15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59729" y="20136"/>
            <a:ext cx="7264599" cy="600551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Среднемесячная начисленная заработная плата государственных гражданских служащих в Приволжском федеральном </a:t>
            </a:r>
            <a:r>
              <a:rPr lang="ru-RU" sz="16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округе</a:t>
            </a:r>
            <a:endParaRPr lang="ru-RU" sz="16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7740352" y="620688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200" b="1" dirty="0" smtClean="0">
                <a:solidFill>
                  <a:srgbClr val="4E67C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endParaRPr lang="ru-RU" altLang="ru-RU" sz="1200" b="1" dirty="0">
              <a:solidFill>
                <a:srgbClr val="4E67C8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19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Прямоугольник 70"/>
          <p:cNvSpPr/>
          <p:nvPr/>
        </p:nvSpPr>
        <p:spPr>
          <a:xfrm>
            <a:off x="251520" y="4023799"/>
            <a:ext cx="5577116" cy="3463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5730" tIns="62865" rIns="125730" bIns="62865" numCol="1" spcCol="1270" anchor="ctr" anchorCtr="0">
            <a:noAutofit/>
          </a:bodyPr>
          <a:lstStyle/>
          <a:p>
            <a:pPr marL="285750" lvl="1" indent="-285750" defTabSz="1466850">
              <a:lnSpc>
                <a:spcPct val="90000"/>
              </a:lnSpc>
              <a:spcAft>
                <a:spcPct val="15000"/>
              </a:spcAft>
              <a:buFontTx/>
              <a:buChar char="••"/>
            </a:pPr>
            <a:endParaRPr lang="ru-RU" sz="33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6210" y="705307"/>
            <a:ext cx="8559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i="1" dirty="0" smtClean="0">
                <a:solidFill>
                  <a:prstClr val="black"/>
                </a:solidFill>
                <a:cs typeface="+mn-cs"/>
              </a:rPr>
              <a:t>Бюджет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 – план доходов и направлений расходования денежных средств любого экономического объекта (от государства до семьи), устанавливаемый на определенный период времени</a:t>
            </a:r>
            <a:endParaRPr lang="ru-RU" sz="14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6210" y="1261413"/>
            <a:ext cx="8559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i="1" dirty="0" smtClean="0">
                <a:solidFill>
                  <a:prstClr val="black"/>
                </a:solidFill>
                <a:cs typeface="+mn-cs"/>
              </a:rPr>
              <a:t>Бюджетная система</a:t>
            </a:r>
            <a:r>
              <a:rPr lang="ru-RU" sz="1400" i="1" dirty="0" smtClean="0">
                <a:solidFill>
                  <a:prstClr val="black"/>
                </a:solidFill>
                <a:cs typeface="+mn-cs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– совокупность бюджетов различных видов, организованных в определенную систему</a:t>
            </a:r>
            <a:endParaRPr lang="ru-RU" sz="14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6210" y="3360619"/>
            <a:ext cx="8559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i="1" dirty="0" smtClean="0">
                <a:solidFill>
                  <a:prstClr val="black"/>
                </a:solidFill>
                <a:cs typeface="+mn-cs"/>
              </a:rPr>
              <a:t>Межбюджетные трансферты</a:t>
            </a:r>
            <a:r>
              <a:rPr lang="ru-RU" sz="1400" i="1" dirty="0" smtClean="0">
                <a:solidFill>
                  <a:prstClr val="black"/>
                </a:solidFill>
                <a:cs typeface="+mn-cs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– средства, предоставляемые одним бюджетом бюджетной системы другому бюджету бюджетной системы</a:t>
            </a:r>
            <a:endParaRPr lang="ru-RU" sz="14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8848" y="5733256"/>
            <a:ext cx="50006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i="1" dirty="0">
                <a:solidFill>
                  <a:prstClr val="black"/>
                </a:solidFill>
                <a:cs typeface="+mn-cs"/>
              </a:rPr>
              <a:t>Субвенции</a:t>
            </a:r>
            <a:r>
              <a:rPr lang="ru-RU" sz="1400" dirty="0">
                <a:solidFill>
                  <a:prstClr val="black"/>
                </a:solidFill>
                <a:cs typeface="+mn-cs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– межбюджетные </a:t>
            </a:r>
            <a:r>
              <a:rPr lang="ru-RU" sz="1400" dirty="0">
                <a:solidFill>
                  <a:prstClr val="black"/>
                </a:solidFill>
                <a:cs typeface="+mn-cs"/>
              </a:rPr>
              <a:t>трансферты, 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предоставляемые на </a:t>
            </a:r>
            <a:r>
              <a:rPr lang="ru-RU" sz="1400" u="sng" dirty="0" smtClean="0">
                <a:solidFill>
                  <a:prstClr val="black"/>
                </a:solidFill>
                <a:cs typeface="+mn-cs"/>
              </a:rPr>
              <a:t>финансирование переданных полномочий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 </a:t>
            </a:r>
            <a:endParaRPr lang="ru-RU" sz="14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8848" y="4824000"/>
            <a:ext cx="50006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i="1" dirty="0">
                <a:solidFill>
                  <a:prstClr val="black"/>
                </a:solidFill>
                <a:cs typeface="+mn-cs"/>
              </a:rPr>
              <a:t>Субсидии</a:t>
            </a:r>
            <a:r>
              <a:rPr lang="ru-RU" sz="1400" dirty="0">
                <a:solidFill>
                  <a:prstClr val="black"/>
                </a:solidFill>
                <a:cs typeface="+mn-cs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– межбюджетные </a:t>
            </a:r>
            <a:r>
              <a:rPr lang="ru-RU" sz="1400" dirty="0">
                <a:solidFill>
                  <a:prstClr val="black"/>
                </a:solidFill>
                <a:cs typeface="+mn-cs"/>
              </a:rPr>
              <a:t>трансферты, предоставляемые 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на условиях </a:t>
            </a:r>
            <a:r>
              <a:rPr lang="ru-RU" sz="1400" u="sng" dirty="0" smtClean="0">
                <a:solidFill>
                  <a:prstClr val="black"/>
                </a:solidFill>
                <a:cs typeface="+mn-cs"/>
              </a:rPr>
              <a:t>долевого финансировани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я расходов</a:t>
            </a:r>
            <a:endParaRPr lang="ru-RU" sz="14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7032" y="3922029"/>
            <a:ext cx="49928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i="1" dirty="0" smtClean="0">
                <a:solidFill>
                  <a:prstClr val="black"/>
                </a:solidFill>
                <a:cs typeface="+mn-cs"/>
              </a:rPr>
              <a:t>Дотации</a:t>
            </a:r>
            <a:r>
              <a:rPr lang="ru-RU" sz="1400" i="1" dirty="0" smtClean="0">
                <a:solidFill>
                  <a:prstClr val="black"/>
                </a:solidFill>
                <a:cs typeface="+mn-cs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– межбюджетные трансферты, предоставляемые </a:t>
            </a:r>
            <a:r>
              <a:rPr lang="ru-RU" sz="1400" u="sng" dirty="0" smtClean="0">
                <a:solidFill>
                  <a:prstClr val="black"/>
                </a:solidFill>
                <a:cs typeface="+mn-cs"/>
              </a:rPr>
              <a:t>без конкретной цели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 и условий их использования</a:t>
            </a:r>
            <a:endParaRPr lang="ru-RU" sz="14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6210" y="2804512"/>
            <a:ext cx="8559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i="1" dirty="0" smtClean="0">
                <a:solidFill>
                  <a:prstClr val="black"/>
                </a:solidFill>
                <a:cs typeface="+mn-cs"/>
              </a:rPr>
              <a:t>Источники финансирования дефицита бюджета</a:t>
            </a:r>
            <a:r>
              <a:rPr lang="ru-RU" sz="1400" i="1" dirty="0" smtClean="0">
                <a:solidFill>
                  <a:prstClr val="black"/>
                </a:solidFill>
                <a:cs typeface="+mn-cs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– средства, привлекаемые в бюджет для покрытия дефицита (кредиты, ценные бумаги, иные источники)</a:t>
            </a:r>
            <a:endParaRPr lang="ru-RU" sz="14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146800" y="6471920"/>
            <a:ext cx="1008000" cy="365125"/>
          </a:xfrm>
        </p:spPr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259730" y="69850"/>
            <a:ext cx="4572000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Font typeface="Georgia" pitchFamily="18" charset="0"/>
              <a:buNone/>
            </a:pPr>
            <a:r>
              <a:rPr lang="ru-RU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термины и понятия</a:t>
            </a:r>
            <a:endParaRPr lang="ru-RU" sz="24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6210" y="1817519"/>
            <a:ext cx="85590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i="1" dirty="0" smtClean="0">
                <a:solidFill>
                  <a:prstClr val="black"/>
                </a:solidFill>
                <a:cs typeface="+mn-cs"/>
              </a:rPr>
              <a:t>Государственная программа</a:t>
            </a:r>
            <a:r>
              <a:rPr lang="ru-RU" sz="1400" i="1" dirty="0" smtClean="0">
                <a:solidFill>
                  <a:prstClr val="black"/>
                </a:solidFill>
                <a:cs typeface="+mn-cs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– система мероприятий и инструментов государственной политики, обеспечивающих в рамках реализации ключевых государственных функций достижение приоритетов и целей государственной политики в сфере социально-экономического развития и безопасности</a:t>
            </a:r>
            <a:endParaRPr lang="ru-RU" sz="1400" dirty="0">
              <a:solidFill>
                <a:prstClr val="black"/>
              </a:solidFill>
              <a:cs typeface="+mn-cs"/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4098" name="Picture 2" descr="C:\Users\i.smirnov\Documents\Бюджет для граждан\Фото\55f7c5fd875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123" y="3922029"/>
            <a:ext cx="3510107" cy="23348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55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414338" y="290969"/>
            <a:ext cx="8388350" cy="43088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endParaRPr lang="ru-RU" altLang="ru-RU" sz="2200" b="1" spc="-10" dirty="0">
              <a:solidFill>
                <a:srgbClr val="C00000"/>
              </a:solidFill>
              <a:cs typeface="Arial" charset="0"/>
            </a:endParaRPr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8185069"/>
              </p:ext>
            </p:extLst>
          </p:nvPr>
        </p:nvGraphicFramePr>
        <p:xfrm>
          <a:off x="0" y="988029"/>
          <a:ext cx="4611961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1962010880"/>
              </p:ext>
            </p:extLst>
          </p:nvPr>
        </p:nvGraphicFramePr>
        <p:xfrm>
          <a:off x="4608513" y="1412775"/>
          <a:ext cx="4355975" cy="5280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4" name="Прямая соединительная линия 3"/>
          <p:cNvCxnSpPr/>
          <p:nvPr/>
        </p:nvCxnSpPr>
        <p:spPr>
          <a:xfrm>
            <a:off x="4139952" y="2528623"/>
            <a:ext cx="2331262" cy="26861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3334546" y="4651585"/>
            <a:ext cx="2880320" cy="31519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7" y="5055571"/>
            <a:ext cx="2476421" cy="166841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98" y="4625970"/>
            <a:ext cx="1771513" cy="135079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051" name="Picture 3" descr="C:\Users\o.kudryavceva\Desktop\для слайдов_медицина фото\IMG_370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432" y="5055571"/>
            <a:ext cx="2256396" cy="165744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414931" y="721856"/>
            <a:ext cx="4576714" cy="1123712"/>
          </a:xfrm>
          <a:prstGeom prst="wedgeRoundRectCallout">
            <a:avLst>
              <a:gd name="adj1" fmla="val -60644"/>
              <a:gd name="adj2" fmla="val 69011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по отрасли «Здравоохранение» на 2021 год запланированы в сумме 21 767,3 млн. рублей, из них основная часть за счет средств  обязательного медицинского страхования – 16 983,2 млн. рублей, за счет средств республиканского бюджета Чувашской Республики – 4 784,1 млн. рублей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259729" y="20137"/>
            <a:ext cx="7264599" cy="540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7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</a:t>
            </a:r>
            <a:r>
              <a:rPr lang="ru-RU" sz="17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здравоохранение </a:t>
            </a:r>
            <a:r>
              <a:rPr lang="ru-RU" sz="17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7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учетом средств территориального фонда обязательного медицинского </a:t>
            </a:r>
            <a:r>
              <a:rPr lang="ru-RU" sz="17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страхования</a:t>
            </a:r>
            <a:endParaRPr lang="ru-RU" sz="17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066217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31</a:t>
            </a:fld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07760" y="701617"/>
            <a:ext cx="2303999" cy="4320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ysClr val="windowText" lastClr="000000"/>
                </a:solidFill>
              </a:rPr>
              <a:t>Вид расходов</a:t>
            </a:r>
            <a:endParaRPr lang="ru-RU" sz="1200" b="1" dirty="0">
              <a:solidFill>
                <a:sysClr val="windowText" lastClr="00000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493658" y="701645"/>
            <a:ext cx="4608000" cy="432000"/>
          </a:xfrm>
          <a:prstGeom prst="roundRect">
            <a:avLst>
              <a:gd name="adj" fmla="val 10000"/>
            </a:avLst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200" b="1" dirty="0" smtClean="0">
                <a:solidFill>
                  <a:sysClr val="windowText" lastClr="000000"/>
                </a:solidFill>
              </a:rPr>
              <a:t>Правовое основание </a:t>
            </a:r>
            <a:endParaRPr lang="ru-RU" sz="1200" b="1" dirty="0">
              <a:solidFill>
                <a:sysClr val="windowText" lastClr="00000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7759" y="2935391"/>
            <a:ext cx="2304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900" dirty="0" smtClean="0">
                <a:solidFill>
                  <a:schemeClr val="tx1"/>
                </a:solidFill>
              </a:rPr>
              <a:t>Выплаты труженикам тыла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07759" y="2477765"/>
            <a:ext cx="2304000" cy="39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900" dirty="0" smtClean="0">
                <a:solidFill>
                  <a:schemeClr val="tx1"/>
                </a:solidFill>
              </a:rPr>
              <a:t>Выплаты реабилитированным лицам и признанным пострадавшими от политических репрессий 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172496" y="692695"/>
            <a:ext cx="864000" cy="4320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ysClr val="windowText" lastClr="000000"/>
                </a:solidFill>
                <a:cs typeface="Times New Roman" panose="02020603050405020304" pitchFamily="18" charset="0"/>
              </a:rPr>
              <a:t>Расходы на 2021 год (тыс. руб.)</a:t>
            </a:r>
            <a:endParaRPr lang="ru-RU" sz="900" b="1" dirty="0">
              <a:solidFill>
                <a:sysClr val="windowText" lastClr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07760" y="1265085"/>
            <a:ext cx="8928736" cy="219699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</a:rPr>
              <a:t>Поддержка пожилых людей и ветеранов</a:t>
            </a:r>
            <a:endParaRPr lang="ru-RU" sz="1000" b="1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493657" y="1556792"/>
            <a:ext cx="4680000" cy="41554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Закон Чувашской Республики от 24.11.2004 № 43 «О социальной поддержке тружеников тыла военных лет и ветеранов труда», Закон Чувашской Республики от 31.12.2015 № 90 «О ветеранах труда Чувашской Республики»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 flipH="1">
            <a:off x="2493657" y="2929856"/>
            <a:ext cx="4680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Закон </a:t>
            </a:r>
            <a:r>
              <a:rPr lang="ru-RU" sz="700" dirty="0">
                <a:solidFill>
                  <a:schemeClr val="tx1"/>
                </a:solidFill>
              </a:rPr>
              <a:t>Чувашской Республики от </a:t>
            </a:r>
            <a:r>
              <a:rPr lang="ru-RU" sz="700" dirty="0" smtClean="0">
                <a:solidFill>
                  <a:schemeClr val="tx1"/>
                </a:solidFill>
              </a:rPr>
              <a:t>24.11.2004 </a:t>
            </a:r>
            <a:r>
              <a:rPr lang="ru-RU" sz="700" dirty="0">
                <a:solidFill>
                  <a:schemeClr val="tx1"/>
                </a:solidFill>
              </a:rPr>
              <a:t>№ 43 </a:t>
            </a:r>
            <a:r>
              <a:rPr lang="ru-RU" sz="700" dirty="0" smtClean="0">
                <a:solidFill>
                  <a:schemeClr val="tx1"/>
                </a:solidFill>
              </a:rPr>
              <a:t>«О </a:t>
            </a:r>
            <a:r>
              <a:rPr lang="ru-RU" sz="700" dirty="0">
                <a:solidFill>
                  <a:schemeClr val="tx1"/>
                </a:solidFill>
              </a:rPr>
              <a:t>социальной поддержке тружеников тыла военных лет и ветеранов </a:t>
            </a:r>
            <a:r>
              <a:rPr lang="ru-RU" sz="700" dirty="0" smtClean="0">
                <a:solidFill>
                  <a:schemeClr val="tx1"/>
                </a:solidFill>
              </a:rPr>
              <a:t>труда»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2493657" y="2466695"/>
            <a:ext cx="4680000" cy="39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Закон </a:t>
            </a:r>
            <a:r>
              <a:rPr lang="ru-RU" sz="700" dirty="0">
                <a:solidFill>
                  <a:schemeClr val="tx1"/>
                </a:solidFill>
              </a:rPr>
              <a:t>Чувашской Республики от </a:t>
            </a:r>
            <a:r>
              <a:rPr lang="ru-RU" sz="700" dirty="0" smtClean="0">
                <a:solidFill>
                  <a:schemeClr val="tx1"/>
                </a:solidFill>
              </a:rPr>
              <a:t>24.11.2004 </a:t>
            </a:r>
            <a:r>
              <a:rPr lang="ru-RU" sz="700" dirty="0">
                <a:solidFill>
                  <a:schemeClr val="tx1"/>
                </a:solidFill>
              </a:rPr>
              <a:t>№ 47 </a:t>
            </a:r>
            <a:r>
              <a:rPr lang="ru-RU" sz="700" dirty="0" smtClean="0">
                <a:solidFill>
                  <a:schemeClr val="tx1"/>
                </a:solidFill>
              </a:rPr>
              <a:t>«О </a:t>
            </a:r>
            <a:r>
              <a:rPr lang="ru-RU" sz="700" dirty="0">
                <a:solidFill>
                  <a:schemeClr val="tx1"/>
                </a:solidFill>
              </a:rPr>
              <a:t>социальной поддержке реабилитированных лиц и лиц, признанных пострадавшими от политических </a:t>
            </a:r>
            <a:r>
              <a:rPr lang="ru-RU" sz="700" dirty="0" smtClean="0">
                <a:solidFill>
                  <a:schemeClr val="tx1"/>
                </a:solidFill>
              </a:rPr>
              <a:t>репрессий» 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8208496" y="1566788"/>
            <a:ext cx="828000" cy="41554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900" dirty="0" smtClean="0">
                <a:solidFill>
                  <a:schemeClr val="tx1"/>
                </a:solidFill>
              </a:rPr>
              <a:t>1 957 928,1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7236296" y="2929856"/>
            <a:ext cx="900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1 213 чел.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07760" y="1556792"/>
            <a:ext cx="2304000" cy="43768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900" dirty="0" smtClean="0">
                <a:solidFill>
                  <a:schemeClr val="tx1"/>
                </a:solidFill>
              </a:rPr>
              <a:t>Обеспечение мер социальной поддержки ветеранов труда</a:t>
            </a:r>
            <a:r>
              <a:rPr lang="ru-RU" sz="900" b="1" dirty="0" smtClean="0">
                <a:solidFill>
                  <a:schemeClr val="tx1"/>
                </a:solidFill>
              </a:rPr>
              <a:t> </a:t>
            </a:r>
            <a:endParaRPr lang="ru-RU" sz="900" b="1" dirty="0">
              <a:solidFill>
                <a:schemeClr val="tx1"/>
              </a:solidFill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7236296" y="2466695"/>
            <a:ext cx="900000" cy="39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 77</a:t>
            </a:r>
            <a:r>
              <a:rPr lang="en-US" sz="1000" dirty="0" smtClean="0">
                <a:solidFill>
                  <a:schemeClr val="tx1"/>
                </a:solidFill>
              </a:rPr>
              <a:t>8</a:t>
            </a:r>
            <a:r>
              <a:rPr lang="ru-RU" sz="1000" dirty="0" smtClean="0">
                <a:solidFill>
                  <a:schemeClr val="tx1"/>
                </a:solidFill>
              </a:rPr>
              <a:t> чел.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107760" y="3717032"/>
            <a:ext cx="8928735" cy="183511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</a:rPr>
              <a:t>Поддержка инвалидов</a:t>
            </a:r>
            <a:endParaRPr lang="ru-RU" sz="1000" b="1" dirty="0">
              <a:solidFill>
                <a:schemeClr val="tx1"/>
              </a:solidFill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107759" y="4752280"/>
            <a:ext cx="2304000" cy="57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900" dirty="0" smtClean="0">
                <a:solidFill>
                  <a:schemeClr val="tx1"/>
                </a:solidFill>
              </a:rPr>
              <a:t>Социальная поддержка </a:t>
            </a:r>
            <a:r>
              <a:rPr lang="ru-RU" sz="900" dirty="0">
                <a:solidFill>
                  <a:schemeClr val="tx1"/>
                </a:solidFill>
              </a:rPr>
              <a:t>граждан, подвергшихся воздействию радиации</a:t>
            </a: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2493657" y="4752280"/>
            <a:ext cx="4680000" cy="57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Закон РФ от 15.05.1991 № </a:t>
            </a:r>
            <a:r>
              <a:rPr lang="ru-RU" sz="700" dirty="0">
                <a:solidFill>
                  <a:schemeClr val="tx1"/>
                </a:solidFill>
              </a:rPr>
              <a:t>1244-1 </a:t>
            </a:r>
            <a:r>
              <a:rPr lang="ru-RU" sz="700" dirty="0" smtClean="0">
                <a:solidFill>
                  <a:schemeClr val="tx1"/>
                </a:solidFill>
              </a:rPr>
              <a:t>«О </a:t>
            </a:r>
            <a:r>
              <a:rPr lang="ru-RU" sz="700" dirty="0">
                <a:solidFill>
                  <a:schemeClr val="tx1"/>
                </a:solidFill>
              </a:rPr>
              <a:t>социальной защите граждан, подвергшихся воздействию радиации вследствие катастрофы на Чернобыльской </a:t>
            </a:r>
            <a:r>
              <a:rPr lang="ru-RU" sz="700" dirty="0" smtClean="0">
                <a:solidFill>
                  <a:schemeClr val="tx1"/>
                </a:solidFill>
              </a:rPr>
              <a:t>АЭС», </a:t>
            </a:r>
            <a:r>
              <a:rPr lang="ru-RU" sz="700" dirty="0">
                <a:solidFill>
                  <a:schemeClr val="tx1"/>
                </a:solidFill>
              </a:rPr>
              <a:t>от </a:t>
            </a:r>
            <a:r>
              <a:rPr lang="ru-RU" sz="700" dirty="0" smtClean="0">
                <a:solidFill>
                  <a:schemeClr val="tx1"/>
                </a:solidFill>
              </a:rPr>
              <a:t>26.11.1998 № </a:t>
            </a:r>
            <a:r>
              <a:rPr lang="ru-RU" sz="700" dirty="0">
                <a:solidFill>
                  <a:schemeClr val="tx1"/>
                </a:solidFill>
              </a:rPr>
              <a:t>175-ФЗ </a:t>
            </a:r>
            <a:r>
              <a:rPr lang="ru-RU" sz="700" dirty="0" smtClean="0">
                <a:solidFill>
                  <a:schemeClr val="tx1"/>
                </a:solidFill>
              </a:rPr>
              <a:t>«О соц. </a:t>
            </a:r>
            <a:r>
              <a:rPr lang="ru-RU" sz="700" dirty="0">
                <a:solidFill>
                  <a:schemeClr val="tx1"/>
                </a:solidFill>
              </a:rPr>
              <a:t>защите граждан </a:t>
            </a:r>
            <a:r>
              <a:rPr lang="ru-RU" sz="700" dirty="0" smtClean="0">
                <a:solidFill>
                  <a:schemeClr val="tx1"/>
                </a:solidFill>
              </a:rPr>
              <a:t>РФ, </a:t>
            </a:r>
            <a:r>
              <a:rPr lang="ru-RU" sz="700" dirty="0">
                <a:solidFill>
                  <a:schemeClr val="tx1"/>
                </a:solidFill>
              </a:rPr>
              <a:t>подвергшихся воздействию радиации вследствие аварии </a:t>
            </a:r>
            <a:r>
              <a:rPr lang="ru-RU" sz="700" dirty="0" smtClean="0">
                <a:solidFill>
                  <a:schemeClr val="tx1"/>
                </a:solidFill>
              </a:rPr>
              <a:t>на ПО «Маяк» </a:t>
            </a:r>
            <a:r>
              <a:rPr lang="ru-RU" sz="700" dirty="0">
                <a:solidFill>
                  <a:schemeClr val="tx1"/>
                </a:solidFill>
              </a:rPr>
              <a:t>и сбросов радиоактивных отходов в </a:t>
            </a:r>
            <a:r>
              <a:rPr lang="ru-RU" sz="700" dirty="0" smtClean="0">
                <a:solidFill>
                  <a:schemeClr val="tx1"/>
                </a:solidFill>
              </a:rPr>
              <a:t>реку «</a:t>
            </a:r>
            <a:r>
              <a:rPr lang="ru-RU" sz="700" dirty="0" err="1" smtClean="0">
                <a:solidFill>
                  <a:schemeClr val="tx1"/>
                </a:solidFill>
              </a:rPr>
              <a:t>Теча</a:t>
            </a:r>
            <a:r>
              <a:rPr lang="ru-RU" sz="700" dirty="0" smtClean="0">
                <a:solidFill>
                  <a:schemeClr val="tx1"/>
                </a:solidFill>
              </a:rPr>
              <a:t>», </a:t>
            </a:r>
            <a:r>
              <a:rPr lang="ru-RU" sz="700" dirty="0">
                <a:solidFill>
                  <a:schemeClr val="tx1"/>
                </a:solidFill>
              </a:rPr>
              <a:t>от </a:t>
            </a:r>
            <a:r>
              <a:rPr lang="ru-RU" sz="700" dirty="0" smtClean="0">
                <a:solidFill>
                  <a:schemeClr val="tx1"/>
                </a:solidFill>
              </a:rPr>
              <a:t>10.01.2002 № 2-ФЗ «О соц. гарантиях </a:t>
            </a:r>
            <a:r>
              <a:rPr lang="ru-RU" sz="700" dirty="0">
                <a:solidFill>
                  <a:schemeClr val="tx1"/>
                </a:solidFill>
              </a:rPr>
              <a:t>гражданам, подвергшимся радиационному воздействию вследствие ядерных испытаний на Семипалатинском </a:t>
            </a:r>
            <a:r>
              <a:rPr lang="ru-RU" sz="700" dirty="0" smtClean="0">
                <a:solidFill>
                  <a:schemeClr val="tx1"/>
                </a:solidFill>
              </a:rPr>
              <a:t>полигоне»</a:t>
            </a: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107760" y="5364320"/>
            <a:ext cx="2304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900" dirty="0">
                <a:solidFill>
                  <a:schemeClr val="tx1"/>
                </a:solidFill>
              </a:rPr>
              <a:t>Дополнительные выплаты инвалидам боевых действий</a:t>
            </a: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107760" y="5724376"/>
            <a:ext cx="2304000" cy="46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900" dirty="0">
                <a:solidFill>
                  <a:schemeClr val="tx1"/>
                </a:solidFill>
              </a:rPr>
              <a:t>Денежная компенсация стоимости проезда к месту проведения программного гемодиализа и обратно</a:t>
            </a: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107760" y="3960176"/>
            <a:ext cx="2304000" cy="43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900" dirty="0" smtClean="0">
                <a:solidFill>
                  <a:schemeClr val="tx1"/>
                </a:solidFill>
              </a:rPr>
              <a:t>Компенсация расходов инвалидам на оплату жилого помещения и коммунальных услуг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2493657" y="3960176"/>
            <a:ext cx="4680000" cy="43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Федеральный закон от 24.11.1995  </a:t>
            </a:r>
            <a:r>
              <a:rPr lang="ru-RU" sz="700" dirty="0">
                <a:solidFill>
                  <a:schemeClr val="tx1"/>
                </a:solidFill>
              </a:rPr>
              <a:t>№ </a:t>
            </a:r>
            <a:r>
              <a:rPr lang="ru-RU" sz="700" dirty="0" smtClean="0">
                <a:solidFill>
                  <a:schemeClr val="tx1"/>
                </a:solidFill>
              </a:rPr>
              <a:t>181-ФЗ «О социальной защите инвалидов в Российской Федерации» 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2493657" y="5364320"/>
            <a:ext cx="4680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Указ </a:t>
            </a:r>
            <a:r>
              <a:rPr lang="ru-RU" sz="700" dirty="0">
                <a:solidFill>
                  <a:schemeClr val="tx1"/>
                </a:solidFill>
              </a:rPr>
              <a:t>Главы Чувашской Республики от </a:t>
            </a:r>
            <a:r>
              <a:rPr lang="ru-RU" sz="700" dirty="0" smtClean="0">
                <a:solidFill>
                  <a:schemeClr val="tx1"/>
                </a:solidFill>
              </a:rPr>
              <a:t>12.01.2012</a:t>
            </a:r>
            <a:r>
              <a:rPr lang="ru-RU" sz="700" dirty="0">
                <a:solidFill>
                  <a:schemeClr val="tx1"/>
                </a:solidFill>
              </a:rPr>
              <a:t> </a:t>
            </a:r>
            <a:r>
              <a:rPr lang="ru-RU" sz="700" dirty="0" smtClean="0">
                <a:solidFill>
                  <a:schemeClr val="tx1"/>
                </a:solidFill>
              </a:rPr>
              <a:t>№</a:t>
            </a:r>
            <a:r>
              <a:rPr lang="ru-RU" sz="700" dirty="0">
                <a:solidFill>
                  <a:schemeClr val="tx1"/>
                </a:solidFill>
              </a:rPr>
              <a:t> 4 </a:t>
            </a:r>
            <a:r>
              <a:rPr lang="ru-RU" sz="700" dirty="0" smtClean="0">
                <a:solidFill>
                  <a:schemeClr val="tx1"/>
                </a:solidFill>
              </a:rPr>
              <a:t>«О </a:t>
            </a:r>
            <a:r>
              <a:rPr lang="ru-RU" sz="700" dirty="0">
                <a:solidFill>
                  <a:schemeClr val="tx1"/>
                </a:solidFill>
              </a:rPr>
              <a:t>дополнительной социальной поддержке инвалидов боевых действий", </a:t>
            </a:r>
            <a:r>
              <a:rPr lang="ru-RU" sz="700" dirty="0" smtClean="0">
                <a:solidFill>
                  <a:schemeClr val="tx1"/>
                </a:solidFill>
              </a:rPr>
              <a:t>Закон </a:t>
            </a:r>
            <a:r>
              <a:rPr lang="ru-RU" sz="700" dirty="0">
                <a:solidFill>
                  <a:schemeClr val="tx1"/>
                </a:solidFill>
              </a:rPr>
              <a:t>Чувашской Республики от </a:t>
            </a:r>
            <a:r>
              <a:rPr lang="ru-RU" sz="700" dirty="0" smtClean="0">
                <a:solidFill>
                  <a:schemeClr val="tx1"/>
                </a:solidFill>
              </a:rPr>
              <a:t>10.05.2012</a:t>
            </a:r>
            <a:r>
              <a:rPr lang="ru-RU" sz="700" dirty="0">
                <a:solidFill>
                  <a:schemeClr val="tx1"/>
                </a:solidFill>
              </a:rPr>
              <a:t> </a:t>
            </a:r>
            <a:r>
              <a:rPr lang="ru-RU" sz="700" dirty="0" smtClean="0">
                <a:solidFill>
                  <a:schemeClr val="tx1"/>
                </a:solidFill>
              </a:rPr>
              <a:t>№ </a:t>
            </a:r>
            <a:r>
              <a:rPr lang="ru-RU" sz="700" dirty="0">
                <a:solidFill>
                  <a:schemeClr val="tx1"/>
                </a:solidFill>
              </a:rPr>
              <a:t>23 </a:t>
            </a:r>
            <a:r>
              <a:rPr lang="ru-RU" sz="700" dirty="0" smtClean="0">
                <a:solidFill>
                  <a:schemeClr val="tx1"/>
                </a:solidFill>
              </a:rPr>
              <a:t>«О </a:t>
            </a:r>
            <a:r>
              <a:rPr lang="ru-RU" sz="700" dirty="0">
                <a:solidFill>
                  <a:schemeClr val="tx1"/>
                </a:solidFill>
              </a:rPr>
              <a:t>порядке предоставления дополнительной выплаты инвалидам боевых </a:t>
            </a:r>
            <a:r>
              <a:rPr lang="ru-RU" sz="700" dirty="0" smtClean="0">
                <a:solidFill>
                  <a:schemeClr val="tx1"/>
                </a:solidFill>
              </a:rPr>
              <a:t>действий»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2493657" y="5724376"/>
            <a:ext cx="4680000" cy="46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Постановление </a:t>
            </a:r>
            <a:r>
              <a:rPr lang="ru-RU" sz="700" dirty="0">
                <a:solidFill>
                  <a:schemeClr val="tx1"/>
                </a:solidFill>
              </a:rPr>
              <a:t>Кабинета Министров Чувашской Республики от </a:t>
            </a:r>
            <a:r>
              <a:rPr lang="ru-RU" sz="700" dirty="0" smtClean="0">
                <a:solidFill>
                  <a:schemeClr val="tx1"/>
                </a:solidFill>
              </a:rPr>
              <a:t>11.08.2016 № </a:t>
            </a:r>
            <a:r>
              <a:rPr lang="ru-RU" sz="700" dirty="0">
                <a:solidFill>
                  <a:schemeClr val="tx1"/>
                </a:solidFill>
              </a:rPr>
              <a:t>323  </a:t>
            </a:r>
            <a:r>
              <a:rPr lang="ru-RU" sz="700" dirty="0" smtClean="0">
                <a:solidFill>
                  <a:schemeClr val="tx1"/>
                </a:solidFill>
              </a:rPr>
              <a:t>«Об </a:t>
            </a:r>
            <a:r>
              <a:rPr lang="ru-RU" sz="700" dirty="0">
                <a:solidFill>
                  <a:schemeClr val="tx1"/>
                </a:solidFill>
              </a:rPr>
              <a:t>утверждении Порядка предоставления гражданам, проживающим в Чувашской Республике, страдающим хронической почечной недостаточностью, денежной компенсации стоимости проезда к месту проведения процедуры программного гемодиализа и </a:t>
            </a:r>
            <a:r>
              <a:rPr lang="ru-RU" sz="700" dirty="0" smtClean="0">
                <a:solidFill>
                  <a:schemeClr val="tx1"/>
                </a:solidFill>
              </a:rPr>
              <a:t>обратно»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7236296" y="4752280"/>
            <a:ext cx="900000" cy="57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00" dirty="0" smtClean="0">
              <a:solidFill>
                <a:schemeClr val="tx1"/>
              </a:solidFill>
            </a:endParaRPr>
          </a:p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 1 061 чел.</a:t>
            </a:r>
          </a:p>
          <a:p>
            <a:pPr algn="ctr"/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7236296" y="5724376"/>
            <a:ext cx="900000" cy="46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 </a:t>
            </a:r>
            <a:r>
              <a:rPr lang="en-US" sz="1000" dirty="0" smtClean="0">
                <a:solidFill>
                  <a:schemeClr val="tx1"/>
                </a:solidFill>
              </a:rPr>
              <a:t>1</a:t>
            </a:r>
            <a:r>
              <a:rPr lang="ru-RU" sz="1000" dirty="0" smtClean="0">
                <a:solidFill>
                  <a:schemeClr val="tx1"/>
                </a:solidFill>
              </a:rPr>
              <a:t>17 чел.</a:t>
            </a: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7236296" y="5364320"/>
            <a:ext cx="900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1</a:t>
            </a:r>
            <a:r>
              <a:rPr lang="en-US" sz="1000" dirty="0" smtClean="0">
                <a:solidFill>
                  <a:schemeClr val="tx1"/>
                </a:solidFill>
              </a:rPr>
              <a:t>12</a:t>
            </a:r>
            <a:r>
              <a:rPr lang="ru-RU" sz="1000" dirty="0" smtClean="0">
                <a:solidFill>
                  <a:schemeClr val="tx1"/>
                </a:solidFill>
              </a:rPr>
              <a:t> чел.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7236296" y="3960176"/>
            <a:ext cx="900000" cy="43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900" dirty="0" smtClean="0">
              <a:solidFill>
                <a:schemeClr val="tx1"/>
              </a:solidFill>
            </a:endParaRPr>
          </a:p>
          <a:p>
            <a:pPr algn="ctr"/>
            <a:r>
              <a:rPr lang="ru-RU" sz="900" dirty="0" smtClean="0">
                <a:solidFill>
                  <a:schemeClr val="tx1"/>
                </a:solidFill>
              </a:rPr>
              <a:t> </a:t>
            </a:r>
            <a:r>
              <a:rPr lang="en-US" sz="900" dirty="0" smtClean="0">
                <a:solidFill>
                  <a:schemeClr val="tx1"/>
                </a:solidFill>
              </a:rPr>
              <a:t>82</a:t>
            </a:r>
            <a:r>
              <a:rPr lang="ru-RU" sz="900" dirty="0" smtClean="0">
                <a:solidFill>
                  <a:schemeClr val="tx1"/>
                </a:solidFill>
              </a:rPr>
              <a:t> </a:t>
            </a:r>
            <a:r>
              <a:rPr lang="en-US" sz="900" dirty="0" smtClean="0">
                <a:solidFill>
                  <a:schemeClr val="tx1"/>
                </a:solidFill>
              </a:rPr>
              <a:t>784</a:t>
            </a:r>
            <a:r>
              <a:rPr lang="ru-RU" sz="900" dirty="0" smtClean="0">
                <a:solidFill>
                  <a:schemeClr val="tx1"/>
                </a:solidFill>
              </a:rPr>
              <a:t> ел</a:t>
            </a:r>
            <a:r>
              <a:rPr lang="ru-RU" sz="900" dirty="0" smtClean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ru-RU" sz="900" dirty="0" smtClean="0">
                <a:solidFill>
                  <a:schemeClr val="tx1"/>
                </a:solidFill>
              </a:rPr>
              <a:t> 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107760" y="3285016"/>
            <a:ext cx="2304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900" dirty="0" smtClean="0">
                <a:solidFill>
                  <a:schemeClr val="tx1"/>
                </a:solidFill>
              </a:rPr>
              <a:t>Компенсация расходов  на уплату взноса на капитальный ремонт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2493657" y="3285016"/>
            <a:ext cx="4680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Закон </a:t>
            </a:r>
            <a:r>
              <a:rPr lang="ru-RU" sz="700" dirty="0">
                <a:solidFill>
                  <a:schemeClr val="tx1"/>
                </a:solidFill>
              </a:rPr>
              <a:t>Чувашской Республики от </a:t>
            </a:r>
            <a:r>
              <a:rPr lang="ru-RU" sz="700" dirty="0" smtClean="0">
                <a:solidFill>
                  <a:schemeClr val="tx1"/>
                </a:solidFill>
              </a:rPr>
              <a:t>08.04.2016 </a:t>
            </a:r>
            <a:r>
              <a:rPr lang="ru-RU" sz="700" dirty="0">
                <a:solidFill>
                  <a:schemeClr val="tx1"/>
                </a:solidFill>
              </a:rPr>
              <a:t>№ </a:t>
            </a:r>
            <a:r>
              <a:rPr lang="ru-RU" sz="700" dirty="0" smtClean="0">
                <a:solidFill>
                  <a:schemeClr val="tx1"/>
                </a:solidFill>
              </a:rPr>
              <a:t>14 «О социальной поддержке отдельных категорий граждан по уплате взноса на капитальный ремонт общего имущества в многоквартирном доме»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7236296" y="3285016"/>
            <a:ext cx="900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7</a:t>
            </a:r>
            <a:r>
              <a:rPr lang="ru-RU" sz="1000" dirty="0" smtClean="0">
                <a:solidFill>
                  <a:schemeClr val="tx1"/>
                </a:solidFill>
              </a:rPr>
              <a:t> </a:t>
            </a:r>
            <a:r>
              <a:rPr lang="en-US" sz="1000" dirty="0" smtClean="0">
                <a:solidFill>
                  <a:schemeClr val="tx1"/>
                </a:solidFill>
              </a:rPr>
              <a:t>418</a:t>
            </a:r>
            <a:r>
              <a:rPr lang="ru-RU" sz="1000" dirty="0" smtClean="0">
                <a:solidFill>
                  <a:schemeClr val="tx1"/>
                </a:solidFill>
              </a:rPr>
              <a:t> </a:t>
            </a:r>
            <a:r>
              <a:rPr lang="ru-RU" sz="1000" dirty="0" smtClean="0">
                <a:solidFill>
                  <a:schemeClr val="tx1"/>
                </a:solidFill>
              </a:rPr>
              <a:t>чел.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7164288" y="692695"/>
            <a:ext cx="972000" cy="4320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ysClr val="windowText" lastClr="000000"/>
                </a:solidFill>
              </a:rPr>
              <a:t>Численность получателей </a:t>
            </a:r>
            <a:endParaRPr lang="ru-RU" sz="900" b="1" dirty="0">
              <a:solidFill>
                <a:sysClr val="windowText" lastClr="000000"/>
              </a:solidFill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7236296" y="1556792"/>
            <a:ext cx="900000" cy="41554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130 </a:t>
            </a:r>
            <a:r>
              <a:rPr lang="en-US" sz="1000" dirty="0" smtClean="0">
                <a:solidFill>
                  <a:schemeClr val="tx1"/>
                </a:solidFill>
              </a:rPr>
              <a:t>8</a:t>
            </a:r>
            <a:r>
              <a:rPr lang="ru-RU" sz="1000" dirty="0" smtClean="0">
                <a:solidFill>
                  <a:schemeClr val="tx1"/>
                </a:solidFill>
              </a:rPr>
              <a:t>00 </a:t>
            </a:r>
            <a:r>
              <a:rPr lang="ru-RU" sz="900" dirty="0" smtClean="0">
                <a:solidFill>
                  <a:schemeClr val="tx1"/>
                </a:solidFill>
              </a:rPr>
              <a:t>чел.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8208496" y="3285016"/>
            <a:ext cx="828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11 726,5</a:t>
            </a:r>
          </a:p>
        </p:txBody>
      </p:sp>
      <p:sp>
        <p:nvSpPr>
          <p:cNvPr id="63" name="Скругленный прямоугольник 62"/>
          <p:cNvSpPr/>
          <p:nvPr/>
        </p:nvSpPr>
        <p:spPr>
          <a:xfrm>
            <a:off x="8208496" y="2932354"/>
            <a:ext cx="828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00" dirty="0" smtClean="0">
              <a:solidFill>
                <a:schemeClr val="tx1"/>
              </a:solidFill>
            </a:endParaRPr>
          </a:p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16 853,5</a:t>
            </a:r>
          </a:p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 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8208496" y="2471692"/>
            <a:ext cx="828000" cy="39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27 203,3 </a:t>
            </a:r>
          </a:p>
        </p:txBody>
      </p:sp>
      <p:sp>
        <p:nvSpPr>
          <p:cNvPr id="67" name="Скругленный прямоугольник 66"/>
          <p:cNvSpPr/>
          <p:nvPr/>
        </p:nvSpPr>
        <p:spPr>
          <a:xfrm>
            <a:off x="8208496" y="3960176"/>
            <a:ext cx="828000" cy="43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577 287,1</a:t>
            </a: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8208496" y="4752280"/>
            <a:ext cx="828000" cy="57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29 826,1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71" name="Скругленный прямоугольник 70"/>
          <p:cNvSpPr/>
          <p:nvPr/>
        </p:nvSpPr>
        <p:spPr>
          <a:xfrm>
            <a:off x="8208496" y="5364320"/>
            <a:ext cx="828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1 085,5</a:t>
            </a:r>
          </a:p>
        </p:txBody>
      </p:sp>
      <p:sp>
        <p:nvSpPr>
          <p:cNvPr id="73" name="Скругленный прямоугольник 72"/>
          <p:cNvSpPr/>
          <p:nvPr/>
        </p:nvSpPr>
        <p:spPr>
          <a:xfrm>
            <a:off x="8208496" y="5724376"/>
            <a:ext cx="828000" cy="46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00" dirty="0" smtClean="0">
              <a:solidFill>
                <a:schemeClr val="tx1"/>
              </a:solidFill>
            </a:endParaRPr>
          </a:p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 13 720,0</a:t>
            </a:r>
          </a:p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 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77" name="Заголовок 1"/>
          <p:cNvSpPr txBox="1">
            <a:spLocks/>
          </p:cNvSpPr>
          <p:nvPr/>
        </p:nvSpPr>
        <p:spPr>
          <a:xfrm>
            <a:off x="259730" y="69850"/>
            <a:ext cx="7613498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Font typeface="Georgia" pitchFamily="18" charset="0"/>
              <a:buNone/>
            </a:pPr>
            <a:r>
              <a:rPr lang="ru-RU" sz="2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поддержка отдельных категорий граждан</a:t>
            </a:r>
            <a:endParaRPr lang="ru-RU" sz="2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8" name="Прямая соединительная линия 77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107759" y="4455032"/>
            <a:ext cx="2304000" cy="25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900" dirty="0">
                <a:solidFill>
                  <a:schemeClr val="tx1"/>
                </a:solidFill>
              </a:rPr>
              <a:t>Обеспечение жильем инвалидов</a:t>
            </a:r>
          </a:p>
        </p:txBody>
      </p:sp>
      <p:sp>
        <p:nvSpPr>
          <p:cNvPr id="64" name="Скругленный прямоугольник 63"/>
          <p:cNvSpPr/>
          <p:nvPr/>
        </p:nvSpPr>
        <p:spPr>
          <a:xfrm>
            <a:off x="2493656" y="4455032"/>
            <a:ext cx="4680000" cy="25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>
                <a:solidFill>
                  <a:schemeClr val="tx1"/>
                </a:solidFill>
              </a:rPr>
              <a:t>Федеральный закон от 24.11.1995 № 181-ФЗ «О социальной защите инвалидов в Российской Федерации»</a:t>
            </a:r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7236295" y="4455032"/>
            <a:ext cx="900000" cy="25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39</a:t>
            </a:r>
            <a:r>
              <a:rPr lang="ru-RU" sz="1000" dirty="0" smtClean="0">
                <a:solidFill>
                  <a:schemeClr val="tx1"/>
                </a:solidFill>
              </a:rPr>
              <a:t> </a:t>
            </a:r>
            <a:r>
              <a:rPr lang="ru-RU" sz="1000" dirty="0" smtClean="0">
                <a:solidFill>
                  <a:schemeClr val="tx1"/>
                </a:solidFill>
              </a:rPr>
              <a:t>чел.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8208495" y="4455032"/>
            <a:ext cx="828000" cy="25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27</a:t>
            </a:r>
            <a:r>
              <a:rPr lang="ru-RU" sz="1000" dirty="0" smtClean="0">
                <a:solidFill>
                  <a:schemeClr val="tx1"/>
                </a:solidFill>
              </a:rPr>
              <a:t> </a:t>
            </a:r>
            <a:r>
              <a:rPr lang="en-US" sz="1000" dirty="0" smtClean="0">
                <a:solidFill>
                  <a:schemeClr val="tx1"/>
                </a:solidFill>
              </a:rPr>
              <a:t>166</a:t>
            </a:r>
            <a:r>
              <a:rPr lang="ru-RU" sz="1000" dirty="0" smtClean="0">
                <a:solidFill>
                  <a:schemeClr val="tx1"/>
                </a:solidFill>
              </a:rPr>
              <a:t>,</a:t>
            </a:r>
            <a:r>
              <a:rPr lang="en-US" sz="1000" dirty="0" smtClean="0">
                <a:solidFill>
                  <a:schemeClr val="tx1"/>
                </a:solidFill>
              </a:rPr>
              <a:t>7</a:t>
            </a:r>
            <a:endParaRPr lang="ru-RU" sz="1000" dirty="0" smtClean="0">
              <a:solidFill>
                <a:schemeClr val="tx1"/>
              </a:solidFill>
            </a:endParaRPr>
          </a:p>
        </p:txBody>
      </p:sp>
      <p:sp>
        <p:nvSpPr>
          <p:cNvPr id="74" name="Скругленный прямоугольник 73"/>
          <p:cNvSpPr/>
          <p:nvPr/>
        </p:nvSpPr>
        <p:spPr>
          <a:xfrm>
            <a:off x="107504" y="2060848"/>
            <a:ext cx="2304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900" dirty="0">
                <a:solidFill>
                  <a:schemeClr val="tx1"/>
                </a:solidFill>
              </a:rPr>
              <a:t>Обеспечение жильем ветеранов боевых действий</a:t>
            </a:r>
          </a:p>
        </p:txBody>
      </p:sp>
      <p:sp>
        <p:nvSpPr>
          <p:cNvPr id="75" name="Скругленный прямоугольник 74"/>
          <p:cNvSpPr/>
          <p:nvPr/>
        </p:nvSpPr>
        <p:spPr>
          <a:xfrm>
            <a:off x="2493401" y="2060848"/>
            <a:ext cx="4680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>
                <a:solidFill>
                  <a:schemeClr val="tx1"/>
                </a:solidFill>
              </a:rPr>
              <a:t>Федеральный закон от 12.01.1995  № 5-ФЗ «О ветеранах»</a:t>
            </a:r>
          </a:p>
        </p:txBody>
      </p:sp>
      <p:sp>
        <p:nvSpPr>
          <p:cNvPr id="76" name="Скругленный прямоугольник 75"/>
          <p:cNvSpPr/>
          <p:nvPr/>
        </p:nvSpPr>
        <p:spPr>
          <a:xfrm>
            <a:off x="7236040" y="2060848"/>
            <a:ext cx="900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56 чел.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8208240" y="2060848"/>
            <a:ext cx="828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40 932,5 </a:t>
            </a:r>
          </a:p>
        </p:txBody>
      </p:sp>
    </p:spTree>
    <p:extLst>
      <p:ext uri="{BB962C8B-B14F-4D97-AF65-F5344CB8AC3E}">
        <p14:creationId xmlns:p14="http://schemas.microsoft.com/office/powerpoint/2010/main" val="7145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32</a:t>
            </a:fld>
            <a:endParaRPr lang="ru-RU" dirty="0"/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107504" y="4212000"/>
            <a:ext cx="8928992" cy="183511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</a:rPr>
              <a:t>Помощь малоимущим гражданам</a:t>
            </a:r>
            <a:endParaRPr lang="ru-RU" sz="1000" b="1" dirty="0">
              <a:solidFill>
                <a:schemeClr val="tx1"/>
              </a:solidFill>
            </a:endParaRPr>
          </a:p>
        </p:txBody>
      </p:sp>
      <p:sp>
        <p:nvSpPr>
          <p:cNvPr id="63" name="Скругленный прямоугольник 62"/>
          <p:cNvSpPr/>
          <p:nvPr/>
        </p:nvSpPr>
        <p:spPr>
          <a:xfrm>
            <a:off x="107504" y="4833192"/>
            <a:ext cx="2304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800" dirty="0">
                <a:solidFill>
                  <a:schemeClr val="tx1"/>
                </a:solidFill>
              </a:rPr>
              <a:t>Социальные выплаты </a:t>
            </a:r>
            <a:r>
              <a:rPr lang="ru-RU" sz="800" dirty="0" smtClean="0">
                <a:solidFill>
                  <a:schemeClr val="tx1"/>
                </a:solidFill>
              </a:rPr>
              <a:t>                     безработным гражданам</a:t>
            </a:r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64" name="Скругленный прямоугольник 63"/>
          <p:cNvSpPr/>
          <p:nvPr/>
        </p:nvSpPr>
        <p:spPr>
          <a:xfrm>
            <a:off x="2477657" y="4833192"/>
            <a:ext cx="4680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700" dirty="0" smtClean="0"/>
              <a:t>Федеральный закон от </a:t>
            </a:r>
            <a:r>
              <a:rPr lang="ru-RU" sz="700" dirty="0"/>
              <a:t>19.04.1991 </a:t>
            </a:r>
            <a:r>
              <a:rPr lang="ru-RU" sz="700" dirty="0" smtClean="0"/>
              <a:t>№ 1032-1 «О </a:t>
            </a:r>
            <a:r>
              <a:rPr lang="ru-RU" sz="700" dirty="0"/>
              <a:t>занятости населения в Российской </a:t>
            </a:r>
            <a:r>
              <a:rPr lang="ru-RU" sz="700" dirty="0" smtClean="0"/>
              <a:t>Федерации» </a:t>
            </a:r>
            <a:endParaRPr lang="ru-RU" sz="700" dirty="0"/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107504" y="5193232"/>
            <a:ext cx="2304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 smtClean="0">
                <a:solidFill>
                  <a:schemeClr val="tx1"/>
                </a:solidFill>
              </a:rPr>
              <a:t>Пособия учащимся, нуждающимся в приобретении проездных билетов</a:t>
            </a:r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67" name="Скругленный прямоугольник 66"/>
          <p:cNvSpPr/>
          <p:nvPr/>
        </p:nvSpPr>
        <p:spPr>
          <a:xfrm>
            <a:off x="2477657" y="5193232"/>
            <a:ext cx="4680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Закон Чувашской Республики от 30.07.2013 № 50 «Об образовании в Чувашской Республике»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7236296" y="4833192"/>
            <a:ext cx="9002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20 025 чел.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71" name="Скругленный прямоугольник 70"/>
          <p:cNvSpPr/>
          <p:nvPr/>
        </p:nvSpPr>
        <p:spPr>
          <a:xfrm>
            <a:off x="7236296" y="5193232"/>
            <a:ext cx="900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1 </a:t>
            </a:r>
            <a:r>
              <a:rPr lang="en-US" sz="1000" dirty="0" smtClean="0">
                <a:solidFill>
                  <a:schemeClr val="tx1"/>
                </a:solidFill>
              </a:rPr>
              <a:t>267</a:t>
            </a:r>
            <a:r>
              <a:rPr lang="ru-RU" sz="1000" dirty="0" smtClean="0">
                <a:solidFill>
                  <a:schemeClr val="tx1"/>
                </a:solidFill>
              </a:rPr>
              <a:t> </a:t>
            </a:r>
            <a:r>
              <a:rPr lang="ru-RU" sz="1000" dirty="0" smtClean="0">
                <a:solidFill>
                  <a:schemeClr val="tx1"/>
                </a:solidFill>
              </a:rPr>
              <a:t>чел.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72" name="Скругленный прямоугольник 71"/>
          <p:cNvSpPr/>
          <p:nvPr/>
        </p:nvSpPr>
        <p:spPr>
          <a:xfrm>
            <a:off x="107504" y="4452916"/>
            <a:ext cx="2304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 smtClean="0">
                <a:solidFill>
                  <a:schemeClr val="tx1"/>
                </a:solidFill>
              </a:rPr>
              <a:t>Субсидии на оплату жилого помещения и коммунальных услуг</a:t>
            </a:r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73" name="Скругленный прямоугольник 72"/>
          <p:cNvSpPr/>
          <p:nvPr/>
        </p:nvSpPr>
        <p:spPr>
          <a:xfrm>
            <a:off x="2477657" y="4452916"/>
            <a:ext cx="4680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Статья 159 Жилищного Кодекса Российской Федерации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74" name="Скругленный прямоугольник 73"/>
          <p:cNvSpPr/>
          <p:nvPr/>
        </p:nvSpPr>
        <p:spPr>
          <a:xfrm>
            <a:off x="7236296" y="4452916"/>
            <a:ext cx="900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15</a:t>
            </a:r>
            <a:r>
              <a:rPr lang="ru-RU" sz="1000" dirty="0" smtClean="0">
                <a:solidFill>
                  <a:schemeClr val="tx1"/>
                </a:solidFill>
              </a:rPr>
              <a:t> </a:t>
            </a:r>
            <a:r>
              <a:rPr lang="en-US" sz="1000" dirty="0" smtClean="0">
                <a:solidFill>
                  <a:schemeClr val="tx1"/>
                </a:solidFill>
              </a:rPr>
              <a:t>496</a:t>
            </a:r>
            <a:r>
              <a:rPr lang="ru-RU" sz="1000" dirty="0" smtClean="0">
                <a:solidFill>
                  <a:schemeClr val="tx1"/>
                </a:solidFill>
              </a:rPr>
              <a:t> </a:t>
            </a:r>
            <a:r>
              <a:rPr lang="ru-RU" sz="1000" dirty="0" smtClean="0">
                <a:solidFill>
                  <a:schemeClr val="tx1"/>
                </a:solidFill>
              </a:rPr>
              <a:t>сем.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07504" y="5589240"/>
            <a:ext cx="8928992" cy="183511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</a:rPr>
              <a:t>Поддержка молодых семей</a:t>
            </a:r>
            <a:endParaRPr lang="ru-RU" sz="1000" b="1" dirty="0">
              <a:solidFill>
                <a:schemeClr val="tx1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07504" y="6237312"/>
            <a:ext cx="2304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>
                <a:solidFill>
                  <a:schemeClr val="tx1"/>
                </a:solidFill>
              </a:rPr>
              <a:t>Возмещение части затрат на уплату процентов по ипотечным кредитам</a:t>
            </a: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2477657" y="6237312"/>
            <a:ext cx="4680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700" dirty="0" smtClean="0"/>
              <a:t>Постановления </a:t>
            </a:r>
            <a:r>
              <a:rPr lang="ru-RU" sz="700" dirty="0"/>
              <a:t>Кабинета Министров Чувашской Республики от 24.07.2002 № </a:t>
            </a:r>
            <a:r>
              <a:rPr lang="ru-RU" sz="700" dirty="0" smtClean="0"/>
              <a:t>202, от </a:t>
            </a:r>
            <a:r>
              <a:rPr lang="ru-RU" sz="700" dirty="0"/>
              <a:t>24.10.2011 </a:t>
            </a:r>
            <a:r>
              <a:rPr lang="ru-RU" sz="700" dirty="0" smtClean="0"/>
              <a:t>№ </a:t>
            </a:r>
            <a:r>
              <a:rPr lang="ru-RU" sz="700" dirty="0"/>
              <a:t>446 </a:t>
            </a:r>
            <a:r>
              <a:rPr lang="ru-RU" sz="700" dirty="0" smtClean="0"/>
              <a:t>«Об </a:t>
            </a:r>
            <a:r>
              <a:rPr lang="ru-RU" sz="700" dirty="0"/>
              <a:t>утверждении Порядка возмещения части затрат на уплату процентов по ипотечным кредитам (займам</a:t>
            </a:r>
            <a:r>
              <a:rPr lang="ru-RU" sz="700" dirty="0" smtClean="0"/>
              <a:t>)…»</a:t>
            </a:r>
            <a:endParaRPr lang="ru-RU" sz="700" dirty="0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7236296" y="6237312"/>
            <a:ext cx="900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3 863 </a:t>
            </a:r>
            <a:r>
              <a:rPr lang="ru-RU" sz="1000" dirty="0">
                <a:solidFill>
                  <a:schemeClr val="tx1"/>
                </a:solidFill>
              </a:rPr>
              <a:t>чел</a:t>
            </a:r>
            <a:r>
              <a:rPr lang="ru-RU" sz="1000" dirty="0" smtClean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07504" y="5828623"/>
            <a:ext cx="2304000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 smtClean="0">
                <a:solidFill>
                  <a:schemeClr val="tx1"/>
                </a:solidFill>
              </a:rPr>
              <a:t>Обеспечение </a:t>
            </a:r>
            <a:r>
              <a:rPr lang="ru-RU" sz="800" dirty="0">
                <a:solidFill>
                  <a:schemeClr val="tx1"/>
                </a:solidFill>
              </a:rPr>
              <a:t>жильем молодых семей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2477657" y="5828623"/>
            <a:ext cx="4680000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>
                <a:solidFill>
                  <a:schemeClr val="tx1"/>
                </a:solidFill>
              </a:rPr>
              <a:t>Постановление Кабинета Министров </a:t>
            </a:r>
            <a:r>
              <a:rPr lang="ru-RU" sz="700" dirty="0" smtClean="0">
                <a:solidFill>
                  <a:schemeClr val="tx1"/>
                </a:solidFill>
              </a:rPr>
              <a:t>Чувашской Республики </a:t>
            </a:r>
            <a:r>
              <a:rPr lang="ru-RU" sz="700" dirty="0">
                <a:solidFill>
                  <a:schemeClr val="tx1"/>
                </a:solidFill>
              </a:rPr>
              <a:t>от 20.12.2010 </a:t>
            </a:r>
            <a:r>
              <a:rPr lang="ru-RU" sz="700" dirty="0" smtClean="0">
                <a:solidFill>
                  <a:schemeClr val="tx1"/>
                </a:solidFill>
              </a:rPr>
              <a:t>№ </a:t>
            </a:r>
            <a:r>
              <a:rPr lang="ru-RU" sz="700" dirty="0">
                <a:solidFill>
                  <a:schemeClr val="tx1"/>
                </a:solidFill>
              </a:rPr>
              <a:t>448 </a:t>
            </a:r>
            <a:r>
              <a:rPr lang="ru-RU" sz="700" dirty="0" smtClean="0">
                <a:solidFill>
                  <a:schemeClr val="tx1"/>
                </a:solidFill>
              </a:rPr>
              <a:t>«Об </a:t>
            </a:r>
            <a:r>
              <a:rPr lang="ru-RU" sz="700" dirty="0">
                <a:solidFill>
                  <a:schemeClr val="tx1"/>
                </a:solidFill>
              </a:rPr>
              <a:t>утверждении Правил предоставления средств из республиканского бюджета Чувашской Республики на предоставление социальных выплат молодым семьям на приобретение </a:t>
            </a:r>
            <a:r>
              <a:rPr lang="ru-RU" sz="700" dirty="0" smtClean="0">
                <a:solidFill>
                  <a:schemeClr val="tx1"/>
                </a:solidFill>
              </a:rPr>
              <a:t>жилья»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7236296" y="5828623"/>
            <a:ext cx="900000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570 сем. 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8208496" y="2060848"/>
            <a:ext cx="828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470 882,6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107504" y="2060848"/>
            <a:ext cx="2304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 smtClean="0">
                <a:solidFill>
                  <a:schemeClr val="tx1"/>
                </a:solidFill>
              </a:rPr>
              <a:t>Выплата ежемесячного пособия на ребенка  </a:t>
            </a:r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107504" y="1079367"/>
            <a:ext cx="8928992" cy="215437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</a:rPr>
              <a:t>Поддержка материнства и детства </a:t>
            </a:r>
            <a:endParaRPr lang="ru-RU" sz="1000" b="1" dirty="0">
              <a:solidFill>
                <a:schemeClr val="tx1"/>
              </a:solidFill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107504" y="1700840"/>
            <a:ext cx="2304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ru-RU" sz="800" dirty="0" smtClean="0">
              <a:solidFill>
                <a:schemeClr val="tx1"/>
              </a:solidFill>
            </a:endParaRPr>
          </a:p>
          <a:p>
            <a:pPr algn="just"/>
            <a:r>
              <a:rPr lang="ru-RU" sz="800" dirty="0" smtClean="0">
                <a:solidFill>
                  <a:schemeClr val="tx1"/>
                </a:solidFill>
              </a:rPr>
              <a:t>Ежемесячная выплата в связи с рождением (усыновлением) первого ребенка </a:t>
            </a:r>
          </a:p>
          <a:p>
            <a:pPr algn="just"/>
            <a:endParaRPr lang="ru-RU" sz="800" dirty="0" smtClean="0">
              <a:solidFill>
                <a:schemeClr val="tx1"/>
              </a:solidFill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2477655" y="1700840"/>
            <a:ext cx="4680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700" dirty="0" smtClean="0">
                <a:solidFill>
                  <a:schemeClr val="tx1"/>
                </a:solidFill>
              </a:rPr>
              <a:t>Федеральный закон </a:t>
            </a:r>
            <a:r>
              <a:rPr lang="ru-RU" sz="700" dirty="0">
                <a:solidFill>
                  <a:schemeClr val="tx1"/>
                </a:solidFill>
              </a:rPr>
              <a:t>от </a:t>
            </a:r>
            <a:r>
              <a:rPr lang="ru-RU" sz="800" dirty="0" smtClean="0"/>
              <a:t>28.12.2017 № 418-ФЗ «О </a:t>
            </a:r>
            <a:r>
              <a:rPr lang="ru-RU" sz="800" dirty="0" err="1" smtClean="0"/>
              <a:t>ежемес</a:t>
            </a:r>
            <a:r>
              <a:rPr lang="ru-RU" sz="800" dirty="0" smtClean="0"/>
              <a:t>. </a:t>
            </a:r>
            <a:r>
              <a:rPr lang="ru-RU" sz="800" dirty="0"/>
              <a:t>выплатах семьям, имеющим </a:t>
            </a:r>
            <a:r>
              <a:rPr lang="ru-RU" sz="800" dirty="0" smtClean="0"/>
              <a:t>детей»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107504" y="2420888"/>
            <a:ext cx="2304000" cy="576000"/>
          </a:xfrm>
          <a:prstGeom prst="roundRect">
            <a:avLst>
              <a:gd name="adj" fmla="val 1960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>
                <a:solidFill>
                  <a:schemeClr val="tx1"/>
                </a:solidFill>
              </a:rPr>
              <a:t>Ежемесячная денежная выплата, назначаемая </a:t>
            </a:r>
            <a:r>
              <a:rPr lang="ru-RU" sz="800" dirty="0" smtClean="0">
                <a:solidFill>
                  <a:schemeClr val="tx1"/>
                </a:solidFill>
              </a:rPr>
              <a:t>при рождении </a:t>
            </a:r>
            <a:r>
              <a:rPr lang="ru-RU" sz="800" dirty="0">
                <a:solidFill>
                  <a:schemeClr val="tx1"/>
                </a:solidFill>
              </a:rPr>
              <a:t>(</a:t>
            </a:r>
            <a:r>
              <a:rPr lang="ru-RU" sz="800" dirty="0" smtClean="0">
                <a:solidFill>
                  <a:schemeClr val="tx1"/>
                </a:solidFill>
              </a:rPr>
              <a:t>усыновлении) </a:t>
            </a:r>
            <a:r>
              <a:rPr lang="ru-RU" sz="800" dirty="0">
                <a:solidFill>
                  <a:schemeClr val="tx1"/>
                </a:solidFill>
              </a:rPr>
              <a:t>третьего </a:t>
            </a:r>
            <a:r>
              <a:rPr lang="ru-RU" sz="800" dirty="0" smtClean="0">
                <a:solidFill>
                  <a:schemeClr val="tx1"/>
                </a:solidFill>
              </a:rPr>
              <a:t>или </a:t>
            </a:r>
            <a:r>
              <a:rPr lang="ru-RU" sz="800" dirty="0">
                <a:solidFill>
                  <a:schemeClr val="tx1"/>
                </a:solidFill>
              </a:rPr>
              <a:t>последующих детей до достижения ребенком возраста </a:t>
            </a:r>
            <a:r>
              <a:rPr lang="ru-RU" sz="800" dirty="0" smtClean="0">
                <a:solidFill>
                  <a:schemeClr val="tx1"/>
                </a:solidFill>
              </a:rPr>
              <a:t>3 </a:t>
            </a:r>
            <a:r>
              <a:rPr lang="ru-RU" sz="800" dirty="0">
                <a:solidFill>
                  <a:schemeClr val="tx1"/>
                </a:solidFill>
              </a:rPr>
              <a:t>лет</a:t>
            </a: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2477655" y="2400655"/>
            <a:ext cx="4680000" cy="64807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Указ </a:t>
            </a:r>
            <a:r>
              <a:rPr lang="ru-RU" sz="700" dirty="0">
                <a:solidFill>
                  <a:schemeClr val="tx1"/>
                </a:solidFill>
              </a:rPr>
              <a:t>Президента Российской Федерации от </a:t>
            </a:r>
            <a:r>
              <a:rPr lang="ru-RU" sz="700" dirty="0" smtClean="0">
                <a:solidFill>
                  <a:schemeClr val="tx1"/>
                </a:solidFill>
              </a:rPr>
              <a:t>07.05.2012</a:t>
            </a:r>
            <a:r>
              <a:rPr lang="ru-RU" sz="700" dirty="0">
                <a:solidFill>
                  <a:schemeClr val="tx1"/>
                </a:solidFill>
              </a:rPr>
              <a:t> </a:t>
            </a:r>
            <a:r>
              <a:rPr lang="ru-RU" sz="700" dirty="0" smtClean="0">
                <a:solidFill>
                  <a:schemeClr val="tx1"/>
                </a:solidFill>
              </a:rPr>
              <a:t>№</a:t>
            </a:r>
            <a:r>
              <a:rPr lang="ru-RU" sz="700" dirty="0">
                <a:solidFill>
                  <a:schemeClr val="tx1"/>
                </a:solidFill>
              </a:rPr>
              <a:t> 606 </a:t>
            </a:r>
            <a:r>
              <a:rPr lang="ru-RU" sz="700" dirty="0" smtClean="0">
                <a:solidFill>
                  <a:schemeClr val="tx1"/>
                </a:solidFill>
              </a:rPr>
              <a:t>«О</a:t>
            </a:r>
            <a:r>
              <a:rPr lang="ru-RU" sz="700" dirty="0">
                <a:solidFill>
                  <a:schemeClr val="tx1"/>
                </a:solidFill>
              </a:rPr>
              <a:t> мерах по реализации демографической политики </a:t>
            </a:r>
            <a:r>
              <a:rPr lang="ru-RU" sz="700" dirty="0" smtClean="0">
                <a:solidFill>
                  <a:schemeClr val="tx1"/>
                </a:solidFill>
              </a:rPr>
              <a:t>РФ», Указ </a:t>
            </a:r>
            <a:r>
              <a:rPr lang="ru-RU" sz="700" dirty="0">
                <a:solidFill>
                  <a:schemeClr val="tx1"/>
                </a:solidFill>
              </a:rPr>
              <a:t>Главы Чувашской Республики от </a:t>
            </a:r>
            <a:r>
              <a:rPr lang="ru-RU" sz="700" dirty="0" smtClean="0">
                <a:solidFill>
                  <a:schemeClr val="tx1"/>
                </a:solidFill>
              </a:rPr>
              <a:t>29.11.2017 № </a:t>
            </a:r>
            <a:r>
              <a:rPr lang="ru-RU" sz="700" dirty="0">
                <a:solidFill>
                  <a:schemeClr val="tx1"/>
                </a:solidFill>
              </a:rPr>
              <a:t>1</a:t>
            </a:r>
            <a:r>
              <a:rPr lang="ru-RU" sz="700" dirty="0" smtClean="0">
                <a:solidFill>
                  <a:schemeClr val="tx1"/>
                </a:solidFill>
              </a:rPr>
              <a:t>23 «О </a:t>
            </a:r>
            <a:r>
              <a:rPr lang="ru-RU" sz="700" dirty="0">
                <a:solidFill>
                  <a:schemeClr val="tx1"/>
                </a:solidFill>
              </a:rPr>
              <a:t>ежемесячной денежной выплате семьям в случае </a:t>
            </a:r>
            <a:r>
              <a:rPr lang="ru-RU" sz="700" dirty="0" smtClean="0">
                <a:solidFill>
                  <a:schemeClr val="tx1"/>
                </a:solidFill>
              </a:rPr>
              <a:t>рождения (усыновления) </a:t>
            </a:r>
            <a:r>
              <a:rPr lang="ru-RU" sz="700" dirty="0">
                <a:solidFill>
                  <a:schemeClr val="tx1"/>
                </a:solidFill>
              </a:rPr>
              <a:t>третьего ребенка или последующих </a:t>
            </a:r>
            <a:r>
              <a:rPr lang="ru-RU" sz="700" dirty="0" smtClean="0">
                <a:solidFill>
                  <a:schemeClr val="tx1"/>
                </a:solidFill>
              </a:rPr>
              <a:t>детей», постановление Кабинета Министров Чувашской Республики от 07.12.2017 №  482 «Об утверждении Порядка и условий назначения и предоставления ежемесячной денежной выплаты семьям в случае рождения (усыновления) после 31 декабря 2016 г. третьего ребенка или последующих детей»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2477655" y="2060848"/>
            <a:ext cx="4680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ru-RU" sz="700" dirty="0">
                <a:solidFill>
                  <a:prstClr val="black"/>
                </a:solidFill>
              </a:rPr>
              <a:t>Федеральный закон от 19.05.1995 № 81-ФЗ «О государственных пособиях гражданам, имеющим детей», Закон Чувашской Республики от 24.11.2004 № 46 «О гос. пособиях гражданам, имеющим детей»</a:t>
            </a: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8208496" y="2420888"/>
            <a:ext cx="828000" cy="57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655 682,4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107504" y="3068960"/>
            <a:ext cx="2304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800" dirty="0" smtClean="0">
                <a:solidFill>
                  <a:schemeClr val="tx1"/>
                </a:solidFill>
              </a:rPr>
              <a:t>Выплаты </a:t>
            </a:r>
            <a:r>
              <a:rPr lang="ru-RU" sz="800" dirty="0">
                <a:solidFill>
                  <a:schemeClr val="tx1"/>
                </a:solidFill>
              </a:rPr>
              <a:t> республиканского материнского (семейного) капитала</a:t>
            </a:r>
          </a:p>
        </p:txBody>
      </p:sp>
      <p:sp>
        <p:nvSpPr>
          <p:cNvPr id="58" name="Скругленный прямоугольник 57"/>
          <p:cNvSpPr/>
          <p:nvPr/>
        </p:nvSpPr>
        <p:spPr>
          <a:xfrm flipH="1">
            <a:off x="2477655" y="3068960"/>
            <a:ext cx="4680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>
                <a:solidFill>
                  <a:schemeClr val="tx1"/>
                </a:solidFill>
              </a:rPr>
              <a:t>Закон Чувашской Республики от 21 февраля 2012 г. № 1 </a:t>
            </a:r>
            <a:r>
              <a:rPr lang="ru-RU" sz="700" dirty="0" smtClean="0">
                <a:solidFill>
                  <a:schemeClr val="tx1"/>
                </a:solidFill>
              </a:rPr>
              <a:t>«О </a:t>
            </a:r>
            <a:r>
              <a:rPr lang="ru-RU" sz="700" dirty="0">
                <a:solidFill>
                  <a:schemeClr val="tx1"/>
                </a:solidFill>
              </a:rPr>
              <a:t>дополнительных мерах государственной поддержки семей, имеющих </a:t>
            </a:r>
            <a:r>
              <a:rPr lang="ru-RU" sz="700" dirty="0" smtClean="0">
                <a:solidFill>
                  <a:schemeClr val="tx1"/>
                </a:solidFill>
              </a:rPr>
              <a:t>детей»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8208496" y="3068960"/>
            <a:ext cx="828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208 184,3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8136496" y="1700840"/>
            <a:ext cx="960144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1 199 851,8</a:t>
            </a:r>
            <a:endParaRPr lang="ru-RU" sz="1000" dirty="0"/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7236296" y="1700840"/>
            <a:ext cx="900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00" dirty="0" smtClean="0">
              <a:solidFill>
                <a:schemeClr val="tx1"/>
              </a:solidFill>
            </a:endParaRPr>
          </a:p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10 150 чел.</a:t>
            </a:r>
          </a:p>
          <a:p>
            <a:endParaRPr lang="ru-RU" sz="1000" i="1" dirty="0"/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7236296" y="2060848"/>
            <a:ext cx="900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67 611 чел.</a:t>
            </a:r>
            <a:endParaRPr lang="ru-RU" sz="1000" i="1" dirty="0"/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7236296" y="2420888"/>
            <a:ext cx="900000" cy="57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</a:rPr>
              <a:t>5</a:t>
            </a:r>
            <a:r>
              <a:rPr lang="ru-RU" sz="1000" dirty="0" smtClean="0">
                <a:solidFill>
                  <a:schemeClr val="tx1"/>
                </a:solidFill>
              </a:rPr>
              <a:t> 528 чел. 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7236296" y="3068960"/>
            <a:ext cx="900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1 387 чел.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8208496" y="4452916"/>
            <a:ext cx="828000" cy="30727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253 341,6  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8166568" y="4824830"/>
            <a:ext cx="900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1 237 930,0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8208496" y="5193232"/>
            <a:ext cx="828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smtClean="0">
                <a:solidFill>
                  <a:schemeClr val="tx1"/>
                </a:solidFill>
              </a:rPr>
              <a:t>5 346,5 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83" name="Скругленный прямоугольник 82"/>
          <p:cNvSpPr/>
          <p:nvPr/>
        </p:nvSpPr>
        <p:spPr>
          <a:xfrm>
            <a:off x="8208496" y="5828623"/>
            <a:ext cx="828000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441 031,8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85" name="Скругленный прямоугольник 84"/>
          <p:cNvSpPr/>
          <p:nvPr/>
        </p:nvSpPr>
        <p:spPr>
          <a:xfrm>
            <a:off x="8208496" y="6237312"/>
            <a:ext cx="828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64 000,0</a:t>
            </a:r>
          </a:p>
        </p:txBody>
      </p:sp>
      <p:sp>
        <p:nvSpPr>
          <p:cNvPr id="87" name="Заголовок 1"/>
          <p:cNvSpPr txBox="1">
            <a:spLocks/>
          </p:cNvSpPr>
          <p:nvPr/>
        </p:nvSpPr>
        <p:spPr>
          <a:xfrm>
            <a:off x="259730" y="69850"/>
            <a:ext cx="7613498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Font typeface="Georgia" pitchFamily="18" charset="0"/>
              <a:buNone/>
            </a:pPr>
            <a:r>
              <a:rPr lang="ru-RU" sz="2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поддержка отдельных категорий граждан</a:t>
            </a:r>
            <a:endParaRPr lang="ru-RU" sz="2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8" name="Прямая соединительная линия 87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90" name="Скругленный прямоугольник 89"/>
          <p:cNvSpPr/>
          <p:nvPr/>
        </p:nvSpPr>
        <p:spPr>
          <a:xfrm>
            <a:off x="107504" y="656736"/>
            <a:ext cx="2304000" cy="3960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ysClr val="windowText" lastClr="000000"/>
                </a:solidFill>
              </a:rPr>
              <a:t>Вид расходов</a:t>
            </a:r>
            <a:endParaRPr lang="ru-RU" sz="1200" b="1" dirty="0">
              <a:solidFill>
                <a:sysClr val="windowText" lastClr="000000"/>
              </a:solidFill>
            </a:endParaRPr>
          </a:p>
        </p:txBody>
      </p:sp>
      <p:sp>
        <p:nvSpPr>
          <p:cNvPr id="91" name="Скругленный прямоугольник 90"/>
          <p:cNvSpPr/>
          <p:nvPr/>
        </p:nvSpPr>
        <p:spPr>
          <a:xfrm>
            <a:off x="2483614" y="656736"/>
            <a:ext cx="4608000" cy="396000"/>
          </a:xfrm>
          <a:prstGeom prst="roundRect">
            <a:avLst>
              <a:gd name="adj" fmla="val 10000"/>
            </a:avLst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200" b="1" dirty="0" smtClean="0">
                <a:solidFill>
                  <a:sysClr val="windowText" lastClr="000000"/>
                </a:solidFill>
              </a:rPr>
              <a:t>Правовое основание </a:t>
            </a:r>
            <a:endParaRPr lang="ru-RU" sz="1200" b="1" dirty="0">
              <a:solidFill>
                <a:sysClr val="windowText" lastClr="000000"/>
              </a:solidFill>
            </a:endParaRPr>
          </a:p>
        </p:txBody>
      </p:sp>
      <p:sp>
        <p:nvSpPr>
          <p:cNvPr id="92" name="Скругленный прямоугольник 91"/>
          <p:cNvSpPr/>
          <p:nvPr/>
        </p:nvSpPr>
        <p:spPr>
          <a:xfrm>
            <a:off x="8136496" y="656736"/>
            <a:ext cx="900000" cy="3960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ysClr val="windowText" lastClr="000000"/>
                </a:solidFill>
              </a:rPr>
              <a:t>Расходы                на 2021 год (тыс. руб.)</a:t>
            </a:r>
            <a:endParaRPr lang="ru-RU" sz="900" b="1" dirty="0">
              <a:solidFill>
                <a:sysClr val="windowText" lastClr="000000"/>
              </a:solidFill>
            </a:endParaRPr>
          </a:p>
        </p:txBody>
      </p:sp>
      <p:sp>
        <p:nvSpPr>
          <p:cNvPr id="93" name="Скругленный прямоугольник 92"/>
          <p:cNvSpPr/>
          <p:nvPr/>
        </p:nvSpPr>
        <p:spPr>
          <a:xfrm>
            <a:off x="7164288" y="656736"/>
            <a:ext cx="936000" cy="3960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ysClr val="windowText" lastClr="000000"/>
                </a:solidFill>
              </a:rPr>
              <a:t>Численность получателей </a:t>
            </a:r>
            <a:endParaRPr lang="ru-RU" sz="900" b="1" dirty="0">
              <a:solidFill>
                <a:sysClr val="windowText" lastClr="000000"/>
              </a:solidFill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107504" y="1340800"/>
            <a:ext cx="2304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 smtClean="0">
                <a:solidFill>
                  <a:schemeClr val="tx1"/>
                </a:solidFill>
              </a:rPr>
              <a:t>Ежемесячная выплата на детей в возрасте от 3 до 7 лет включительно </a:t>
            </a: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2477655" y="1340800"/>
            <a:ext cx="4680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Указ Президента Российской Федерации </a:t>
            </a:r>
            <a:r>
              <a:rPr lang="ru-RU" sz="700" dirty="0">
                <a:solidFill>
                  <a:schemeClr val="tx1"/>
                </a:solidFill>
              </a:rPr>
              <a:t>от </a:t>
            </a:r>
            <a:r>
              <a:rPr lang="ru-RU" sz="700" dirty="0" smtClean="0">
                <a:solidFill>
                  <a:schemeClr val="tx1"/>
                </a:solidFill>
              </a:rPr>
              <a:t>20.03.2020 № 199 «</a:t>
            </a:r>
            <a:r>
              <a:rPr lang="ru-RU" sz="800" dirty="0"/>
              <a:t>О дополнительных мерах государственной поддержки семей, имеющих </a:t>
            </a:r>
            <a:r>
              <a:rPr lang="ru-RU" sz="800" dirty="0" smtClean="0"/>
              <a:t>детей</a:t>
            </a:r>
            <a:r>
              <a:rPr lang="ru-RU" sz="700" dirty="0" smtClean="0">
                <a:solidFill>
                  <a:schemeClr val="tx1"/>
                </a:solidFill>
              </a:rPr>
              <a:t>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75" name="Скругленный прямоугольник 74"/>
          <p:cNvSpPr/>
          <p:nvPr/>
        </p:nvSpPr>
        <p:spPr>
          <a:xfrm>
            <a:off x="7236296" y="1340799"/>
            <a:ext cx="900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00" dirty="0" smtClean="0">
              <a:solidFill>
                <a:schemeClr val="tx1"/>
              </a:solidFill>
            </a:endParaRPr>
          </a:p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37 755 </a:t>
            </a:r>
            <a:r>
              <a:rPr lang="ru-RU" sz="900" dirty="0" smtClean="0">
                <a:solidFill>
                  <a:schemeClr val="tx1"/>
                </a:solidFill>
              </a:rPr>
              <a:t>чел.</a:t>
            </a:r>
          </a:p>
          <a:p>
            <a:endParaRPr lang="ru-RU" sz="1000" i="1" dirty="0"/>
          </a:p>
        </p:txBody>
      </p:sp>
      <p:sp>
        <p:nvSpPr>
          <p:cNvPr id="76" name="Скругленный прямоугольник 75"/>
          <p:cNvSpPr/>
          <p:nvPr/>
        </p:nvSpPr>
        <p:spPr>
          <a:xfrm>
            <a:off x="8136496" y="1340799"/>
            <a:ext cx="960144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 2 231 547,1</a:t>
            </a:r>
            <a:endParaRPr lang="ru-RU" sz="1000" i="1" dirty="0"/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107504" y="3435659"/>
            <a:ext cx="2304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>
                <a:solidFill>
                  <a:schemeClr val="tx1"/>
                </a:solidFill>
              </a:rPr>
              <a:t>Обеспечение жильем детей-сирот и детей, оставшихся без попечения родителей</a:t>
            </a: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2477655" y="3435659"/>
            <a:ext cx="4680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Федеральный закон от 21.12.1996 № 159-ФЗ «О дополнительных гарантиях по социальной </a:t>
            </a:r>
            <a:r>
              <a:rPr lang="ru-RU" sz="700" dirty="0">
                <a:solidFill>
                  <a:schemeClr val="tx1"/>
                </a:solidFill>
              </a:rPr>
              <a:t>поддержке детей-сирот и детей, оставшихся без попечения </a:t>
            </a:r>
            <a:r>
              <a:rPr lang="ru-RU" sz="700" dirty="0" smtClean="0">
                <a:solidFill>
                  <a:schemeClr val="tx1"/>
                </a:solidFill>
              </a:rPr>
              <a:t>родителей»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7236296" y="3429000"/>
            <a:ext cx="900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224 чел.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8208496" y="3435660"/>
            <a:ext cx="828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279 701,8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107504" y="3789079"/>
            <a:ext cx="2304000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>
                <a:solidFill>
                  <a:schemeClr val="tx1"/>
                </a:solidFill>
              </a:rPr>
              <a:t>Обеспечение жилыми помещениями многодетных семей, имеющих пять и более несовершеннолетних детей </a:t>
            </a:r>
          </a:p>
        </p:txBody>
      </p:sp>
      <p:sp>
        <p:nvSpPr>
          <p:cNvPr id="84" name="Скругленный прямоугольник 83"/>
          <p:cNvSpPr/>
          <p:nvPr/>
        </p:nvSpPr>
        <p:spPr>
          <a:xfrm>
            <a:off x="2477655" y="3789079"/>
            <a:ext cx="4680000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>
                <a:solidFill>
                  <a:schemeClr val="tx1"/>
                </a:solidFill>
              </a:rPr>
              <a:t>Закон Чувашской Республики от 17.10.2005 № 42 «О регулировании жилищных отношений»</a:t>
            </a:r>
          </a:p>
        </p:txBody>
      </p:sp>
      <p:sp>
        <p:nvSpPr>
          <p:cNvPr id="86" name="Скругленный прямоугольник 85"/>
          <p:cNvSpPr/>
          <p:nvPr/>
        </p:nvSpPr>
        <p:spPr>
          <a:xfrm>
            <a:off x="7236296" y="3782420"/>
            <a:ext cx="900000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29 сем.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94" name="Скругленный прямоугольник 93"/>
          <p:cNvSpPr/>
          <p:nvPr/>
        </p:nvSpPr>
        <p:spPr>
          <a:xfrm>
            <a:off x="8208496" y="3789080"/>
            <a:ext cx="828000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110 000,0</a:t>
            </a:r>
            <a:endParaRPr lang="ru-RU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9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33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" name="Picture 3" descr="E:\24(6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375" y="4788122"/>
            <a:ext cx="2512072" cy="17529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E:\20.08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823253"/>
            <a:ext cx="1800200" cy="16568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3481025"/>
              </p:ext>
            </p:extLst>
          </p:nvPr>
        </p:nvGraphicFramePr>
        <p:xfrm>
          <a:off x="107504" y="790805"/>
          <a:ext cx="4280518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6044309"/>
              </p:ext>
            </p:extLst>
          </p:nvPr>
        </p:nvGraphicFramePr>
        <p:xfrm>
          <a:off x="4716016" y="775221"/>
          <a:ext cx="3666182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3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 вес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 </a:t>
            </a: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отдельных секторах экономики в сравнении с другими регионами 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ПФО в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4433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2483055"/>
              </p:ext>
            </p:extLst>
          </p:nvPr>
        </p:nvGraphicFramePr>
        <p:xfrm>
          <a:off x="140015" y="2132855"/>
          <a:ext cx="5331881" cy="452726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69469"/>
                <a:gridCol w="720080"/>
                <a:gridCol w="864096"/>
                <a:gridCol w="1512168"/>
                <a:gridCol w="866068"/>
              </a:tblGrid>
              <a:tr h="652970">
                <a:tc gridSpan="5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Объемы финансирования строительства (млн. рублей)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86059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Источники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/ годы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 за счет средств: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911665"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федерального бюджета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республиканского бюджета Чувашской Республики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местных бюджетов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8070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 (факт)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519,9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488,7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15,6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15,6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657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 (план)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365,4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343,9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17,3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4,2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57615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 (план)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775,3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728,8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37,2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9,3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8610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  (план)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265,6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249,7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12,7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3,2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56784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2019-2022 годы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1926,2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1811,1</a:t>
                      </a:r>
                      <a:endParaRPr lang="ru-RU" sz="12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82,8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32,3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59730" y="69850"/>
            <a:ext cx="7613498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22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 значимые проекты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>
                <a:solidFill>
                  <a:srgbClr val="4E67C8"/>
                </a:solidFill>
              </a:rPr>
              <a:t>Бюджет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>
                <a:solidFill>
                  <a:srgbClr val="4E67C8"/>
                </a:solidFill>
              </a:rPr>
              <a:t>для граждан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312899" y="548680"/>
            <a:ext cx="8712968" cy="93610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Clr>
                <a:srgbClr val="F14124">
                  <a:lumMod val="75000"/>
                </a:srgbClr>
              </a:buClr>
              <a:buNone/>
            </a:pPr>
            <a:endParaRPr lang="ru-RU" sz="1050" u="sng" dirty="0" smtClean="0">
              <a:solidFill>
                <a:srgbClr val="4E67C8">
                  <a:lumMod val="50000"/>
                </a:srgb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Clr>
                <a:srgbClr val="F14124">
                  <a:lumMod val="75000"/>
                </a:srgbClr>
              </a:buClr>
              <a:buNone/>
            </a:pPr>
            <a:r>
              <a:rPr lang="ru-RU" sz="1800" u="sng" dirty="0" smtClean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Туристский кластер «Чувашия </a:t>
            </a:r>
            <a:r>
              <a:rPr lang="ru-RU" sz="1800" u="sng" dirty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сердце Волги»</a:t>
            </a:r>
          </a:p>
          <a:p>
            <a:pPr marL="0" indent="0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endParaRPr lang="ru-RU" sz="1400" u="sng" dirty="0">
              <a:solidFill>
                <a:srgbClr val="4E67C8">
                  <a:lumMod val="50000"/>
                </a:srgb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9512" y="1196752"/>
            <a:ext cx="5256584" cy="86832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</a:t>
            </a:r>
            <a:r>
              <a:rPr lang="ru-RU" sz="15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проекта – 2019 - 2025 годы 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5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объектов инвестиционного проекта – 32</a:t>
            </a:r>
            <a:endParaRPr lang="ru-RU" sz="15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93601" y="3429000"/>
            <a:ext cx="3338277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Инвестиционный проект «Туристский кластер «Чувашия – сердце Волги» включает в себя два субкластера «Чебоксары – центр речного круизного туризма» и «Чувашия – центр оздоровительного туризма». </a:t>
            </a:r>
            <a:endParaRPr lang="ru-RU" sz="13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Ядром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субкластера «Чебоксары – центр речного круизного туризма» станут Речной порт, территория Чебоксарского залива и Московская набережная.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Субкластер «Чувашия – центр оздоровительного туризма» включает в себя развитие инфраструктуры лечебно-оздоровительного и реабилитационного отдыха. </a:t>
            </a:r>
          </a:p>
        </p:txBody>
      </p:sp>
      <p:pic>
        <p:nvPicPr>
          <p:cNvPr id="1026" name="Picture 2" descr="T:\Госдолг\Ольга\chuvashiya_-_serdce_volgi_prezentaciya_poslednyaya_(8)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896" y="1196752"/>
            <a:ext cx="3553971" cy="2160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756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8560290"/>
              </p:ext>
            </p:extLst>
          </p:nvPr>
        </p:nvGraphicFramePr>
        <p:xfrm>
          <a:off x="176731" y="3005658"/>
          <a:ext cx="5247934" cy="330327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50840"/>
                <a:gridCol w="907435"/>
                <a:gridCol w="1096553"/>
                <a:gridCol w="1411856"/>
                <a:gridCol w="781250"/>
              </a:tblGrid>
              <a:tr h="424035">
                <a:tc gridSpan="5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Объемы финансирования строительства (млн. рублей)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/>
                </a:tc>
              </a:tr>
              <a:tr h="266522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Источники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/ годы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 за счет средств: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/>
                </a:tc>
              </a:tr>
              <a:tr h="750446"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федерального бюджета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республиканского бюджета Чувашской Республики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местного бюджета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7434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1,3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835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 (план)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522,5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517,3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4,2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5252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 (план)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619,7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514,5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84,2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21,0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6683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1 148,5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1 031,8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93,4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23,3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0" name="Заголовок 1"/>
          <p:cNvSpPr txBox="1">
            <a:spLocks/>
          </p:cNvSpPr>
          <p:nvPr/>
        </p:nvSpPr>
        <p:spPr>
          <a:xfrm>
            <a:off x="259730" y="69850"/>
            <a:ext cx="7613498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22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 значимые проекты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312899" y="663528"/>
            <a:ext cx="8712968" cy="74924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500" u="sng" dirty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</a:t>
            </a:r>
            <a:r>
              <a:rPr lang="ru-RU" sz="1500" u="sng" dirty="0" smtClean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общеобразовательной </a:t>
            </a:r>
            <a:r>
              <a:rPr lang="ru-RU" sz="1500" u="sng" dirty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школы поз. 37 в </a:t>
            </a:r>
            <a:r>
              <a:rPr lang="ru-RU" sz="1500" u="sng" dirty="0" err="1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мкр</a:t>
            </a:r>
            <a:r>
              <a:rPr lang="ru-RU" sz="1500" u="sng" dirty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3 района "Садовый" </a:t>
            </a:r>
          </a:p>
          <a:p>
            <a:pPr marL="0" indent="0" algn="ctr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500" u="sng" dirty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г. Чебоксары Чувашской Республики</a:t>
            </a:r>
          </a:p>
          <a:p>
            <a:pPr marL="0" indent="0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endParaRPr lang="ru-RU" sz="1400" u="sng" dirty="0">
              <a:solidFill>
                <a:srgbClr val="4E67C8">
                  <a:lumMod val="50000"/>
                </a:srgb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89108" y="3244838"/>
            <a:ext cx="3599163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Планируется 3-4 этажное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здание, состоящее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блоков старших и младших классов, административно-хозяйственного блока и блока физкультурно-спортивных занятий.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Помимо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учебных кабинетов в школе разместятся игровые помещения для группы продленного дня со спальными местами, обеденный и зрительный залы, музей естественных наук, библиотека, студии живописи и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скульптуры,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бассейн и спортзалы. </a:t>
            </a:r>
          </a:p>
          <a:p>
            <a:pPr algn="just"/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 будет рассчитана на 66 классов наполняемостью не более 25 детей.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младшими классами закрепят отдельные кабинеты, а для учеников средних и старших классов будет действовать кабинетная система.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1721" y="1396803"/>
            <a:ext cx="5320745" cy="136207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</a:t>
            </a:r>
            <a:r>
              <a:rPr lang="ru-RU" sz="15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ввода объекта – июль 2022 года</a:t>
            </a:r>
          </a:p>
          <a:p>
            <a:r>
              <a:rPr lang="ru-RU" sz="1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площадь </a:t>
            </a:r>
            <a:r>
              <a:rPr lang="ru-RU" sz="15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здания – 32 214,2 </a:t>
            </a:r>
            <a:r>
              <a:rPr lang="ru-RU" sz="1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</a:t>
            </a:r>
            <a:r>
              <a:rPr lang="ru-RU" sz="15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м. </a:t>
            </a:r>
            <a:br>
              <a:rPr lang="ru-RU" sz="15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 </a:t>
            </a:r>
            <a:r>
              <a:rPr lang="ru-RU" sz="14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ru-RU" sz="1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физкультурно-оздоровительный комплекс – 7 303,7 кв. м.) </a:t>
            </a:r>
          </a:p>
          <a:p>
            <a:r>
              <a:rPr lang="ru-RU" sz="15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Вместимость – 1 650 учащихся</a:t>
            </a:r>
            <a:endParaRPr lang="ru-RU" sz="15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5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Сметная стоимость объекта – 1 042,3 млн. рублей</a:t>
            </a:r>
            <a:endParaRPr lang="ru-RU" sz="15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5652119" y="1248551"/>
            <a:ext cx="3244143" cy="19962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137511" y="6448251"/>
            <a:ext cx="1006489" cy="365125"/>
          </a:xfrm>
        </p:spPr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5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3587319"/>
              </p:ext>
            </p:extLst>
          </p:nvPr>
        </p:nvGraphicFramePr>
        <p:xfrm>
          <a:off x="4363596" y="751571"/>
          <a:ext cx="4536504" cy="19884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671650236"/>
              </p:ext>
            </p:extLst>
          </p:nvPr>
        </p:nvGraphicFramePr>
        <p:xfrm>
          <a:off x="53752" y="2708920"/>
          <a:ext cx="6984776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36</a:t>
            </a:fld>
            <a:endParaRPr lang="ru-RU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259729" y="82913"/>
            <a:ext cx="6904559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трансферты, предусмотренные бюджетам муниципальных образований Чувашской Республики</a:t>
            </a:r>
            <a:endParaRPr lang="ru-RU" sz="16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ая прямоугольная выноска 14"/>
          <p:cNvSpPr/>
          <p:nvPr/>
        </p:nvSpPr>
        <p:spPr>
          <a:xfrm>
            <a:off x="153385" y="856409"/>
            <a:ext cx="3194479" cy="1572098"/>
          </a:xfrm>
          <a:prstGeom prst="wedgeRoundRectCallout">
            <a:avLst>
              <a:gd name="adj1" fmla="val 80183"/>
              <a:gd name="adj2" fmla="val -1695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5080" tIns="5080" rIns="5080" bIns="145068" numCol="1" spcCol="1270" anchor="ctr" anchorCtr="0">
            <a:noAutofit/>
          </a:bodyPr>
          <a:lstStyle/>
          <a:p>
            <a:pPr lvl="0" algn="just"/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межбюджетных трансфертов из республиканского бюджета Чувашской Республики распределяется на основе единых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методик,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исходя из объективных показателей, адекватно отражающих факторы, определяющие потребность в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финансировании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7666176" y="751571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alt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altLang="ru-RU" sz="1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3"/>
          <p:cNvSpPr/>
          <p:nvPr/>
        </p:nvSpPr>
        <p:spPr>
          <a:xfrm>
            <a:off x="7020272" y="2708920"/>
            <a:ext cx="2076368" cy="376673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5080" tIns="5080" rIns="5080" bIns="145068" numCol="1" spcCol="1270" anchor="ctr" anchorCtr="0">
            <a:noAutofit/>
          </a:bodyPr>
          <a:lstStyle/>
          <a:p>
            <a:pPr lvl="0" algn="just"/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межбюджетных трансфертов бюджетам муниципальных районов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городских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округов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утверждается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законом о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республиканском бюджете Чувашской Республики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отдельными решениями Кабинета Министров Чувашской Республики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этом согласно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Бюджетному кодексу РФ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субвенций по каждому муниципальному образованию и виду субвенции из бюджета субъекта Российской Федерации утверждается только законом о бюджете субъекта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РФ.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34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235986011"/>
              </p:ext>
            </p:extLst>
          </p:nvPr>
        </p:nvGraphicFramePr>
        <p:xfrm>
          <a:off x="-252536" y="751571"/>
          <a:ext cx="6912768" cy="61064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00893" y="2060848"/>
            <a:ext cx="8009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1 002,4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77740" y="1122815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1 599,8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C:\Users\i.smirnov\Documents\Бюджет для граждан\Фото\adm_map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645" y="1238337"/>
            <a:ext cx="2497876" cy="334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500645" y="4077072"/>
            <a:ext cx="2497876" cy="112371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помощь муниципальным районам (городским округам) предусмотрена на 2021 год в сумме 1 520,3 млн. рублей.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37</a:t>
            </a:fld>
            <a:endParaRPr lang="ru-RU" dirty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59729" y="82913"/>
            <a:ext cx="6904559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Объем и структура финансовой помощи </a:t>
            </a: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муниципальным районам и городским 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округам</a:t>
            </a:r>
            <a:endParaRPr lang="ru-RU" sz="16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7666176" y="751571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alt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altLang="ru-RU" sz="1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3"/>
          <p:cNvSpPr txBox="1"/>
          <p:nvPr/>
        </p:nvSpPr>
        <p:spPr>
          <a:xfrm>
            <a:off x="4860032" y="1556791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1 362,4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3"/>
          <p:cNvSpPr txBox="1"/>
          <p:nvPr/>
        </p:nvSpPr>
        <p:spPr>
          <a:xfrm>
            <a:off x="5580112" y="1628800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1 332,5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76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Прямоугольник 70"/>
          <p:cNvSpPr/>
          <p:nvPr/>
        </p:nvSpPr>
        <p:spPr>
          <a:xfrm>
            <a:off x="251520" y="4023799"/>
            <a:ext cx="5577116" cy="3463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5730" tIns="62865" rIns="125730" bIns="62865" numCol="1" spcCol="1270" anchor="ctr" anchorCtr="0">
            <a:noAutofit/>
          </a:bodyPr>
          <a:lstStyle/>
          <a:p>
            <a:pPr marL="285750" lvl="1" indent="-285750" defTabSz="1466850">
              <a:lnSpc>
                <a:spcPct val="90000"/>
              </a:lnSpc>
              <a:spcAft>
                <a:spcPct val="15000"/>
              </a:spcAft>
              <a:buFontTx/>
              <a:buChar char="••"/>
            </a:pPr>
            <a:endParaRPr lang="ru-RU" sz="33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60232" y="1237033"/>
            <a:ext cx="2427770" cy="363116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помощь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муниципальным образованиям рассчитывается 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методиками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установленными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Законом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Республики от 23 июля 2001 г. № 36 «О регулировании бюджетных правоотношений в Чувашской Республике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»:</a:t>
            </a:r>
          </a:p>
          <a:p>
            <a:pPr algn="just"/>
            <a:endParaRPr lang="ru-RU" sz="11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Tx/>
              <a:buChar char="-"/>
            </a:pPr>
            <a:r>
              <a:rPr lang="ru-RU" sz="10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 на выравнивание бюджетной обеспеченности муниципальных районов (городских округов) – приложение № 1 к закону;</a:t>
            </a:r>
          </a:p>
          <a:p>
            <a:pPr marL="171450" indent="-171450" algn="just">
              <a:buFontTx/>
              <a:buChar char="-"/>
            </a:pPr>
            <a:endParaRPr lang="ru-RU" sz="105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Tx/>
              <a:buChar char="-"/>
            </a:pPr>
            <a:r>
              <a:rPr lang="ru-RU" sz="10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 на выравнивание бюджетной обеспеченности поселений – статья 17.3 указанного закона.</a:t>
            </a:r>
            <a:endParaRPr lang="ru-RU" sz="10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089900" y="6486466"/>
            <a:ext cx="1054100" cy="365125"/>
          </a:xfrm>
        </p:spPr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38</a:t>
            </a:fld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59729" y="82913"/>
            <a:ext cx="6904559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помощь муниципальным районам и городским округам Чувашской Республики 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2021 год</a:t>
            </a:r>
            <a:endParaRPr lang="ru-RU" sz="16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7666176" y="751571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endParaRPr lang="ru-RU" altLang="ru-RU" sz="1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6836248"/>
              </p:ext>
            </p:extLst>
          </p:nvPr>
        </p:nvGraphicFramePr>
        <p:xfrm>
          <a:off x="275717" y="812655"/>
          <a:ext cx="6240499" cy="57549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24136"/>
                <a:gridCol w="911907"/>
                <a:gridCol w="1032309"/>
                <a:gridCol w="1487971"/>
                <a:gridCol w="1584176"/>
              </a:tblGrid>
              <a:tr h="16349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муниципальных образований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числе: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effectLst/>
                        <a:latin typeface="TimesET" pitchFamily="2" charset="0"/>
                      </a:endParaRPr>
                    </a:p>
                  </a:txBody>
                  <a:tcPr marL="4501" marR="4501" marT="4501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effectLst/>
                        <a:latin typeface="TimesET" pitchFamily="2" charset="0"/>
                      </a:endParaRPr>
                    </a:p>
                  </a:txBody>
                  <a:tcPr marL="4501" marR="4501" marT="4501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effectLst/>
                        <a:latin typeface="TimesET" pitchFamily="2" charset="0"/>
                      </a:endParaRPr>
                    </a:p>
                  </a:txBody>
                  <a:tcPr marL="4501" marR="4501" marT="4501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063919">
                <a:tc v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effectLst/>
                        <a:latin typeface="TimesET" pitchFamily="2" charset="0"/>
                      </a:endParaRPr>
                    </a:p>
                  </a:txBody>
                  <a:tcPr marL="4501" marR="4501" marT="4501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Финансовая помощь - всего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на выравнивание бюджетной обеспеченности муниципальных районов </a:t>
                      </a:r>
                      <a:r>
                        <a:rPr lang="ru-RU" sz="9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городских округов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на поддержку мер по обеспечению сбалансированности </a:t>
                      </a:r>
                      <a:r>
                        <a:rPr lang="ru-RU" sz="900" b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бюджетов муниципальных районов и бюджетов городских округов</a:t>
                      </a:r>
                      <a:endParaRPr lang="ru-RU" sz="900" b="0" dirty="0" smtClean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на осуществление государственных полномочий Чувашской Республики по расчету и предоставлению дотаций на выравнивание бюджетной обеспеченности поселений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4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Алатырский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65 543,7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39 781,4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1 868,1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23 894,2</a:t>
                      </a:r>
                    </a:p>
                  </a:txBody>
                  <a:tcPr marL="9525" marR="9525" marT="9525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4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Аликовский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69 651,6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43 987,7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</a:t>
                      </a:r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25 663,9</a:t>
                      </a:r>
                    </a:p>
                  </a:txBody>
                  <a:tcPr marL="9525" marR="9525" marT="9525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4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Батыревский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90 607,2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34 265,8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</a:t>
                      </a:r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56 341,4</a:t>
                      </a:r>
                    </a:p>
                  </a:txBody>
                  <a:tcPr marL="9525" marR="9525" marT="9525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4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Вурнарский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51 235,1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</a:t>
                      </a:r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51 235,1</a:t>
                      </a:r>
                    </a:p>
                  </a:txBody>
                  <a:tcPr marL="9525" marR="9525" marT="9525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4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Ибресинский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76 426,2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37 573,3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</a:t>
                      </a:r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38 852,9</a:t>
                      </a:r>
                    </a:p>
                  </a:txBody>
                  <a:tcPr marL="9525" marR="9525" marT="9525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4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Канашский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137 960,5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79 410,6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</a:t>
                      </a:r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58 549,9</a:t>
                      </a:r>
                    </a:p>
                  </a:txBody>
                  <a:tcPr marL="9525" marR="9525" marT="9525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4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Козловский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33 481,5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498,9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2 273,1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30 709,5</a:t>
                      </a:r>
                    </a:p>
                  </a:txBody>
                  <a:tcPr marL="9525" marR="9525" marT="9525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4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Комсомольский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74 907,7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33 623,6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41 284,1</a:t>
                      </a:r>
                    </a:p>
                  </a:txBody>
                  <a:tcPr marL="9525" marR="9525" marT="9525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4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Красноармейский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24 004,7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1 192,5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22 812,2</a:t>
                      </a:r>
                    </a:p>
                  </a:txBody>
                  <a:tcPr marL="9525" marR="9525" marT="9525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4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Красночетайский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59 110,6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36 437,4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22 673,2</a:t>
                      </a:r>
                    </a:p>
                  </a:txBody>
                  <a:tcPr marL="9525" marR="9525" marT="9525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4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Марпосадский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72 694,7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36 189,2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36 505,5</a:t>
                      </a:r>
                    </a:p>
                  </a:txBody>
                  <a:tcPr marL="9525" marR="9525" marT="9525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4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Моргаушский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63 702,4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621,3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9 405,5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53 675,6</a:t>
                      </a:r>
                    </a:p>
                  </a:txBody>
                  <a:tcPr marL="9525" marR="9525" marT="9525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4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Порецкий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41 469,2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21 596,0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19 873,2</a:t>
                      </a:r>
                    </a:p>
                  </a:txBody>
                  <a:tcPr marL="9525" marR="9525" marT="9525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4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Урмарский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78 815,5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41 268,0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37 547,5</a:t>
                      </a:r>
                    </a:p>
                  </a:txBody>
                  <a:tcPr marL="9525" marR="9525" marT="9525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4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Цивильский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58 299,2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58 299,2</a:t>
                      </a:r>
                    </a:p>
                  </a:txBody>
                  <a:tcPr marL="9525" marR="9525" marT="9525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4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Чебоксарский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109 302,8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1 990,1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2 845,3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104 467,4</a:t>
                      </a:r>
                    </a:p>
                  </a:txBody>
                  <a:tcPr marL="9525" marR="9525" marT="9525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4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Шемуршинский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57 882,2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37 759,0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20 123,2</a:t>
                      </a:r>
                    </a:p>
                  </a:txBody>
                  <a:tcPr marL="9525" marR="9525" marT="9525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4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Шумерлинский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65 648,8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51 225,7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14 423,1</a:t>
                      </a:r>
                    </a:p>
                  </a:txBody>
                  <a:tcPr marL="9525" marR="9525" marT="9525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4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Ядринский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51 072,5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10 372,7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40 699,8</a:t>
                      </a:r>
                    </a:p>
                  </a:txBody>
                  <a:tcPr marL="9525" marR="9525" marT="9525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4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Яльчикский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56 012,7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29 092,0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26 920,7</a:t>
                      </a:r>
                    </a:p>
                  </a:txBody>
                  <a:tcPr marL="9525" marR="9525" marT="9525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4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Янтиковский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61 580,2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38 043,4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23 536,8</a:t>
                      </a:r>
                    </a:p>
                  </a:txBody>
                  <a:tcPr marL="9525" marR="9525" marT="9525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4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Алатырь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15 101,0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15 101,00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4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Канаш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5 230,0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5 230,0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4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Новочебоксарск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93 250,2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93 250,20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4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Чебоксары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4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Шумерля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7 350,7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126,80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7 223,9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473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1 520 340,9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683 406,6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28 845,9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808 088,4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494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2530016180"/>
              </p:ext>
            </p:extLst>
          </p:nvPr>
        </p:nvGraphicFramePr>
        <p:xfrm>
          <a:off x="261400" y="1340768"/>
          <a:ext cx="8732344" cy="54496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42691" name="Номер слайда 2"/>
          <p:cNvSpPr txBox="1">
            <a:spLocks/>
          </p:cNvSpPr>
          <p:nvPr/>
        </p:nvSpPr>
        <p:spPr bwMode="auto">
          <a:xfrm>
            <a:off x="8991769" y="6393329"/>
            <a:ext cx="395287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600" b="1">
              <a:solidFill>
                <a:srgbClr val="00000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87057" y="692696"/>
            <a:ext cx="8017391" cy="504056"/>
          </a:xfrm>
          <a:prstGeom prst="roundRect">
            <a:avLst/>
          </a:prstGeom>
          <a:gradFill flip="none"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Распоряжением Кабинета Министров Чувашской Республики от 20.07.2018 № 522-р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утверждены 23 госпрограммы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Республики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59730" y="91006"/>
            <a:ext cx="7613498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Программно-целевой метод планирования в Чувашской Республике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532440" y="6525344"/>
            <a:ext cx="410496" cy="298276"/>
          </a:xfrm>
        </p:spPr>
        <p:txBody>
          <a:bodyPr/>
          <a:lstStyle/>
          <a:p>
            <a:pPr>
              <a:defRPr/>
            </a:pPr>
            <a:fld id="{8135DCAC-F131-4C56-82C1-BB591457AF70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39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8" name="Левая фигурная скобка 17"/>
          <p:cNvSpPr/>
          <p:nvPr/>
        </p:nvSpPr>
        <p:spPr>
          <a:xfrm rot="5400000">
            <a:off x="6369844" y="2025044"/>
            <a:ext cx="232289" cy="4879878"/>
          </a:xfrm>
          <a:prstGeom prst="leftBrace">
            <a:avLst/>
          </a:prstGeom>
          <a:ln w="190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7549713"/>
              </p:ext>
            </p:extLst>
          </p:nvPr>
        </p:nvGraphicFramePr>
        <p:xfrm>
          <a:off x="3872788" y="4493885"/>
          <a:ext cx="5063424" cy="1834876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4484507"/>
                <a:gridCol w="578917"/>
              </a:tblGrid>
              <a:tr h="2312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программ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33" marR="2133" marT="21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Доля,</a:t>
                      </a:r>
                      <a:r>
                        <a:rPr lang="ru-RU" sz="900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%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33" marR="2133" marT="2133" marB="0" anchor="ctr"/>
                </a:tc>
              </a:tr>
              <a:tr h="144016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Повышение безопасности жизнедеятельности населения и территорий Чувашской Республики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0,38</a:t>
                      </a:r>
                    </a:p>
                  </a:txBody>
                  <a:tcPr marL="9525" marR="9525" marT="9525" marB="0"/>
                </a:tc>
              </a:tr>
              <a:tr h="144016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Развитие потенциала природно-сырьевых ресурсов и обеспечение экологической безопасности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0,90</a:t>
                      </a:r>
                    </a:p>
                  </a:txBody>
                  <a:tcPr marL="9525" marR="9525" marT="9525" marB="0"/>
                </a:tc>
              </a:tr>
              <a:tr h="144016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Цифровое общество Чувашии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0,47</a:t>
                      </a:r>
                    </a:p>
                  </a:txBody>
                  <a:tcPr marL="9525" marR="9525" marT="9525" marB="0"/>
                </a:tc>
              </a:tr>
              <a:tr h="144016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Развитие промышленности и инновационная экономика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0,12</a:t>
                      </a:r>
                    </a:p>
                  </a:txBody>
                  <a:tcPr marL="9525" marR="9525" marT="9525" marB="0"/>
                </a:tc>
              </a:tr>
              <a:tr h="144016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Доступная среда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0,04</a:t>
                      </a:r>
                    </a:p>
                  </a:txBody>
                  <a:tcPr marL="9525" marR="9525" marT="9525" marB="0"/>
                </a:tc>
              </a:tr>
              <a:tr h="170598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Развитие строительного комплекса и архитектуры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0,002</a:t>
                      </a:r>
                    </a:p>
                  </a:txBody>
                  <a:tcPr marL="9525" marR="9525" marT="9525" marB="0"/>
                </a:tc>
              </a:tr>
              <a:tr h="170598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Обеспечение общественного порядка и противодействие преступности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0,04</a:t>
                      </a:r>
                    </a:p>
                  </a:txBody>
                  <a:tcPr marL="9525" marR="9525" marT="9525" marB="0"/>
                </a:tc>
              </a:tr>
              <a:tr h="144488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Развитие земельных и имущественных отношений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0,03</a:t>
                      </a:r>
                    </a:p>
                  </a:txBody>
                  <a:tcPr marL="9525" marR="9525" marT="9525" marB="0"/>
                </a:tc>
              </a:tr>
              <a:tr h="144488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Формирование современной городской среды на территории Чувашской Республики на 2018–2024 годы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0,64</a:t>
                      </a:r>
                    </a:p>
                  </a:txBody>
                  <a:tcPr marL="9525" marR="9525" marT="9525" marB="0"/>
                </a:tc>
              </a:tr>
              <a:tr h="144488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Комплексное развитие сельских территорий Чувашской Республики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1,22</a:t>
                      </a: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68524" y="4628134"/>
            <a:ext cx="3611388" cy="188696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Преимуществом программного бюджета является распределение расходов не по ведомствам, а по программам. Программный подход к формированию бюджета основан на оценке результатов использования бюджетных ресурсов и позволяет оптимизировать решения о распределении бюджетных средств.</a:t>
            </a:r>
          </a:p>
          <a:p>
            <a:pPr algn="just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программных расходов республиканского бюджета Чувашской Республики – 100%.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89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853506" y="3535616"/>
            <a:ext cx="3312000" cy="27622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3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3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Общегосударственные вопросы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53506" y="3974304"/>
            <a:ext cx="3312000" cy="27622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Первичный воинский учет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53506" y="4383653"/>
            <a:ext cx="3312000" cy="430887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Пожарная безопасность, гражданская оборона, предупреждение чрезвычайных ситуаций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53506" y="4955391"/>
            <a:ext cx="3312000" cy="27699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экономика</a:t>
            </a:r>
          </a:p>
        </p:txBody>
      </p:sp>
      <p:sp>
        <p:nvSpPr>
          <p:cNvPr id="29" name="TextBox 64"/>
          <p:cNvSpPr txBox="1">
            <a:spLocks noChangeArrowheads="1"/>
          </p:cNvSpPr>
          <p:nvPr/>
        </p:nvSpPr>
        <p:spPr bwMode="auto">
          <a:xfrm>
            <a:off x="853506" y="5399654"/>
            <a:ext cx="3312000" cy="276225"/>
          </a:xfrm>
          <a:prstGeom prst="rect">
            <a:avLst/>
          </a:prstGeom>
          <a:gradFill flip="none" rotWithShape="1">
            <a:gsLst>
              <a:gs pos="0">
                <a:srgbClr val="FADAF2">
                  <a:shade val="30000"/>
                  <a:satMod val="115000"/>
                </a:srgbClr>
              </a:gs>
              <a:gs pos="50000">
                <a:srgbClr val="FADAF2">
                  <a:shade val="67500"/>
                  <a:satMod val="115000"/>
                </a:srgbClr>
              </a:gs>
              <a:gs pos="100000">
                <a:srgbClr val="FADAF2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 dirty="0">
                <a:solidFill>
                  <a:prstClr val="black"/>
                </a:solidFill>
                <a:cs typeface="+mn-cs"/>
              </a:rPr>
              <a:t>Жилищно-коммунальное хозяйство</a:t>
            </a:r>
          </a:p>
        </p:txBody>
      </p:sp>
      <p:sp>
        <p:nvSpPr>
          <p:cNvPr id="30" name="TextBox 65"/>
          <p:cNvSpPr txBox="1">
            <a:spLocks noChangeArrowheads="1"/>
          </p:cNvSpPr>
          <p:nvPr/>
        </p:nvSpPr>
        <p:spPr bwMode="auto">
          <a:xfrm>
            <a:off x="853506" y="5884492"/>
            <a:ext cx="3312000" cy="276999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 dirty="0">
                <a:solidFill>
                  <a:prstClr val="black"/>
                </a:solidFill>
                <a:cs typeface="+mn-cs"/>
              </a:rPr>
              <a:t>Охрана окружающей среды</a:t>
            </a:r>
          </a:p>
        </p:txBody>
      </p:sp>
      <p:sp>
        <p:nvSpPr>
          <p:cNvPr id="31" name="TextBox 68"/>
          <p:cNvSpPr txBox="1">
            <a:spLocks noChangeArrowheads="1"/>
          </p:cNvSpPr>
          <p:nvPr/>
        </p:nvSpPr>
        <p:spPr bwMode="auto">
          <a:xfrm>
            <a:off x="853506" y="6249917"/>
            <a:ext cx="3312000" cy="276225"/>
          </a:xfrm>
          <a:prstGeom prst="rect">
            <a:avLst/>
          </a:prstGeom>
          <a:gradFill flip="none" rotWithShape="1">
            <a:gsLst>
              <a:gs pos="0">
                <a:srgbClr val="50BCB9">
                  <a:tint val="66000"/>
                  <a:satMod val="160000"/>
                </a:srgbClr>
              </a:gs>
              <a:gs pos="50000">
                <a:srgbClr val="50BCB9">
                  <a:tint val="44500"/>
                  <a:satMod val="160000"/>
                </a:srgbClr>
              </a:gs>
              <a:gs pos="100000">
                <a:srgbClr val="50BCB9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 dirty="0">
                <a:solidFill>
                  <a:prstClr val="black"/>
                </a:solidFill>
                <a:cs typeface="+mn-cs"/>
              </a:rPr>
              <a:t>Образование</a:t>
            </a:r>
          </a:p>
        </p:txBody>
      </p:sp>
      <p:sp>
        <p:nvSpPr>
          <p:cNvPr id="39" name="TextBox 69"/>
          <p:cNvSpPr txBox="1">
            <a:spLocks noChangeArrowheads="1"/>
          </p:cNvSpPr>
          <p:nvPr/>
        </p:nvSpPr>
        <p:spPr bwMode="auto">
          <a:xfrm>
            <a:off x="5515559" y="3504772"/>
            <a:ext cx="3312000" cy="27622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 dirty="0">
                <a:solidFill>
                  <a:prstClr val="black"/>
                </a:solidFill>
                <a:cs typeface="+mn-cs"/>
              </a:rPr>
              <a:t>Культура, кинематография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5515559" y="3932847"/>
            <a:ext cx="3312000" cy="276225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Здравоохранение</a:t>
            </a:r>
          </a:p>
        </p:txBody>
      </p:sp>
      <p:sp>
        <p:nvSpPr>
          <p:cNvPr id="41" name="Прямоугольник 72"/>
          <p:cNvSpPr>
            <a:spLocks noChangeArrowheads="1"/>
          </p:cNvSpPr>
          <p:nvPr/>
        </p:nvSpPr>
        <p:spPr bwMode="auto">
          <a:xfrm>
            <a:off x="5515559" y="4425124"/>
            <a:ext cx="3312000" cy="276225"/>
          </a:xfrm>
          <a:prstGeom prst="rect">
            <a:avLst/>
          </a:prstGeom>
          <a:gradFill flip="none" rotWithShape="1">
            <a:gsLst>
              <a:gs pos="0">
                <a:srgbClr val="A65A6C">
                  <a:tint val="66000"/>
                  <a:satMod val="160000"/>
                </a:srgbClr>
              </a:gs>
              <a:gs pos="50000">
                <a:srgbClr val="A65A6C">
                  <a:tint val="44500"/>
                  <a:satMod val="160000"/>
                </a:srgbClr>
              </a:gs>
              <a:gs pos="100000">
                <a:srgbClr val="A65A6C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 dirty="0">
                <a:solidFill>
                  <a:prstClr val="black"/>
                </a:solidFill>
                <a:cs typeface="+mn-cs"/>
              </a:rPr>
              <a:t>Социальная политика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5515559" y="4900417"/>
            <a:ext cx="3312000" cy="27622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культура и спорт</a:t>
            </a:r>
          </a:p>
        </p:txBody>
      </p:sp>
      <p:sp>
        <p:nvSpPr>
          <p:cNvPr id="54" name="Прямоугольник 74"/>
          <p:cNvSpPr>
            <a:spLocks noChangeArrowheads="1"/>
          </p:cNvSpPr>
          <p:nvPr/>
        </p:nvSpPr>
        <p:spPr bwMode="auto">
          <a:xfrm>
            <a:off x="5515559" y="5360970"/>
            <a:ext cx="3312000" cy="285750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 dirty="0">
                <a:solidFill>
                  <a:prstClr val="black"/>
                </a:solidFill>
                <a:cs typeface="+mn-cs"/>
              </a:rPr>
              <a:t>Средства массовой информации</a:t>
            </a:r>
          </a:p>
        </p:txBody>
      </p:sp>
      <p:sp>
        <p:nvSpPr>
          <p:cNvPr id="55" name="Прямоугольник 76"/>
          <p:cNvSpPr>
            <a:spLocks noChangeArrowheads="1"/>
          </p:cNvSpPr>
          <p:nvPr/>
        </p:nvSpPr>
        <p:spPr bwMode="auto">
          <a:xfrm>
            <a:off x="5515559" y="5699528"/>
            <a:ext cx="3312000" cy="461963"/>
          </a:xfrm>
          <a:prstGeom prst="rect">
            <a:avLst/>
          </a:prstGeom>
          <a:gradFill flip="none" rotWithShape="1">
            <a:gsLst>
              <a:gs pos="0">
                <a:srgbClr val="D49E6C">
                  <a:tint val="66000"/>
                  <a:satMod val="160000"/>
                </a:srgbClr>
              </a:gs>
              <a:gs pos="50000">
                <a:srgbClr val="D49E6C">
                  <a:tint val="44500"/>
                  <a:satMod val="160000"/>
                </a:srgbClr>
              </a:gs>
              <a:gs pos="100000">
                <a:srgbClr val="D49E6C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 dirty="0">
                <a:solidFill>
                  <a:prstClr val="black"/>
                </a:solidFill>
                <a:cs typeface="+mn-cs"/>
              </a:rPr>
              <a:t>Обслуживание государственного и </a:t>
            </a:r>
          </a:p>
          <a:p>
            <a:r>
              <a:rPr lang="ru-RU" altLang="ru-RU" sz="1200" dirty="0">
                <a:solidFill>
                  <a:prstClr val="black"/>
                </a:solidFill>
                <a:cs typeface="+mn-cs"/>
              </a:rPr>
              <a:t>муниципального долга</a:t>
            </a:r>
          </a:p>
        </p:txBody>
      </p:sp>
      <p:sp>
        <p:nvSpPr>
          <p:cNvPr id="56" name="Прямоугольник 77"/>
          <p:cNvSpPr>
            <a:spLocks noChangeArrowheads="1"/>
          </p:cNvSpPr>
          <p:nvPr/>
        </p:nvSpPr>
        <p:spPr bwMode="auto">
          <a:xfrm>
            <a:off x="5508472" y="6281526"/>
            <a:ext cx="3312000" cy="276999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 dirty="0">
                <a:solidFill>
                  <a:prstClr val="black"/>
                </a:solidFill>
                <a:cs typeface="+mn-cs"/>
              </a:rPr>
              <a:t>Межбюджетные </a:t>
            </a:r>
            <a:r>
              <a:rPr lang="ru-RU" altLang="ru-RU" sz="1200" dirty="0" smtClean="0">
                <a:solidFill>
                  <a:prstClr val="black"/>
                </a:solidFill>
                <a:cs typeface="+mn-cs"/>
              </a:rPr>
              <a:t>трансферты</a:t>
            </a:r>
            <a:endParaRPr lang="ru-RU" altLang="ru-RU" sz="12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9730" y="758699"/>
            <a:ext cx="4909846" cy="64698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государства, как и бюджет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любой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семьи, делится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две части – доходы и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704200247"/>
              </p:ext>
            </p:extLst>
          </p:nvPr>
        </p:nvGraphicFramePr>
        <p:xfrm>
          <a:off x="243868" y="991507"/>
          <a:ext cx="8560742" cy="17894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47" name="Заголовок 1"/>
          <p:cNvSpPr txBox="1">
            <a:spLocks/>
          </p:cNvSpPr>
          <p:nvPr/>
        </p:nvSpPr>
        <p:spPr>
          <a:xfrm>
            <a:off x="259730" y="69850"/>
            <a:ext cx="4572000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Font typeface="Georgia" pitchFamily="18" charset="0"/>
              <a:buNone/>
            </a:pPr>
            <a:r>
              <a:rPr lang="ru-RU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термины и понятия</a:t>
            </a:r>
            <a:endParaRPr lang="ru-RU" sz="24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9730" y="2924944"/>
            <a:ext cx="8560742" cy="442674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выплачиваемые из бюджета денежные средства</a:t>
            </a:r>
          </a:p>
        </p:txBody>
      </p:sp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D2D4CA"/>
              </a:clrFrom>
              <a:clrTo>
                <a:srgbClr val="D2D4C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86" y="3464291"/>
            <a:ext cx="631403" cy="42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43" y="4386673"/>
            <a:ext cx="50006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43" y="4883639"/>
            <a:ext cx="494135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43" y="5353617"/>
            <a:ext cx="49413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43" y="5790258"/>
            <a:ext cx="494135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43" y="6203086"/>
            <a:ext cx="49413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43" y="3961144"/>
            <a:ext cx="494135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495" y="3464291"/>
            <a:ext cx="504000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496" y="3961144"/>
            <a:ext cx="497212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1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042" y="4386672"/>
            <a:ext cx="512036" cy="427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1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042" y="4854278"/>
            <a:ext cx="486198" cy="415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1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949" y="5305844"/>
            <a:ext cx="474291" cy="427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1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949" y="5757736"/>
            <a:ext cx="499546" cy="428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15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759" y="6249917"/>
            <a:ext cx="491736" cy="3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235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763" y="4292600"/>
            <a:ext cx="1944687" cy="3619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163" y="4662488"/>
            <a:ext cx="1512887" cy="5032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9073" y="846731"/>
            <a:ext cx="6623050" cy="141065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v"/>
              <a:defRPr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долгосрочной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сбалансированности и устойчивости республиканского бюджета Чувашской Республики и местных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бюджетов;</a:t>
            </a:r>
          </a:p>
          <a:p>
            <a:pPr marL="285750" indent="-285750" algn="just">
              <a:buFont typeface="Wingdings" panose="05000000000000000000" pitchFamily="2" charset="2"/>
              <a:buChar char="v"/>
              <a:defRPr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 управления общественными финансами Чувашской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Республики.</a:t>
            </a:r>
            <a:endPara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9622" name="TextBox 5"/>
          <p:cNvSpPr txBox="1">
            <a:spLocks noChangeArrowheads="1"/>
          </p:cNvSpPr>
          <p:nvPr/>
        </p:nvSpPr>
        <p:spPr bwMode="auto">
          <a:xfrm>
            <a:off x="208133" y="2492896"/>
            <a:ext cx="361827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Расходы республиканского бюджета, млн. руб.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7" y="846731"/>
            <a:ext cx="2148680" cy="1411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9625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C49BD82-308D-4C86-A685-998A61E8EB56}" type="slidenum">
              <a:rPr lang="ru-RU" altLang="ru-RU" sz="1400" smtClean="0"/>
              <a:pPr>
                <a:spcBef>
                  <a:spcPct val="0"/>
                </a:spcBef>
                <a:buFontTx/>
                <a:buNone/>
              </a:pPr>
              <a:t>40</a:t>
            </a:fld>
            <a:endParaRPr lang="ru-RU" altLang="ru-RU" sz="1400" dirty="0" smtClean="0"/>
          </a:p>
        </p:txBody>
      </p:sp>
      <p:sp>
        <p:nvSpPr>
          <p:cNvPr id="27" name="Скругленный прямоугольник 4"/>
          <p:cNvSpPr/>
          <p:nvPr/>
        </p:nvSpPr>
        <p:spPr bwMode="auto">
          <a:xfrm>
            <a:off x="4153151" y="2459037"/>
            <a:ext cx="4846391" cy="636588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80" tIns="68580" rIns="68580" bIns="68580" spcCol="1270" anchor="ctr"/>
          <a:lstStyle/>
          <a:p>
            <a:pPr algn="ctr" defTabSz="80010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</a:t>
            </a:r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разрезе подпрограмм, </a:t>
            </a: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52" name="Заголовок 1"/>
          <p:cNvSpPr txBox="1">
            <a:spLocks/>
          </p:cNvSpPr>
          <p:nvPr/>
        </p:nvSpPr>
        <p:spPr>
          <a:xfrm>
            <a:off x="259727" y="0"/>
            <a:ext cx="7760233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«Управление </a:t>
            </a: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общественными финансами и государственным долгом Чувашской Республики»</a:t>
            </a:r>
          </a:p>
        </p:txBody>
      </p:sp>
      <p:cxnSp>
        <p:nvCxnSpPr>
          <p:cNvPr id="55" name="Прямая соединительная линия 5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64" name="Скругленный прямоугольник 63"/>
          <p:cNvSpPr/>
          <p:nvPr/>
        </p:nvSpPr>
        <p:spPr>
          <a:xfrm>
            <a:off x="4140000" y="3233388"/>
            <a:ext cx="2628000" cy="367429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  <a:endParaRPr 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6840328" y="3233213"/>
            <a:ext cx="684000" cy="367429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8340749" y="3227656"/>
            <a:ext cx="684188" cy="378542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7596336" y="3227656"/>
            <a:ext cx="684000" cy="378542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5" name="Диаграмма 3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2097213"/>
              </p:ext>
            </p:extLst>
          </p:nvPr>
        </p:nvGraphicFramePr>
        <p:xfrm>
          <a:off x="0" y="3227655"/>
          <a:ext cx="4082559" cy="32976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Скругленный прямоугольник 17"/>
          <p:cNvSpPr/>
          <p:nvPr/>
        </p:nvSpPr>
        <p:spPr bwMode="auto">
          <a:xfrm>
            <a:off x="4127379" y="3777038"/>
            <a:ext cx="2628000" cy="1092121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бюджетной политики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сбалансированности консолидированного бюджета Чувашской Республики</a:t>
            </a:r>
            <a:endParaRPr lang="ru-RU" sz="1200" dirty="0"/>
          </a:p>
        </p:txBody>
      </p:sp>
      <p:sp>
        <p:nvSpPr>
          <p:cNvPr id="19" name="Скругленный прямоугольник 18"/>
          <p:cNvSpPr/>
          <p:nvPr/>
        </p:nvSpPr>
        <p:spPr bwMode="auto">
          <a:xfrm>
            <a:off x="4127379" y="5017917"/>
            <a:ext cx="2628000" cy="720080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 бюджетных расходов Чувашской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 bwMode="auto">
          <a:xfrm>
            <a:off x="4138621" y="5877272"/>
            <a:ext cx="2628000" cy="540000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государственной программы</a:t>
            </a:r>
          </a:p>
          <a:p>
            <a:pPr algn="ctr"/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кругленный прямоугольник 4"/>
          <p:cNvSpPr/>
          <p:nvPr/>
        </p:nvSpPr>
        <p:spPr bwMode="auto">
          <a:xfrm>
            <a:off x="6840328" y="3777038"/>
            <a:ext cx="684000" cy="1092121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53340" tIns="53340" rIns="53340" bIns="53340" spcCol="1270" anchor="ctr"/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5 298,3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 bwMode="auto">
          <a:xfrm>
            <a:off x="6829086" y="5013176"/>
            <a:ext cx="684000" cy="720080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72,7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 bwMode="auto">
          <a:xfrm>
            <a:off x="6840328" y="5914772"/>
            <a:ext cx="684000" cy="504000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175,1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 bwMode="auto">
          <a:xfrm>
            <a:off x="8340749" y="3777038"/>
            <a:ext cx="684000" cy="1092121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1 824,1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 bwMode="auto">
          <a:xfrm>
            <a:off x="8329507" y="5022732"/>
            <a:ext cx="684000" cy="720080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66,9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 bwMode="auto">
          <a:xfrm>
            <a:off x="8340749" y="5914772"/>
            <a:ext cx="684000" cy="504000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179,4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 bwMode="auto">
          <a:xfrm>
            <a:off x="7596336" y="3777038"/>
            <a:ext cx="684000" cy="1092121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1 861,7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 bwMode="auto">
          <a:xfrm>
            <a:off x="7585094" y="5022732"/>
            <a:ext cx="684000" cy="720080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66,9</a:t>
            </a:r>
          </a:p>
        </p:txBody>
      </p:sp>
      <p:sp>
        <p:nvSpPr>
          <p:cNvPr id="30" name="Скругленный прямоугольник 29"/>
          <p:cNvSpPr/>
          <p:nvPr/>
        </p:nvSpPr>
        <p:spPr bwMode="auto">
          <a:xfrm>
            <a:off x="7596336" y="5914772"/>
            <a:ext cx="684000" cy="504000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179,4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69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Скругленный прямоугольник 23"/>
          <p:cNvSpPr/>
          <p:nvPr/>
        </p:nvSpPr>
        <p:spPr>
          <a:xfrm>
            <a:off x="149437" y="2801008"/>
            <a:ext cx="4278547" cy="106003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Отношение государственного долга Чувашской Республики к доходам республиканского бюджета Чувашской Республики (без учета утвержденного объема безвозмездных поступлений), %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49397" y="4145308"/>
            <a:ext cx="4276646" cy="86786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Темп роста налоговых и неналоговых доходов республиканского бюджета Чувашской Республики (% к предыдущему году)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25820" y="5321903"/>
            <a:ext cx="4256743" cy="93610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просроченной задолженности по бюджетным кредитам, предоставленным из федерального бюджета, в общем объеме задолженности по бюджетным кредитам, предоставленным из федерального бюджета, %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49437" y="1700804"/>
            <a:ext cx="2447619" cy="547135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</a:p>
        </p:txBody>
      </p:sp>
      <p:sp>
        <p:nvSpPr>
          <p:cNvPr id="14" name="Скругленный прямоугольник 4"/>
          <p:cNvSpPr/>
          <p:nvPr/>
        </p:nvSpPr>
        <p:spPr bwMode="auto">
          <a:xfrm>
            <a:off x="4640323" y="1052736"/>
            <a:ext cx="4324078" cy="5451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53340" tIns="53340" rIns="53340" bIns="53340" spcCol="1270" anchor="ctr"/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</a:p>
        </p:txBody>
      </p:sp>
      <p:sp>
        <p:nvSpPr>
          <p:cNvPr id="20" name="Скругленный прямоугольник 19"/>
          <p:cNvSpPr/>
          <p:nvPr/>
        </p:nvSpPr>
        <p:spPr bwMode="auto">
          <a:xfrm>
            <a:off x="4656453" y="1974371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факт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 bwMode="auto">
          <a:xfrm>
            <a:off x="5529513" y="1974372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план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 bwMode="auto">
          <a:xfrm>
            <a:off x="7291438" y="1974372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 bwMode="auto">
          <a:xfrm>
            <a:off x="6410476" y="1974372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0664" name="Группа 55"/>
          <p:cNvGrpSpPr>
            <a:grpSpLocks/>
          </p:cNvGrpSpPr>
          <p:nvPr/>
        </p:nvGrpSpPr>
        <p:grpSpPr bwMode="auto">
          <a:xfrm>
            <a:off x="4640324" y="2947613"/>
            <a:ext cx="792000" cy="720000"/>
            <a:chOff x="929823" y="2360863"/>
            <a:chExt cx="850461" cy="750880"/>
          </a:xfr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grpSpPr>
        <p:sp>
          <p:nvSpPr>
            <p:cNvPr id="57" name="Скругленный прямоугольник 56"/>
            <p:cNvSpPr/>
            <p:nvPr/>
          </p:nvSpPr>
          <p:spPr>
            <a:xfrm>
              <a:off x="929823" y="2360863"/>
              <a:ext cx="850461" cy="75088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8" name="Скругленный прямоугольник 4"/>
            <p:cNvSpPr/>
            <p:nvPr/>
          </p:nvSpPr>
          <p:spPr>
            <a:xfrm>
              <a:off x="952037" y="2383088"/>
              <a:ext cx="806034" cy="70643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9530" tIns="49530" rIns="49530" bIns="49530" spcCol="1270" anchor="ctr"/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33,8</a:t>
              </a:r>
              <a:endPara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0666" name="Группа 61"/>
          <p:cNvGrpSpPr>
            <a:grpSpLocks/>
          </p:cNvGrpSpPr>
          <p:nvPr/>
        </p:nvGrpSpPr>
        <p:grpSpPr bwMode="auto">
          <a:xfrm>
            <a:off x="4643275" y="4198804"/>
            <a:ext cx="792000" cy="720000"/>
            <a:chOff x="929823" y="3932554"/>
            <a:chExt cx="850461" cy="750880"/>
          </a:xfr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grpSpPr>
        <p:sp>
          <p:nvSpPr>
            <p:cNvPr id="63" name="Скругленный прямоугольник 62"/>
            <p:cNvSpPr/>
            <p:nvPr/>
          </p:nvSpPr>
          <p:spPr>
            <a:xfrm>
              <a:off x="929823" y="3932554"/>
              <a:ext cx="850461" cy="75088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4" name="Скругленный прямоугольник 4"/>
            <p:cNvSpPr/>
            <p:nvPr/>
          </p:nvSpPr>
          <p:spPr>
            <a:xfrm>
              <a:off x="952037" y="3954779"/>
              <a:ext cx="806034" cy="70643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9530" tIns="49530" rIns="49530" bIns="49530" spcCol="1270" anchor="ctr"/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102,9</a:t>
              </a:r>
              <a:endPara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6" name="Скругленный прямоугольник 65"/>
          <p:cNvSpPr/>
          <p:nvPr/>
        </p:nvSpPr>
        <p:spPr bwMode="auto">
          <a:xfrm>
            <a:off x="4617171" y="5445224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0669" name="Группа 70"/>
          <p:cNvGrpSpPr>
            <a:grpSpLocks/>
          </p:cNvGrpSpPr>
          <p:nvPr/>
        </p:nvGrpSpPr>
        <p:grpSpPr bwMode="auto">
          <a:xfrm>
            <a:off x="5521286" y="2947613"/>
            <a:ext cx="792000" cy="720000"/>
            <a:chOff x="929823" y="2360863"/>
            <a:chExt cx="850461" cy="750880"/>
          </a:xfr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grpSpPr>
        <p:sp>
          <p:nvSpPr>
            <p:cNvPr id="72" name="Скругленный прямоугольник 71"/>
            <p:cNvSpPr/>
            <p:nvPr/>
          </p:nvSpPr>
          <p:spPr>
            <a:xfrm>
              <a:off x="929823" y="2360863"/>
              <a:ext cx="850461" cy="75088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3" name="Скругленный прямоугольник 4"/>
            <p:cNvSpPr/>
            <p:nvPr/>
          </p:nvSpPr>
          <p:spPr>
            <a:xfrm>
              <a:off x="952037" y="2383088"/>
              <a:ext cx="806034" cy="70643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9530" tIns="49530" rIns="49530" bIns="49530" spcCol="1270" anchor="ctr"/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35,3</a:t>
              </a:r>
              <a:endPara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0671" name="Группа 76"/>
          <p:cNvGrpSpPr>
            <a:grpSpLocks/>
          </p:cNvGrpSpPr>
          <p:nvPr/>
        </p:nvGrpSpPr>
        <p:grpSpPr bwMode="auto">
          <a:xfrm>
            <a:off x="5523301" y="4198804"/>
            <a:ext cx="792000" cy="720000"/>
            <a:chOff x="929823" y="3932554"/>
            <a:chExt cx="850461" cy="750880"/>
          </a:xfr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grpSpPr>
        <p:sp>
          <p:nvSpPr>
            <p:cNvPr id="78" name="Скругленный прямоугольник 77"/>
            <p:cNvSpPr/>
            <p:nvPr/>
          </p:nvSpPr>
          <p:spPr>
            <a:xfrm>
              <a:off x="929823" y="3932554"/>
              <a:ext cx="850461" cy="75088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9" name="Скругленный прямоугольник 4"/>
            <p:cNvSpPr/>
            <p:nvPr/>
          </p:nvSpPr>
          <p:spPr>
            <a:xfrm>
              <a:off x="952037" y="3954779"/>
              <a:ext cx="806034" cy="70643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9530" tIns="49530" rIns="49530" bIns="49530" spcCol="1270" anchor="ctr"/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99,2</a:t>
              </a:r>
              <a:endPara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1" name="Скругленный прямоугольник 80"/>
          <p:cNvSpPr/>
          <p:nvPr/>
        </p:nvSpPr>
        <p:spPr bwMode="auto">
          <a:xfrm>
            <a:off x="5501705" y="5445224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Скругленный прямоугольник 86"/>
          <p:cNvSpPr/>
          <p:nvPr/>
        </p:nvSpPr>
        <p:spPr bwMode="auto">
          <a:xfrm>
            <a:off x="7283210" y="2947613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37,8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Скругленный прямоугольник 92"/>
          <p:cNvSpPr/>
          <p:nvPr/>
        </p:nvSpPr>
        <p:spPr bwMode="auto">
          <a:xfrm>
            <a:off x="7283353" y="4198804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107,6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Скругленный прямоугольник 95"/>
          <p:cNvSpPr/>
          <p:nvPr/>
        </p:nvSpPr>
        <p:spPr bwMode="auto">
          <a:xfrm>
            <a:off x="7270773" y="5445224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0684" name="Группа 115"/>
          <p:cNvGrpSpPr>
            <a:grpSpLocks/>
          </p:cNvGrpSpPr>
          <p:nvPr/>
        </p:nvGrpSpPr>
        <p:grpSpPr bwMode="auto">
          <a:xfrm>
            <a:off x="6402248" y="2947613"/>
            <a:ext cx="792000" cy="720000"/>
            <a:chOff x="3686499" y="2232392"/>
            <a:chExt cx="840548" cy="750880"/>
          </a:xfr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grpSpPr>
        <p:sp>
          <p:nvSpPr>
            <p:cNvPr id="117" name="Скругленный прямоугольник 116"/>
            <p:cNvSpPr/>
            <p:nvPr/>
          </p:nvSpPr>
          <p:spPr>
            <a:xfrm>
              <a:off x="3686499" y="2232392"/>
              <a:ext cx="840548" cy="75088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8" name="Скругленный прямоугольник 4"/>
            <p:cNvSpPr/>
            <p:nvPr/>
          </p:nvSpPr>
          <p:spPr>
            <a:xfrm>
              <a:off x="3708744" y="2254617"/>
              <a:ext cx="796058" cy="70643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9530" tIns="49530" rIns="49530" bIns="49530" spcCol="1270" anchor="ctr"/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40,7</a:t>
              </a:r>
              <a:endPara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0686" name="Группа 121"/>
          <p:cNvGrpSpPr>
            <a:grpSpLocks/>
          </p:cNvGrpSpPr>
          <p:nvPr/>
        </p:nvGrpSpPr>
        <p:grpSpPr bwMode="auto">
          <a:xfrm>
            <a:off x="6403327" y="4198804"/>
            <a:ext cx="792000" cy="720000"/>
            <a:chOff x="3748552" y="3975433"/>
            <a:chExt cx="802038" cy="750880"/>
          </a:xfr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grpSpPr>
        <p:sp>
          <p:nvSpPr>
            <p:cNvPr id="123" name="Скругленный прямоугольник 122"/>
            <p:cNvSpPr/>
            <p:nvPr/>
          </p:nvSpPr>
          <p:spPr>
            <a:xfrm>
              <a:off x="3748552" y="3975433"/>
              <a:ext cx="802038" cy="75088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4" name="Скругленный прямоугольник 4"/>
            <p:cNvSpPr/>
            <p:nvPr/>
          </p:nvSpPr>
          <p:spPr>
            <a:xfrm>
              <a:off x="3770787" y="3997658"/>
              <a:ext cx="757569" cy="70643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9530" tIns="49530" rIns="49530" bIns="49530" spcCol="1270" anchor="ctr"/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101,6</a:t>
              </a:r>
              <a:endPara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6" name="Скругленный прямоугольник 125"/>
          <p:cNvSpPr/>
          <p:nvPr/>
        </p:nvSpPr>
        <p:spPr bwMode="auto">
          <a:xfrm>
            <a:off x="6386239" y="5445224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5" name="Заголовок 1"/>
          <p:cNvSpPr txBox="1">
            <a:spLocks/>
          </p:cNvSpPr>
          <p:nvPr/>
        </p:nvSpPr>
        <p:spPr>
          <a:xfrm>
            <a:off x="259727" y="0"/>
            <a:ext cx="7760233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«Управление </a:t>
            </a: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общественными финансами и государственным долгом Чувашской Республики»</a:t>
            </a:r>
          </a:p>
        </p:txBody>
      </p:sp>
      <p:cxnSp>
        <p:nvCxnSpPr>
          <p:cNvPr id="128" name="Прямая соединительная линия 127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TextBox 128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240650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E222503-0E88-4674-B39F-378D70ABE7FE}" type="slidenum">
              <a:rPr lang="ru-RU" altLang="ru-RU" sz="1400" smtClean="0"/>
              <a:pPr>
                <a:spcBef>
                  <a:spcPct val="0"/>
                </a:spcBef>
                <a:buFontTx/>
                <a:buNone/>
              </a:pPr>
              <a:t>41</a:t>
            </a:fld>
            <a:endParaRPr lang="ru-RU" altLang="ru-RU" sz="1400" dirty="0" smtClean="0"/>
          </a:p>
        </p:txBody>
      </p:sp>
      <p:sp>
        <p:nvSpPr>
          <p:cNvPr id="70" name="Скругленный прямоугольник 69"/>
          <p:cNvSpPr/>
          <p:nvPr/>
        </p:nvSpPr>
        <p:spPr bwMode="auto">
          <a:xfrm>
            <a:off x="8172401" y="1974372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Скругленный прямоугольник 73"/>
          <p:cNvSpPr/>
          <p:nvPr/>
        </p:nvSpPr>
        <p:spPr bwMode="auto">
          <a:xfrm>
            <a:off x="8164172" y="2947613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36,2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Скругленный прямоугольник 79"/>
          <p:cNvSpPr/>
          <p:nvPr/>
        </p:nvSpPr>
        <p:spPr bwMode="auto">
          <a:xfrm>
            <a:off x="8163380" y="4198804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104,5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Скругленный прямоугольник 81"/>
          <p:cNvSpPr/>
          <p:nvPr/>
        </p:nvSpPr>
        <p:spPr bwMode="auto">
          <a:xfrm>
            <a:off x="8155306" y="5445224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000" y="1365970"/>
            <a:ext cx="1830928" cy="1161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5719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47160" y="836712"/>
            <a:ext cx="6368436" cy="151216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системы государственного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управления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Республики;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и результативности деятельности государственных гражданских служащих Чувашской Республики и муниципальных служащих в Чувашской Республике.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7780" y="2756120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4355975" y="2492896"/>
            <a:ext cx="4592542" cy="4248472"/>
            <a:chOff x="4355975" y="2492896"/>
            <a:chExt cx="4592542" cy="4248472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4355976" y="2492896"/>
              <a:ext cx="4568236" cy="4248472"/>
            </a:xfrm>
            <a:prstGeom prst="rect">
              <a:avLst/>
            </a:prstGeom>
            <a:ln>
              <a:noFill/>
            </a:ln>
          </p:spPr>
        </p:sp>
        <p:sp>
          <p:nvSpPr>
            <p:cNvPr id="6" name="Полилиния 5"/>
            <p:cNvSpPr/>
            <p:nvPr/>
          </p:nvSpPr>
          <p:spPr>
            <a:xfrm>
              <a:off x="4358404" y="2494296"/>
              <a:ext cx="4590113" cy="551556"/>
            </a:xfrm>
            <a:custGeom>
              <a:avLst/>
              <a:gdLst>
                <a:gd name="connsiteX0" fmla="*/ 0 w 4563379"/>
                <a:gd name="connsiteY0" fmla="*/ 55156 h 551556"/>
                <a:gd name="connsiteX1" fmla="*/ 55156 w 4563379"/>
                <a:gd name="connsiteY1" fmla="*/ 0 h 551556"/>
                <a:gd name="connsiteX2" fmla="*/ 4508223 w 4563379"/>
                <a:gd name="connsiteY2" fmla="*/ 0 h 551556"/>
                <a:gd name="connsiteX3" fmla="*/ 4563379 w 4563379"/>
                <a:gd name="connsiteY3" fmla="*/ 55156 h 551556"/>
                <a:gd name="connsiteX4" fmla="*/ 4563379 w 4563379"/>
                <a:gd name="connsiteY4" fmla="*/ 496400 h 551556"/>
                <a:gd name="connsiteX5" fmla="*/ 4508223 w 4563379"/>
                <a:gd name="connsiteY5" fmla="*/ 551556 h 551556"/>
                <a:gd name="connsiteX6" fmla="*/ 55156 w 4563379"/>
                <a:gd name="connsiteY6" fmla="*/ 551556 h 551556"/>
                <a:gd name="connsiteX7" fmla="*/ 0 w 4563379"/>
                <a:gd name="connsiteY7" fmla="*/ 496400 h 551556"/>
                <a:gd name="connsiteX8" fmla="*/ 0 w 4563379"/>
                <a:gd name="connsiteY8" fmla="*/ 55156 h 551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63379" h="551556">
                  <a:moveTo>
                    <a:pt x="0" y="55156"/>
                  </a:moveTo>
                  <a:cubicBezTo>
                    <a:pt x="0" y="24694"/>
                    <a:pt x="24694" y="0"/>
                    <a:pt x="55156" y="0"/>
                  </a:cubicBezTo>
                  <a:lnTo>
                    <a:pt x="4508223" y="0"/>
                  </a:lnTo>
                  <a:cubicBezTo>
                    <a:pt x="4538685" y="0"/>
                    <a:pt x="4563379" y="24694"/>
                    <a:pt x="4563379" y="55156"/>
                  </a:cubicBezTo>
                  <a:lnTo>
                    <a:pt x="4563379" y="496400"/>
                  </a:lnTo>
                  <a:cubicBezTo>
                    <a:pt x="4563379" y="526862"/>
                    <a:pt x="4538685" y="551556"/>
                    <a:pt x="4508223" y="551556"/>
                  </a:cubicBezTo>
                  <a:lnTo>
                    <a:pt x="55156" y="551556"/>
                  </a:lnTo>
                  <a:cubicBezTo>
                    <a:pt x="24694" y="551556"/>
                    <a:pt x="0" y="526862"/>
                    <a:pt x="0" y="496400"/>
                  </a:cubicBezTo>
                  <a:lnTo>
                    <a:pt x="0" y="55156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3305" tIns="73305" rIns="73305" bIns="73305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500" b="1" i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Расходы в разрезе подпрограмм, млн. руб.</a:t>
              </a:r>
            </a:p>
          </p:txBody>
        </p:sp>
        <p:sp>
          <p:nvSpPr>
            <p:cNvPr id="8" name="Полилиния 7"/>
            <p:cNvSpPr/>
            <p:nvPr/>
          </p:nvSpPr>
          <p:spPr>
            <a:xfrm>
              <a:off x="4355976" y="3116680"/>
              <a:ext cx="2376274" cy="341891"/>
            </a:xfrm>
            <a:custGeom>
              <a:avLst/>
              <a:gdLst>
                <a:gd name="connsiteX0" fmla="*/ 0 w 2291211"/>
                <a:gd name="connsiteY0" fmla="*/ 34189 h 341891"/>
                <a:gd name="connsiteX1" fmla="*/ 34189 w 2291211"/>
                <a:gd name="connsiteY1" fmla="*/ 0 h 341891"/>
                <a:gd name="connsiteX2" fmla="*/ 2257022 w 2291211"/>
                <a:gd name="connsiteY2" fmla="*/ 0 h 341891"/>
                <a:gd name="connsiteX3" fmla="*/ 2291211 w 2291211"/>
                <a:gd name="connsiteY3" fmla="*/ 34189 h 341891"/>
                <a:gd name="connsiteX4" fmla="*/ 2291211 w 2291211"/>
                <a:gd name="connsiteY4" fmla="*/ 307702 h 341891"/>
                <a:gd name="connsiteX5" fmla="*/ 2257022 w 2291211"/>
                <a:gd name="connsiteY5" fmla="*/ 341891 h 341891"/>
                <a:gd name="connsiteX6" fmla="*/ 34189 w 2291211"/>
                <a:gd name="connsiteY6" fmla="*/ 341891 h 341891"/>
                <a:gd name="connsiteX7" fmla="*/ 0 w 2291211"/>
                <a:gd name="connsiteY7" fmla="*/ 307702 h 341891"/>
                <a:gd name="connsiteX8" fmla="*/ 0 w 2291211"/>
                <a:gd name="connsiteY8" fmla="*/ 34189 h 341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91211" h="341891">
                  <a:moveTo>
                    <a:pt x="0" y="34189"/>
                  </a:moveTo>
                  <a:cubicBezTo>
                    <a:pt x="0" y="15307"/>
                    <a:pt x="15307" y="0"/>
                    <a:pt x="34189" y="0"/>
                  </a:cubicBezTo>
                  <a:lnTo>
                    <a:pt x="2257022" y="0"/>
                  </a:lnTo>
                  <a:cubicBezTo>
                    <a:pt x="2275904" y="0"/>
                    <a:pt x="2291211" y="15307"/>
                    <a:pt x="2291211" y="34189"/>
                  </a:cubicBezTo>
                  <a:lnTo>
                    <a:pt x="2291211" y="307702"/>
                  </a:lnTo>
                  <a:cubicBezTo>
                    <a:pt x="2291211" y="326584"/>
                    <a:pt x="2275904" y="341891"/>
                    <a:pt x="2257022" y="341891"/>
                  </a:cubicBezTo>
                  <a:lnTo>
                    <a:pt x="34189" y="341891"/>
                  </a:lnTo>
                  <a:cubicBezTo>
                    <a:pt x="15307" y="341891"/>
                    <a:pt x="0" y="326584"/>
                    <a:pt x="0" y="307702"/>
                  </a:cubicBezTo>
                  <a:lnTo>
                    <a:pt x="0" y="34189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0974" tIns="70974" rIns="70974" bIns="70974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6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Подпрограмма</a:t>
              </a:r>
              <a:endPara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Полилиния 13"/>
            <p:cNvSpPr/>
            <p:nvPr/>
          </p:nvSpPr>
          <p:spPr>
            <a:xfrm>
              <a:off x="4355976" y="3498526"/>
              <a:ext cx="2376264" cy="488061"/>
            </a:xfrm>
            <a:custGeom>
              <a:avLst/>
              <a:gdLst>
                <a:gd name="connsiteX0" fmla="*/ 0 w 2291201"/>
                <a:gd name="connsiteY0" fmla="*/ 48806 h 488061"/>
                <a:gd name="connsiteX1" fmla="*/ 48806 w 2291201"/>
                <a:gd name="connsiteY1" fmla="*/ 0 h 488061"/>
                <a:gd name="connsiteX2" fmla="*/ 2242395 w 2291201"/>
                <a:gd name="connsiteY2" fmla="*/ 0 h 488061"/>
                <a:gd name="connsiteX3" fmla="*/ 2291201 w 2291201"/>
                <a:gd name="connsiteY3" fmla="*/ 48806 h 488061"/>
                <a:gd name="connsiteX4" fmla="*/ 2291201 w 2291201"/>
                <a:gd name="connsiteY4" fmla="*/ 439255 h 488061"/>
                <a:gd name="connsiteX5" fmla="*/ 2242395 w 2291201"/>
                <a:gd name="connsiteY5" fmla="*/ 488061 h 488061"/>
                <a:gd name="connsiteX6" fmla="*/ 48806 w 2291201"/>
                <a:gd name="connsiteY6" fmla="*/ 488061 h 488061"/>
                <a:gd name="connsiteX7" fmla="*/ 0 w 2291201"/>
                <a:gd name="connsiteY7" fmla="*/ 439255 h 488061"/>
                <a:gd name="connsiteX8" fmla="*/ 0 w 2291201"/>
                <a:gd name="connsiteY8" fmla="*/ 48806 h 48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91201" h="488061">
                  <a:moveTo>
                    <a:pt x="0" y="48806"/>
                  </a:moveTo>
                  <a:cubicBezTo>
                    <a:pt x="0" y="21851"/>
                    <a:pt x="21851" y="0"/>
                    <a:pt x="48806" y="0"/>
                  </a:cubicBezTo>
                  <a:lnTo>
                    <a:pt x="2242395" y="0"/>
                  </a:lnTo>
                  <a:cubicBezTo>
                    <a:pt x="2269350" y="0"/>
                    <a:pt x="2291201" y="21851"/>
                    <a:pt x="2291201" y="48806"/>
                  </a:cubicBezTo>
                  <a:lnTo>
                    <a:pt x="2291201" y="439255"/>
                  </a:lnTo>
                  <a:cubicBezTo>
                    <a:pt x="2291201" y="466210"/>
                    <a:pt x="2269350" y="488061"/>
                    <a:pt x="2242395" y="488061"/>
                  </a:cubicBezTo>
                  <a:lnTo>
                    <a:pt x="48806" y="488061"/>
                  </a:lnTo>
                  <a:cubicBezTo>
                    <a:pt x="21851" y="488061"/>
                    <a:pt x="0" y="466210"/>
                    <a:pt x="0" y="439255"/>
                  </a:cubicBezTo>
                  <a:lnTo>
                    <a:pt x="0" y="48806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0015" tIns="60015" rIns="60015" bIns="60015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2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Противодействие коррупции в Чувашской Республике</a:t>
              </a:r>
            </a:p>
          </p:txBody>
        </p:sp>
        <p:sp>
          <p:nvSpPr>
            <p:cNvPr id="15" name="Полилиния 14"/>
            <p:cNvSpPr/>
            <p:nvPr/>
          </p:nvSpPr>
          <p:spPr>
            <a:xfrm>
              <a:off x="4355975" y="4001341"/>
              <a:ext cx="2376261" cy="787715"/>
            </a:xfrm>
            <a:custGeom>
              <a:avLst/>
              <a:gdLst>
                <a:gd name="connsiteX0" fmla="*/ 0 w 2291198"/>
                <a:gd name="connsiteY0" fmla="*/ 78772 h 787715"/>
                <a:gd name="connsiteX1" fmla="*/ 78772 w 2291198"/>
                <a:gd name="connsiteY1" fmla="*/ 0 h 787715"/>
                <a:gd name="connsiteX2" fmla="*/ 2212427 w 2291198"/>
                <a:gd name="connsiteY2" fmla="*/ 0 h 787715"/>
                <a:gd name="connsiteX3" fmla="*/ 2291199 w 2291198"/>
                <a:gd name="connsiteY3" fmla="*/ 78772 h 787715"/>
                <a:gd name="connsiteX4" fmla="*/ 2291198 w 2291198"/>
                <a:gd name="connsiteY4" fmla="*/ 708944 h 787715"/>
                <a:gd name="connsiteX5" fmla="*/ 2212426 w 2291198"/>
                <a:gd name="connsiteY5" fmla="*/ 787716 h 787715"/>
                <a:gd name="connsiteX6" fmla="*/ 78772 w 2291198"/>
                <a:gd name="connsiteY6" fmla="*/ 787715 h 787715"/>
                <a:gd name="connsiteX7" fmla="*/ 0 w 2291198"/>
                <a:gd name="connsiteY7" fmla="*/ 708943 h 787715"/>
                <a:gd name="connsiteX8" fmla="*/ 0 w 2291198"/>
                <a:gd name="connsiteY8" fmla="*/ 78772 h 787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91198" h="787715">
                  <a:moveTo>
                    <a:pt x="0" y="78772"/>
                  </a:moveTo>
                  <a:cubicBezTo>
                    <a:pt x="0" y="35267"/>
                    <a:pt x="35267" y="0"/>
                    <a:pt x="78772" y="0"/>
                  </a:cubicBezTo>
                  <a:lnTo>
                    <a:pt x="2212427" y="0"/>
                  </a:lnTo>
                  <a:cubicBezTo>
                    <a:pt x="2255932" y="0"/>
                    <a:pt x="2291199" y="35267"/>
                    <a:pt x="2291199" y="78772"/>
                  </a:cubicBezTo>
                  <a:cubicBezTo>
                    <a:pt x="2291199" y="288829"/>
                    <a:pt x="2291198" y="498887"/>
                    <a:pt x="2291198" y="708944"/>
                  </a:cubicBezTo>
                  <a:cubicBezTo>
                    <a:pt x="2291198" y="752449"/>
                    <a:pt x="2255931" y="787716"/>
                    <a:pt x="2212426" y="787716"/>
                  </a:cubicBezTo>
                  <a:lnTo>
                    <a:pt x="78772" y="787715"/>
                  </a:lnTo>
                  <a:cubicBezTo>
                    <a:pt x="35267" y="787715"/>
                    <a:pt x="0" y="752448"/>
                    <a:pt x="0" y="708943"/>
                  </a:cubicBezTo>
                  <a:lnTo>
                    <a:pt x="0" y="78772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8791" tIns="68791" rIns="68791" bIns="68791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2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Совершенствование кадровой политики и развитие кадрового потенциала государственной гражданской службы Чувашской Республики</a:t>
              </a:r>
            </a:p>
          </p:txBody>
        </p:sp>
        <p:sp>
          <p:nvSpPr>
            <p:cNvPr id="16" name="Полилиния 15"/>
            <p:cNvSpPr/>
            <p:nvPr/>
          </p:nvSpPr>
          <p:spPr>
            <a:xfrm>
              <a:off x="4355976" y="4855185"/>
              <a:ext cx="2376252" cy="471197"/>
            </a:xfrm>
            <a:custGeom>
              <a:avLst/>
              <a:gdLst>
                <a:gd name="connsiteX0" fmla="*/ 0 w 2291189"/>
                <a:gd name="connsiteY0" fmla="*/ 47120 h 471197"/>
                <a:gd name="connsiteX1" fmla="*/ 47120 w 2291189"/>
                <a:gd name="connsiteY1" fmla="*/ 0 h 471197"/>
                <a:gd name="connsiteX2" fmla="*/ 2244069 w 2291189"/>
                <a:gd name="connsiteY2" fmla="*/ 0 h 471197"/>
                <a:gd name="connsiteX3" fmla="*/ 2291189 w 2291189"/>
                <a:gd name="connsiteY3" fmla="*/ 47120 h 471197"/>
                <a:gd name="connsiteX4" fmla="*/ 2291189 w 2291189"/>
                <a:gd name="connsiteY4" fmla="*/ 424077 h 471197"/>
                <a:gd name="connsiteX5" fmla="*/ 2244069 w 2291189"/>
                <a:gd name="connsiteY5" fmla="*/ 471197 h 471197"/>
                <a:gd name="connsiteX6" fmla="*/ 47120 w 2291189"/>
                <a:gd name="connsiteY6" fmla="*/ 471197 h 471197"/>
                <a:gd name="connsiteX7" fmla="*/ 0 w 2291189"/>
                <a:gd name="connsiteY7" fmla="*/ 424077 h 471197"/>
                <a:gd name="connsiteX8" fmla="*/ 0 w 2291189"/>
                <a:gd name="connsiteY8" fmla="*/ 47120 h 47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91189" h="471197">
                  <a:moveTo>
                    <a:pt x="0" y="47120"/>
                  </a:moveTo>
                  <a:cubicBezTo>
                    <a:pt x="0" y="21096"/>
                    <a:pt x="21096" y="0"/>
                    <a:pt x="47120" y="0"/>
                  </a:cubicBezTo>
                  <a:lnTo>
                    <a:pt x="2244069" y="0"/>
                  </a:lnTo>
                  <a:cubicBezTo>
                    <a:pt x="2270093" y="0"/>
                    <a:pt x="2291189" y="21096"/>
                    <a:pt x="2291189" y="47120"/>
                  </a:cubicBezTo>
                  <a:lnTo>
                    <a:pt x="2291189" y="424077"/>
                  </a:lnTo>
                  <a:cubicBezTo>
                    <a:pt x="2291189" y="450101"/>
                    <a:pt x="2270093" y="471197"/>
                    <a:pt x="2244069" y="471197"/>
                  </a:cubicBezTo>
                  <a:lnTo>
                    <a:pt x="47120" y="471197"/>
                  </a:lnTo>
                  <a:cubicBezTo>
                    <a:pt x="21096" y="471197"/>
                    <a:pt x="0" y="450101"/>
                    <a:pt x="0" y="424077"/>
                  </a:cubicBezTo>
                  <a:lnTo>
                    <a:pt x="0" y="47120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9521" tIns="59521" rIns="59521" bIns="59521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2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Развитие муниципальной службы в Чувашской Республике</a:t>
              </a:r>
            </a:p>
          </p:txBody>
        </p:sp>
        <p:sp>
          <p:nvSpPr>
            <p:cNvPr id="17" name="Полилиния 16"/>
            <p:cNvSpPr/>
            <p:nvPr/>
          </p:nvSpPr>
          <p:spPr>
            <a:xfrm>
              <a:off x="4355976" y="5395646"/>
              <a:ext cx="2376254" cy="638716"/>
            </a:xfrm>
            <a:custGeom>
              <a:avLst/>
              <a:gdLst>
                <a:gd name="connsiteX0" fmla="*/ 0 w 2291191"/>
                <a:gd name="connsiteY0" fmla="*/ 63872 h 638716"/>
                <a:gd name="connsiteX1" fmla="*/ 63872 w 2291191"/>
                <a:gd name="connsiteY1" fmla="*/ 0 h 638716"/>
                <a:gd name="connsiteX2" fmla="*/ 2227319 w 2291191"/>
                <a:gd name="connsiteY2" fmla="*/ 0 h 638716"/>
                <a:gd name="connsiteX3" fmla="*/ 2291191 w 2291191"/>
                <a:gd name="connsiteY3" fmla="*/ 63872 h 638716"/>
                <a:gd name="connsiteX4" fmla="*/ 2291191 w 2291191"/>
                <a:gd name="connsiteY4" fmla="*/ 574844 h 638716"/>
                <a:gd name="connsiteX5" fmla="*/ 2227319 w 2291191"/>
                <a:gd name="connsiteY5" fmla="*/ 638716 h 638716"/>
                <a:gd name="connsiteX6" fmla="*/ 63872 w 2291191"/>
                <a:gd name="connsiteY6" fmla="*/ 638716 h 638716"/>
                <a:gd name="connsiteX7" fmla="*/ 0 w 2291191"/>
                <a:gd name="connsiteY7" fmla="*/ 574844 h 638716"/>
                <a:gd name="connsiteX8" fmla="*/ 0 w 2291191"/>
                <a:gd name="connsiteY8" fmla="*/ 63872 h 638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91191" h="638716">
                  <a:moveTo>
                    <a:pt x="0" y="63872"/>
                  </a:moveTo>
                  <a:cubicBezTo>
                    <a:pt x="0" y="28596"/>
                    <a:pt x="28596" y="0"/>
                    <a:pt x="63872" y="0"/>
                  </a:cubicBezTo>
                  <a:lnTo>
                    <a:pt x="2227319" y="0"/>
                  </a:lnTo>
                  <a:cubicBezTo>
                    <a:pt x="2262595" y="0"/>
                    <a:pt x="2291191" y="28596"/>
                    <a:pt x="2291191" y="63872"/>
                  </a:cubicBezTo>
                  <a:lnTo>
                    <a:pt x="2291191" y="574844"/>
                  </a:lnTo>
                  <a:cubicBezTo>
                    <a:pt x="2291191" y="610120"/>
                    <a:pt x="2262595" y="638716"/>
                    <a:pt x="2227319" y="638716"/>
                  </a:cubicBezTo>
                  <a:lnTo>
                    <a:pt x="63872" y="638716"/>
                  </a:lnTo>
                  <a:cubicBezTo>
                    <a:pt x="28596" y="638716"/>
                    <a:pt x="0" y="610120"/>
                    <a:pt x="0" y="574844"/>
                  </a:cubicBezTo>
                  <a:lnTo>
                    <a:pt x="0" y="63872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4427" tIns="64427" rIns="64427" bIns="64427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2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Совершенствование государственного управления в сфере юстиции</a:t>
              </a:r>
            </a:p>
          </p:txBody>
        </p:sp>
        <p:sp>
          <p:nvSpPr>
            <p:cNvPr id="19" name="Полилиния 18"/>
            <p:cNvSpPr/>
            <p:nvPr/>
          </p:nvSpPr>
          <p:spPr>
            <a:xfrm>
              <a:off x="4355976" y="6128897"/>
              <a:ext cx="2378699" cy="468000"/>
            </a:xfrm>
            <a:custGeom>
              <a:avLst/>
              <a:gdLst>
                <a:gd name="connsiteX0" fmla="*/ 0 w 2293549"/>
                <a:gd name="connsiteY0" fmla="*/ 59479 h 594791"/>
                <a:gd name="connsiteX1" fmla="*/ 59479 w 2293549"/>
                <a:gd name="connsiteY1" fmla="*/ 0 h 594791"/>
                <a:gd name="connsiteX2" fmla="*/ 2234070 w 2293549"/>
                <a:gd name="connsiteY2" fmla="*/ 0 h 594791"/>
                <a:gd name="connsiteX3" fmla="*/ 2293549 w 2293549"/>
                <a:gd name="connsiteY3" fmla="*/ 59479 h 594791"/>
                <a:gd name="connsiteX4" fmla="*/ 2293549 w 2293549"/>
                <a:gd name="connsiteY4" fmla="*/ 535312 h 594791"/>
                <a:gd name="connsiteX5" fmla="*/ 2234070 w 2293549"/>
                <a:gd name="connsiteY5" fmla="*/ 594791 h 594791"/>
                <a:gd name="connsiteX6" fmla="*/ 59479 w 2293549"/>
                <a:gd name="connsiteY6" fmla="*/ 594791 h 594791"/>
                <a:gd name="connsiteX7" fmla="*/ 0 w 2293549"/>
                <a:gd name="connsiteY7" fmla="*/ 535312 h 594791"/>
                <a:gd name="connsiteX8" fmla="*/ 0 w 2293549"/>
                <a:gd name="connsiteY8" fmla="*/ 59479 h 59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93549" h="594791">
                  <a:moveTo>
                    <a:pt x="0" y="59479"/>
                  </a:moveTo>
                  <a:cubicBezTo>
                    <a:pt x="0" y="26630"/>
                    <a:pt x="26630" y="0"/>
                    <a:pt x="59479" y="0"/>
                  </a:cubicBezTo>
                  <a:lnTo>
                    <a:pt x="2234070" y="0"/>
                  </a:lnTo>
                  <a:cubicBezTo>
                    <a:pt x="2266919" y="0"/>
                    <a:pt x="2293549" y="26630"/>
                    <a:pt x="2293549" y="59479"/>
                  </a:cubicBezTo>
                  <a:lnTo>
                    <a:pt x="2293549" y="535312"/>
                  </a:lnTo>
                  <a:cubicBezTo>
                    <a:pt x="2293549" y="568161"/>
                    <a:pt x="2266919" y="594791"/>
                    <a:pt x="2234070" y="594791"/>
                  </a:cubicBezTo>
                  <a:lnTo>
                    <a:pt x="59479" y="594791"/>
                  </a:lnTo>
                  <a:cubicBezTo>
                    <a:pt x="26630" y="594791"/>
                    <a:pt x="0" y="568161"/>
                    <a:pt x="0" y="535312"/>
                  </a:cubicBezTo>
                  <a:lnTo>
                    <a:pt x="0" y="59479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141" tIns="63141" rIns="63141" bIns="63141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2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Обеспечение реализации государственной программы</a:t>
              </a:r>
              <a:endPara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Полилиния 19"/>
            <p:cNvSpPr/>
            <p:nvPr/>
          </p:nvSpPr>
          <p:spPr>
            <a:xfrm>
              <a:off x="6856656" y="3126318"/>
              <a:ext cx="612000" cy="308410"/>
            </a:xfrm>
            <a:custGeom>
              <a:avLst/>
              <a:gdLst>
                <a:gd name="connsiteX0" fmla="*/ 0 w 829017"/>
                <a:gd name="connsiteY0" fmla="*/ 30841 h 308410"/>
                <a:gd name="connsiteX1" fmla="*/ 30841 w 829017"/>
                <a:gd name="connsiteY1" fmla="*/ 0 h 308410"/>
                <a:gd name="connsiteX2" fmla="*/ 798176 w 829017"/>
                <a:gd name="connsiteY2" fmla="*/ 0 h 308410"/>
                <a:gd name="connsiteX3" fmla="*/ 829017 w 829017"/>
                <a:gd name="connsiteY3" fmla="*/ 30841 h 308410"/>
                <a:gd name="connsiteX4" fmla="*/ 829017 w 829017"/>
                <a:gd name="connsiteY4" fmla="*/ 277569 h 308410"/>
                <a:gd name="connsiteX5" fmla="*/ 798176 w 829017"/>
                <a:gd name="connsiteY5" fmla="*/ 308410 h 308410"/>
                <a:gd name="connsiteX6" fmla="*/ 30841 w 829017"/>
                <a:gd name="connsiteY6" fmla="*/ 308410 h 308410"/>
                <a:gd name="connsiteX7" fmla="*/ 0 w 829017"/>
                <a:gd name="connsiteY7" fmla="*/ 277569 h 308410"/>
                <a:gd name="connsiteX8" fmla="*/ 0 w 829017"/>
                <a:gd name="connsiteY8" fmla="*/ 30841 h 308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9017" h="308410">
                  <a:moveTo>
                    <a:pt x="0" y="30841"/>
                  </a:moveTo>
                  <a:cubicBezTo>
                    <a:pt x="0" y="13808"/>
                    <a:pt x="13808" y="0"/>
                    <a:pt x="30841" y="0"/>
                  </a:cubicBezTo>
                  <a:lnTo>
                    <a:pt x="798176" y="0"/>
                  </a:lnTo>
                  <a:cubicBezTo>
                    <a:pt x="815209" y="0"/>
                    <a:pt x="829017" y="13808"/>
                    <a:pt x="829017" y="30841"/>
                  </a:cubicBezTo>
                  <a:lnTo>
                    <a:pt x="829017" y="277569"/>
                  </a:lnTo>
                  <a:cubicBezTo>
                    <a:pt x="829017" y="294602"/>
                    <a:pt x="815209" y="308410"/>
                    <a:pt x="798176" y="308410"/>
                  </a:cubicBezTo>
                  <a:lnTo>
                    <a:pt x="30841" y="308410"/>
                  </a:lnTo>
                  <a:cubicBezTo>
                    <a:pt x="13808" y="308410"/>
                    <a:pt x="0" y="294602"/>
                    <a:pt x="0" y="277569"/>
                  </a:cubicBezTo>
                  <a:lnTo>
                    <a:pt x="0" y="30841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9993" tIns="69993" rIns="69993" bIns="69993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3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2021</a:t>
              </a:r>
            </a:p>
          </p:txBody>
        </p:sp>
        <p:sp>
          <p:nvSpPr>
            <p:cNvPr id="21" name="Полилиния 20"/>
            <p:cNvSpPr/>
            <p:nvPr/>
          </p:nvSpPr>
          <p:spPr>
            <a:xfrm>
              <a:off x="6856656" y="3488258"/>
              <a:ext cx="612000" cy="482721"/>
            </a:xfrm>
            <a:custGeom>
              <a:avLst/>
              <a:gdLst>
                <a:gd name="connsiteX0" fmla="*/ 0 w 829014"/>
                <a:gd name="connsiteY0" fmla="*/ 48272 h 482721"/>
                <a:gd name="connsiteX1" fmla="*/ 48272 w 829014"/>
                <a:gd name="connsiteY1" fmla="*/ 0 h 482721"/>
                <a:gd name="connsiteX2" fmla="*/ 780742 w 829014"/>
                <a:gd name="connsiteY2" fmla="*/ 0 h 482721"/>
                <a:gd name="connsiteX3" fmla="*/ 829014 w 829014"/>
                <a:gd name="connsiteY3" fmla="*/ 48272 h 482721"/>
                <a:gd name="connsiteX4" fmla="*/ 829014 w 829014"/>
                <a:gd name="connsiteY4" fmla="*/ 434449 h 482721"/>
                <a:gd name="connsiteX5" fmla="*/ 780742 w 829014"/>
                <a:gd name="connsiteY5" fmla="*/ 482721 h 482721"/>
                <a:gd name="connsiteX6" fmla="*/ 48272 w 829014"/>
                <a:gd name="connsiteY6" fmla="*/ 482721 h 482721"/>
                <a:gd name="connsiteX7" fmla="*/ 0 w 829014"/>
                <a:gd name="connsiteY7" fmla="*/ 434449 h 482721"/>
                <a:gd name="connsiteX8" fmla="*/ 0 w 829014"/>
                <a:gd name="connsiteY8" fmla="*/ 48272 h 482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9014" h="482721">
                  <a:moveTo>
                    <a:pt x="0" y="48272"/>
                  </a:moveTo>
                  <a:cubicBezTo>
                    <a:pt x="0" y="21612"/>
                    <a:pt x="21612" y="0"/>
                    <a:pt x="48272" y="0"/>
                  </a:cubicBezTo>
                  <a:lnTo>
                    <a:pt x="780742" y="0"/>
                  </a:lnTo>
                  <a:cubicBezTo>
                    <a:pt x="807402" y="0"/>
                    <a:pt x="829014" y="21612"/>
                    <a:pt x="829014" y="48272"/>
                  </a:cubicBezTo>
                  <a:lnTo>
                    <a:pt x="829014" y="434449"/>
                  </a:lnTo>
                  <a:cubicBezTo>
                    <a:pt x="829014" y="461109"/>
                    <a:pt x="807402" y="482721"/>
                    <a:pt x="780742" y="482721"/>
                  </a:cubicBezTo>
                  <a:lnTo>
                    <a:pt x="48272" y="482721"/>
                  </a:lnTo>
                  <a:cubicBezTo>
                    <a:pt x="21612" y="482721"/>
                    <a:pt x="0" y="461109"/>
                    <a:pt x="0" y="434449"/>
                  </a:cubicBezTo>
                  <a:lnTo>
                    <a:pt x="0" y="48272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7478" tIns="67478" rIns="67478" bIns="67478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3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1,2</a:t>
              </a:r>
              <a:endPara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Полилиния 21"/>
            <p:cNvSpPr/>
            <p:nvPr/>
          </p:nvSpPr>
          <p:spPr>
            <a:xfrm>
              <a:off x="6856656" y="4005065"/>
              <a:ext cx="612000" cy="790637"/>
            </a:xfrm>
            <a:custGeom>
              <a:avLst/>
              <a:gdLst>
                <a:gd name="connsiteX0" fmla="*/ 0 w 829019"/>
                <a:gd name="connsiteY0" fmla="*/ 79064 h 790637"/>
                <a:gd name="connsiteX1" fmla="*/ 79064 w 829019"/>
                <a:gd name="connsiteY1" fmla="*/ 0 h 790637"/>
                <a:gd name="connsiteX2" fmla="*/ 749955 w 829019"/>
                <a:gd name="connsiteY2" fmla="*/ 0 h 790637"/>
                <a:gd name="connsiteX3" fmla="*/ 829019 w 829019"/>
                <a:gd name="connsiteY3" fmla="*/ 79064 h 790637"/>
                <a:gd name="connsiteX4" fmla="*/ 829019 w 829019"/>
                <a:gd name="connsiteY4" fmla="*/ 711573 h 790637"/>
                <a:gd name="connsiteX5" fmla="*/ 749955 w 829019"/>
                <a:gd name="connsiteY5" fmla="*/ 790637 h 790637"/>
                <a:gd name="connsiteX6" fmla="*/ 79064 w 829019"/>
                <a:gd name="connsiteY6" fmla="*/ 790637 h 790637"/>
                <a:gd name="connsiteX7" fmla="*/ 0 w 829019"/>
                <a:gd name="connsiteY7" fmla="*/ 711573 h 790637"/>
                <a:gd name="connsiteX8" fmla="*/ 0 w 829019"/>
                <a:gd name="connsiteY8" fmla="*/ 79064 h 790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9019" h="790637">
                  <a:moveTo>
                    <a:pt x="0" y="79064"/>
                  </a:moveTo>
                  <a:cubicBezTo>
                    <a:pt x="0" y="35398"/>
                    <a:pt x="35398" y="0"/>
                    <a:pt x="79064" y="0"/>
                  </a:cubicBezTo>
                  <a:lnTo>
                    <a:pt x="749955" y="0"/>
                  </a:lnTo>
                  <a:cubicBezTo>
                    <a:pt x="793621" y="0"/>
                    <a:pt x="829019" y="35398"/>
                    <a:pt x="829019" y="79064"/>
                  </a:cubicBezTo>
                  <a:lnTo>
                    <a:pt x="829019" y="711573"/>
                  </a:lnTo>
                  <a:cubicBezTo>
                    <a:pt x="829019" y="755239"/>
                    <a:pt x="793621" y="790637"/>
                    <a:pt x="749955" y="790637"/>
                  </a:cubicBezTo>
                  <a:lnTo>
                    <a:pt x="79064" y="790637"/>
                  </a:lnTo>
                  <a:cubicBezTo>
                    <a:pt x="35398" y="790637"/>
                    <a:pt x="0" y="755239"/>
                    <a:pt x="0" y="711573"/>
                  </a:cubicBezTo>
                  <a:lnTo>
                    <a:pt x="0" y="79064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497" tIns="76497" rIns="76497" bIns="76497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3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5,7</a:t>
              </a:r>
              <a:endPara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Полилиния 22"/>
            <p:cNvSpPr/>
            <p:nvPr/>
          </p:nvSpPr>
          <p:spPr>
            <a:xfrm>
              <a:off x="6856656" y="4869160"/>
              <a:ext cx="612000" cy="459199"/>
            </a:xfrm>
            <a:custGeom>
              <a:avLst/>
              <a:gdLst>
                <a:gd name="connsiteX0" fmla="*/ 0 w 829023"/>
                <a:gd name="connsiteY0" fmla="*/ 45920 h 459199"/>
                <a:gd name="connsiteX1" fmla="*/ 45920 w 829023"/>
                <a:gd name="connsiteY1" fmla="*/ 0 h 459199"/>
                <a:gd name="connsiteX2" fmla="*/ 783103 w 829023"/>
                <a:gd name="connsiteY2" fmla="*/ 0 h 459199"/>
                <a:gd name="connsiteX3" fmla="*/ 829023 w 829023"/>
                <a:gd name="connsiteY3" fmla="*/ 45920 h 459199"/>
                <a:gd name="connsiteX4" fmla="*/ 829023 w 829023"/>
                <a:gd name="connsiteY4" fmla="*/ 413279 h 459199"/>
                <a:gd name="connsiteX5" fmla="*/ 783103 w 829023"/>
                <a:gd name="connsiteY5" fmla="*/ 459199 h 459199"/>
                <a:gd name="connsiteX6" fmla="*/ 45920 w 829023"/>
                <a:gd name="connsiteY6" fmla="*/ 459199 h 459199"/>
                <a:gd name="connsiteX7" fmla="*/ 0 w 829023"/>
                <a:gd name="connsiteY7" fmla="*/ 413279 h 459199"/>
                <a:gd name="connsiteX8" fmla="*/ 0 w 829023"/>
                <a:gd name="connsiteY8" fmla="*/ 45920 h 459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9023" h="459199">
                  <a:moveTo>
                    <a:pt x="0" y="45920"/>
                  </a:moveTo>
                  <a:cubicBezTo>
                    <a:pt x="0" y="20559"/>
                    <a:pt x="20559" y="0"/>
                    <a:pt x="45920" y="0"/>
                  </a:cubicBezTo>
                  <a:lnTo>
                    <a:pt x="783103" y="0"/>
                  </a:lnTo>
                  <a:cubicBezTo>
                    <a:pt x="808464" y="0"/>
                    <a:pt x="829023" y="20559"/>
                    <a:pt x="829023" y="45920"/>
                  </a:cubicBezTo>
                  <a:lnTo>
                    <a:pt x="829023" y="413279"/>
                  </a:lnTo>
                  <a:cubicBezTo>
                    <a:pt x="829023" y="438640"/>
                    <a:pt x="808464" y="459199"/>
                    <a:pt x="783103" y="459199"/>
                  </a:cubicBezTo>
                  <a:lnTo>
                    <a:pt x="45920" y="459199"/>
                  </a:lnTo>
                  <a:cubicBezTo>
                    <a:pt x="20559" y="459199"/>
                    <a:pt x="0" y="438640"/>
                    <a:pt x="0" y="413279"/>
                  </a:cubicBezTo>
                  <a:lnTo>
                    <a:pt x="0" y="45920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6789" tIns="66789" rIns="66789" bIns="66789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3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0,0</a:t>
              </a:r>
              <a:endPara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Полилиния 23"/>
            <p:cNvSpPr/>
            <p:nvPr/>
          </p:nvSpPr>
          <p:spPr>
            <a:xfrm>
              <a:off x="6856656" y="5408896"/>
              <a:ext cx="612000" cy="643892"/>
            </a:xfrm>
            <a:custGeom>
              <a:avLst/>
              <a:gdLst>
                <a:gd name="connsiteX0" fmla="*/ 0 w 833504"/>
                <a:gd name="connsiteY0" fmla="*/ 64389 h 643892"/>
                <a:gd name="connsiteX1" fmla="*/ 64389 w 833504"/>
                <a:gd name="connsiteY1" fmla="*/ 0 h 643892"/>
                <a:gd name="connsiteX2" fmla="*/ 769115 w 833504"/>
                <a:gd name="connsiteY2" fmla="*/ 0 h 643892"/>
                <a:gd name="connsiteX3" fmla="*/ 833504 w 833504"/>
                <a:gd name="connsiteY3" fmla="*/ 64389 h 643892"/>
                <a:gd name="connsiteX4" fmla="*/ 833504 w 833504"/>
                <a:gd name="connsiteY4" fmla="*/ 579503 h 643892"/>
                <a:gd name="connsiteX5" fmla="*/ 769115 w 833504"/>
                <a:gd name="connsiteY5" fmla="*/ 643892 h 643892"/>
                <a:gd name="connsiteX6" fmla="*/ 64389 w 833504"/>
                <a:gd name="connsiteY6" fmla="*/ 643892 h 643892"/>
                <a:gd name="connsiteX7" fmla="*/ 0 w 833504"/>
                <a:gd name="connsiteY7" fmla="*/ 579503 h 643892"/>
                <a:gd name="connsiteX8" fmla="*/ 0 w 833504"/>
                <a:gd name="connsiteY8" fmla="*/ 64389 h 643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3504" h="643892">
                  <a:moveTo>
                    <a:pt x="0" y="64389"/>
                  </a:moveTo>
                  <a:cubicBezTo>
                    <a:pt x="0" y="28828"/>
                    <a:pt x="28828" y="0"/>
                    <a:pt x="64389" y="0"/>
                  </a:cubicBezTo>
                  <a:lnTo>
                    <a:pt x="769115" y="0"/>
                  </a:lnTo>
                  <a:cubicBezTo>
                    <a:pt x="804676" y="0"/>
                    <a:pt x="833504" y="28828"/>
                    <a:pt x="833504" y="64389"/>
                  </a:cubicBezTo>
                  <a:lnTo>
                    <a:pt x="833504" y="579503"/>
                  </a:lnTo>
                  <a:cubicBezTo>
                    <a:pt x="833504" y="615064"/>
                    <a:pt x="804676" y="643892"/>
                    <a:pt x="769115" y="643892"/>
                  </a:cubicBezTo>
                  <a:lnTo>
                    <a:pt x="64389" y="643892"/>
                  </a:lnTo>
                  <a:cubicBezTo>
                    <a:pt x="28828" y="643892"/>
                    <a:pt x="0" y="615064"/>
                    <a:pt x="0" y="579503"/>
                  </a:cubicBezTo>
                  <a:lnTo>
                    <a:pt x="0" y="64389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2199" tIns="72199" rIns="72199" bIns="72199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3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202,2</a:t>
              </a:r>
              <a:endPara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Полилиния 24"/>
            <p:cNvSpPr/>
            <p:nvPr/>
          </p:nvSpPr>
          <p:spPr>
            <a:xfrm>
              <a:off x="6856656" y="6128897"/>
              <a:ext cx="612000" cy="468000"/>
            </a:xfrm>
            <a:custGeom>
              <a:avLst/>
              <a:gdLst>
                <a:gd name="connsiteX0" fmla="*/ 0 w 833504"/>
                <a:gd name="connsiteY0" fmla="*/ 48965 h 489645"/>
                <a:gd name="connsiteX1" fmla="*/ 48965 w 833504"/>
                <a:gd name="connsiteY1" fmla="*/ 0 h 489645"/>
                <a:gd name="connsiteX2" fmla="*/ 784540 w 833504"/>
                <a:gd name="connsiteY2" fmla="*/ 0 h 489645"/>
                <a:gd name="connsiteX3" fmla="*/ 833505 w 833504"/>
                <a:gd name="connsiteY3" fmla="*/ 48965 h 489645"/>
                <a:gd name="connsiteX4" fmla="*/ 833504 w 833504"/>
                <a:gd name="connsiteY4" fmla="*/ 440681 h 489645"/>
                <a:gd name="connsiteX5" fmla="*/ 784539 w 833504"/>
                <a:gd name="connsiteY5" fmla="*/ 489646 h 489645"/>
                <a:gd name="connsiteX6" fmla="*/ 48965 w 833504"/>
                <a:gd name="connsiteY6" fmla="*/ 489645 h 489645"/>
                <a:gd name="connsiteX7" fmla="*/ 0 w 833504"/>
                <a:gd name="connsiteY7" fmla="*/ 440680 h 489645"/>
                <a:gd name="connsiteX8" fmla="*/ 0 w 833504"/>
                <a:gd name="connsiteY8" fmla="*/ 48965 h 489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3504" h="489645">
                  <a:moveTo>
                    <a:pt x="0" y="48965"/>
                  </a:moveTo>
                  <a:cubicBezTo>
                    <a:pt x="0" y="21922"/>
                    <a:pt x="21922" y="0"/>
                    <a:pt x="48965" y="0"/>
                  </a:cubicBezTo>
                  <a:lnTo>
                    <a:pt x="784540" y="0"/>
                  </a:lnTo>
                  <a:cubicBezTo>
                    <a:pt x="811583" y="0"/>
                    <a:pt x="833505" y="21922"/>
                    <a:pt x="833505" y="48965"/>
                  </a:cubicBezTo>
                  <a:cubicBezTo>
                    <a:pt x="833505" y="179537"/>
                    <a:pt x="833504" y="310109"/>
                    <a:pt x="833504" y="440681"/>
                  </a:cubicBezTo>
                  <a:cubicBezTo>
                    <a:pt x="833504" y="467724"/>
                    <a:pt x="811582" y="489646"/>
                    <a:pt x="784539" y="489646"/>
                  </a:cubicBezTo>
                  <a:lnTo>
                    <a:pt x="48965" y="489645"/>
                  </a:lnTo>
                  <a:cubicBezTo>
                    <a:pt x="21922" y="489645"/>
                    <a:pt x="0" y="467723"/>
                    <a:pt x="0" y="440680"/>
                  </a:cubicBezTo>
                  <a:lnTo>
                    <a:pt x="0" y="48965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7681" tIns="67681" rIns="67681" bIns="67681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3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589,5</a:t>
              </a:r>
              <a:endPara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Полилиния 25"/>
            <p:cNvSpPr/>
            <p:nvPr/>
          </p:nvSpPr>
          <p:spPr>
            <a:xfrm>
              <a:off x="8312212" y="3116680"/>
              <a:ext cx="612000" cy="308287"/>
            </a:xfrm>
            <a:custGeom>
              <a:avLst/>
              <a:gdLst>
                <a:gd name="connsiteX0" fmla="*/ 0 w 864641"/>
                <a:gd name="connsiteY0" fmla="*/ 30829 h 308287"/>
                <a:gd name="connsiteX1" fmla="*/ 30829 w 864641"/>
                <a:gd name="connsiteY1" fmla="*/ 0 h 308287"/>
                <a:gd name="connsiteX2" fmla="*/ 833812 w 864641"/>
                <a:gd name="connsiteY2" fmla="*/ 0 h 308287"/>
                <a:gd name="connsiteX3" fmla="*/ 864641 w 864641"/>
                <a:gd name="connsiteY3" fmla="*/ 30829 h 308287"/>
                <a:gd name="connsiteX4" fmla="*/ 864641 w 864641"/>
                <a:gd name="connsiteY4" fmla="*/ 277458 h 308287"/>
                <a:gd name="connsiteX5" fmla="*/ 833812 w 864641"/>
                <a:gd name="connsiteY5" fmla="*/ 308287 h 308287"/>
                <a:gd name="connsiteX6" fmla="*/ 30829 w 864641"/>
                <a:gd name="connsiteY6" fmla="*/ 308287 h 308287"/>
                <a:gd name="connsiteX7" fmla="*/ 0 w 864641"/>
                <a:gd name="connsiteY7" fmla="*/ 277458 h 308287"/>
                <a:gd name="connsiteX8" fmla="*/ 0 w 864641"/>
                <a:gd name="connsiteY8" fmla="*/ 30829 h 308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4641" h="308287">
                  <a:moveTo>
                    <a:pt x="0" y="30829"/>
                  </a:moveTo>
                  <a:cubicBezTo>
                    <a:pt x="0" y="13803"/>
                    <a:pt x="13803" y="0"/>
                    <a:pt x="30829" y="0"/>
                  </a:cubicBezTo>
                  <a:lnTo>
                    <a:pt x="833812" y="0"/>
                  </a:lnTo>
                  <a:cubicBezTo>
                    <a:pt x="850838" y="0"/>
                    <a:pt x="864641" y="13803"/>
                    <a:pt x="864641" y="30829"/>
                  </a:cubicBezTo>
                  <a:lnTo>
                    <a:pt x="864641" y="277458"/>
                  </a:lnTo>
                  <a:cubicBezTo>
                    <a:pt x="864641" y="294484"/>
                    <a:pt x="850838" y="308287"/>
                    <a:pt x="833812" y="308287"/>
                  </a:cubicBezTo>
                  <a:lnTo>
                    <a:pt x="30829" y="308287"/>
                  </a:lnTo>
                  <a:cubicBezTo>
                    <a:pt x="13803" y="308287"/>
                    <a:pt x="0" y="294484"/>
                    <a:pt x="0" y="277458"/>
                  </a:cubicBezTo>
                  <a:lnTo>
                    <a:pt x="0" y="30829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9989" tIns="69989" rIns="69989" bIns="69989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3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2023</a:t>
              </a:r>
              <a:endParaRPr lang="ru-RU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Полилиния 26"/>
            <p:cNvSpPr/>
            <p:nvPr/>
          </p:nvSpPr>
          <p:spPr>
            <a:xfrm>
              <a:off x="8312212" y="3507811"/>
              <a:ext cx="612000" cy="425245"/>
            </a:xfrm>
            <a:custGeom>
              <a:avLst/>
              <a:gdLst>
                <a:gd name="connsiteX0" fmla="*/ 0 w 786058"/>
                <a:gd name="connsiteY0" fmla="*/ 42525 h 425245"/>
                <a:gd name="connsiteX1" fmla="*/ 42525 w 786058"/>
                <a:gd name="connsiteY1" fmla="*/ 0 h 425245"/>
                <a:gd name="connsiteX2" fmla="*/ 743534 w 786058"/>
                <a:gd name="connsiteY2" fmla="*/ 0 h 425245"/>
                <a:gd name="connsiteX3" fmla="*/ 786059 w 786058"/>
                <a:gd name="connsiteY3" fmla="*/ 42525 h 425245"/>
                <a:gd name="connsiteX4" fmla="*/ 786058 w 786058"/>
                <a:gd name="connsiteY4" fmla="*/ 382721 h 425245"/>
                <a:gd name="connsiteX5" fmla="*/ 743533 w 786058"/>
                <a:gd name="connsiteY5" fmla="*/ 425246 h 425245"/>
                <a:gd name="connsiteX6" fmla="*/ 42525 w 786058"/>
                <a:gd name="connsiteY6" fmla="*/ 425245 h 425245"/>
                <a:gd name="connsiteX7" fmla="*/ 0 w 786058"/>
                <a:gd name="connsiteY7" fmla="*/ 382720 h 425245"/>
                <a:gd name="connsiteX8" fmla="*/ 0 w 786058"/>
                <a:gd name="connsiteY8" fmla="*/ 42525 h 425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6058" h="425245">
                  <a:moveTo>
                    <a:pt x="0" y="42525"/>
                  </a:moveTo>
                  <a:cubicBezTo>
                    <a:pt x="0" y="19039"/>
                    <a:pt x="19039" y="0"/>
                    <a:pt x="42525" y="0"/>
                  </a:cubicBezTo>
                  <a:lnTo>
                    <a:pt x="743534" y="0"/>
                  </a:lnTo>
                  <a:cubicBezTo>
                    <a:pt x="767020" y="0"/>
                    <a:pt x="786059" y="19039"/>
                    <a:pt x="786059" y="42525"/>
                  </a:cubicBezTo>
                  <a:cubicBezTo>
                    <a:pt x="786059" y="155924"/>
                    <a:pt x="786058" y="269322"/>
                    <a:pt x="786058" y="382721"/>
                  </a:cubicBezTo>
                  <a:cubicBezTo>
                    <a:pt x="786058" y="406207"/>
                    <a:pt x="767019" y="425246"/>
                    <a:pt x="743533" y="425246"/>
                  </a:cubicBezTo>
                  <a:lnTo>
                    <a:pt x="42525" y="425245"/>
                  </a:lnTo>
                  <a:cubicBezTo>
                    <a:pt x="19039" y="425245"/>
                    <a:pt x="0" y="406206"/>
                    <a:pt x="0" y="382720"/>
                  </a:cubicBezTo>
                  <a:lnTo>
                    <a:pt x="0" y="42525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5795" tIns="65795" rIns="65795" bIns="65795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3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1,2</a:t>
              </a:r>
              <a:endPara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Полилиния 27"/>
            <p:cNvSpPr/>
            <p:nvPr/>
          </p:nvSpPr>
          <p:spPr>
            <a:xfrm>
              <a:off x="8312212" y="3998431"/>
              <a:ext cx="612000" cy="792726"/>
            </a:xfrm>
            <a:custGeom>
              <a:avLst/>
              <a:gdLst>
                <a:gd name="connsiteX0" fmla="*/ 0 w 829019"/>
                <a:gd name="connsiteY0" fmla="*/ 79273 h 792726"/>
                <a:gd name="connsiteX1" fmla="*/ 79273 w 829019"/>
                <a:gd name="connsiteY1" fmla="*/ 0 h 792726"/>
                <a:gd name="connsiteX2" fmla="*/ 749746 w 829019"/>
                <a:gd name="connsiteY2" fmla="*/ 0 h 792726"/>
                <a:gd name="connsiteX3" fmla="*/ 829019 w 829019"/>
                <a:gd name="connsiteY3" fmla="*/ 79273 h 792726"/>
                <a:gd name="connsiteX4" fmla="*/ 829019 w 829019"/>
                <a:gd name="connsiteY4" fmla="*/ 713453 h 792726"/>
                <a:gd name="connsiteX5" fmla="*/ 749746 w 829019"/>
                <a:gd name="connsiteY5" fmla="*/ 792726 h 792726"/>
                <a:gd name="connsiteX6" fmla="*/ 79273 w 829019"/>
                <a:gd name="connsiteY6" fmla="*/ 792726 h 792726"/>
                <a:gd name="connsiteX7" fmla="*/ 0 w 829019"/>
                <a:gd name="connsiteY7" fmla="*/ 713453 h 792726"/>
                <a:gd name="connsiteX8" fmla="*/ 0 w 829019"/>
                <a:gd name="connsiteY8" fmla="*/ 79273 h 792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9019" h="792726">
                  <a:moveTo>
                    <a:pt x="0" y="79273"/>
                  </a:moveTo>
                  <a:cubicBezTo>
                    <a:pt x="0" y="35492"/>
                    <a:pt x="35492" y="0"/>
                    <a:pt x="79273" y="0"/>
                  </a:cubicBezTo>
                  <a:lnTo>
                    <a:pt x="749746" y="0"/>
                  </a:lnTo>
                  <a:cubicBezTo>
                    <a:pt x="793527" y="0"/>
                    <a:pt x="829019" y="35492"/>
                    <a:pt x="829019" y="79273"/>
                  </a:cubicBezTo>
                  <a:lnTo>
                    <a:pt x="829019" y="713453"/>
                  </a:lnTo>
                  <a:cubicBezTo>
                    <a:pt x="829019" y="757234"/>
                    <a:pt x="793527" y="792726"/>
                    <a:pt x="749746" y="792726"/>
                  </a:cubicBezTo>
                  <a:lnTo>
                    <a:pt x="79273" y="792726"/>
                  </a:lnTo>
                  <a:cubicBezTo>
                    <a:pt x="35492" y="792726"/>
                    <a:pt x="0" y="757234"/>
                    <a:pt x="0" y="713453"/>
                  </a:cubicBezTo>
                  <a:lnTo>
                    <a:pt x="0" y="79273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558" tIns="76558" rIns="76558" bIns="76558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3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3,4</a:t>
              </a:r>
              <a:endPara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Полилиния 28"/>
            <p:cNvSpPr/>
            <p:nvPr/>
          </p:nvSpPr>
          <p:spPr>
            <a:xfrm>
              <a:off x="8312212" y="4858768"/>
              <a:ext cx="612000" cy="460290"/>
            </a:xfrm>
            <a:custGeom>
              <a:avLst/>
              <a:gdLst>
                <a:gd name="connsiteX0" fmla="*/ 0 w 829023"/>
                <a:gd name="connsiteY0" fmla="*/ 46029 h 460290"/>
                <a:gd name="connsiteX1" fmla="*/ 46029 w 829023"/>
                <a:gd name="connsiteY1" fmla="*/ 0 h 460290"/>
                <a:gd name="connsiteX2" fmla="*/ 782994 w 829023"/>
                <a:gd name="connsiteY2" fmla="*/ 0 h 460290"/>
                <a:gd name="connsiteX3" fmla="*/ 829023 w 829023"/>
                <a:gd name="connsiteY3" fmla="*/ 46029 h 460290"/>
                <a:gd name="connsiteX4" fmla="*/ 829023 w 829023"/>
                <a:gd name="connsiteY4" fmla="*/ 414261 h 460290"/>
                <a:gd name="connsiteX5" fmla="*/ 782994 w 829023"/>
                <a:gd name="connsiteY5" fmla="*/ 460290 h 460290"/>
                <a:gd name="connsiteX6" fmla="*/ 46029 w 829023"/>
                <a:gd name="connsiteY6" fmla="*/ 460290 h 460290"/>
                <a:gd name="connsiteX7" fmla="*/ 0 w 829023"/>
                <a:gd name="connsiteY7" fmla="*/ 414261 h 460290"/>
                <a:gd name="connsiteX8" fmla="*/ 0 w 829023"/>
                <a:gd name="connsiteY8" fmla="*/ 46029 h 460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9023" h="460290">
                  <a:moveTo>
                    <a:pt x="0" y="46029"/>
                  </a:moveTo>
                  <a:cubicBezTo>
                    <a:pt x="0" y="20608"/>
                    <a:pt x="20608" y="0"/>
                    <a:pt x="46029" y="0"/>
                  </a:cubicBezTo>
                  <a:lnTo>
                    <a:pt x="782994" y="0"/>
                  </a:lnTo>
                  <a:cubicBezTo>
                    <a:pt x="808415" y="0"/>
                    <a:pt x="829023" y="20608"/>
                    <a:pt x="829023" y="46029"/>
                  </a:cubicBezTo>
                  <a:lnTo>
                    <a:pt x="829023" y="414261"/>
                  </a:lnTo>
                  <a:cubicBezTo>
                    <a:pt x="829023" y="439682"/>
                    <a:pt x="808415" y="460290"/>
                    <a:pt x="782994" y="460290"/>
                  </a:cubicBezTo>
                  <a:lnTo>
                    <a:pt x="46029" y="460290"/>
                  </a:lnTo>
                  <a:cubicBezTo>
                    <a:pt x="20608" y="460290"/>
                    <a:pt x="0" y="439682"/>
                    <a:pt x="0" y="414261"/>
                  </a:cubicBezTo>
                  <a:lnTo>
                    <a:pt x="0" y="46029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6821" tIns="66821" rIns="66821" bIns="66821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3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0,0</a:t>
              </a:r>
              <a:endPara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Полилиния 29"/>
            <p:cNvSpPr/>
            <p:nvPr/>
          </p:nvSpPr>
          <p:spPr>
            <a:xfrm>
              <a:off x="8312212" y="5398503"/>
              <a:ext cx="612000" cy="640939"/>
            </a:xfrm>
            <a:custGeom>
              <a:avLst/>
              <a:gdLst>
                <a:gd name="connsiteX0" fmla="*/ 0 w 833504"/>
                <a:gd name="connsiteY0" fmla="*/ 64094 h 640939"/>
                <a:gd name="connsiteX1" fmla="*/ 64094 w 833504"/>
                <a:gd name="connsiteY1" fmla="*/ 0 h 640939"/>
                <a:gd name="connsiteX2" fmla="*/ 769410 w 833504"/>
                <a:gd name="connsiteY2" fmla="*/ 0 h 640939"/>
                <a:gd name="connsiteX3" fmla="*/ 833504 w 833504"/>
                <a:gd name="connsiteY3" fmla="*/ 64094 h 640939"/>
                <a:gd name="connsiteX4" fmla="*/ 833504 w 833504"/>
                <a:gd name="connsiteY4" fmla="*/ 576845 h 640939"/>
                <a:gd name="connsiteX5" fmla="*/ 769410 w 833504"/>
                <a:gd name="connsiteY5" fmla="*/ 640939 h 640939"/>
                <a:gd name="connsiteX6" fmla="*/ 64094 w 833504"/>
                <a:gd name="connsiteY6" fmla="*/ 640939 h 640939"/>
                <a:gd name="connsiteX7" fmla="*/ 0 w 833504"/>
                <a:gd name="connsiteY7" fmla="*/ 576845 h 640939"/>
                <a:gd name="connsiteX8" fmla="*/ 0 w 833504"/>
                <a:gd name="connsiteY8" fmla="*/ 64094 h 640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3504" h="640939">
                  <a:moveTo>
                    <a:pt x="0" y="64094"/>
                  </a:moveTo>
                  <a:cubicBezTo>
                    <a:pt x="0" y="28696"/>
                    <a:pt x="28696" y="0"/>
                    <a:pt x="64094" y="0"/>
                  </a:cubicBezTo>
                  <a:lnTo>
                    <a:pt x="769410" y="0"/>
                  </a:lnTo>
                  <a:cubicBezTo>
                    <a:pt x="804808" y="0"/>
                    <a:pt x="833504" y="28696"/>
                    <a:pt x="833504" y="64094"/>
                  </a:cubicBezTo>
                  <a:lnTo>
                    <a:pt x="833504" y="576845"/>
                  </a:lnTo>
                  <a:cubicBezTo>
                    <a:pt x="833504" y="612243"/>
                    <a:pt x="804808" y="640939"/>
                    <a:pt x="769410" y="640939"/>
                  </a:cubicBezTo>
                  <a:lnTo>
                    <a:pt x="64094" y="640939"/>
                  </a:lnTo>
                  <a:cubicBezTo>
                    <a:pt x="28696" y="640939"/>
                    <a:pt x="0" y="612243"/>
                    <a:pt x="0" y="576845"/>
                  </a:cubicBezTo>
                  <a:lnTo>
                    <a:pt x="0" y="64094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2112" tIns="72112" rIns="72112" bIns="72112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3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206,3</a:t>
              </a:r>
              <a:endPara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Полилиния 30"/>
            <p:cNvSpPr/>
            <p:nvPr/>
          </p:nvSpPr>
          <p:spPr>
            <a:xfrm>
              <a:off x="8312212" y="6128896"/>
              <a:ext cx="612000" cy="449017"/>
            </a:xfrm>
            <a:custGeom>
              <a:avLst/>
              <a:gdLst>
                <a:gd name="connsiteX0" fmla="*/ 0 w 832010"/>
                <a:gd name="connsiteY0" fmla="*/ 49600 h 496004"/>
                <a:gd name="connsiteX1" fmla="*/ 49600 w 832010"/>
                <a:gd name="connsiteY1" fmla="*/ 0 h 496004"/>
                <a:gd name="connsiteX2" fmla="*/ 782410 w 832010"/>
                <a:gd name="connsiteY2" fmla="*/ 0 h 496004"/>
                <a:gd name="connsiteX3" fmla="*/ 832010 w 832010"/>
                <a:gd name="connsiteY3" fmla="*/ 49600 h 496004"/>
                <a:gd name="connsiteX4" fmla="*/ 832010 w 832010"/>
                <a:gd name="connsiteY4" fmla="*/ 446404 h 496004"/>
                <a:gd name="connsiteX5" fmla="*/ 782410 w 832010"/>
                <a:gd name="connsiteY5" fmla="*/ 496004 h 496004"/>
                <a:gd name="connsiteX6" fmla="*/ 49600 w 832010"/>
                <a:gd name="connsiteY6" fmla="*/ 496004 h 496004"/>
                <a:gd name="connsiteX7" fmla="*/ 0 w 832010"/>
                <a:gd name="connsiteY7" fmla="*/ 446404 h 496004"/>
                <a:gd name="connsiteX8" fmla="*/ 0 w 832010"/>
                <a:gd name="connsiteY8" fmla="*/ 49600 h 496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2010" h="496004">
                  <a:moveTo>
                    <a:pt x="0" y="49600"/>
                  </a:moveTo>
                  <a:cubicBezTo>
                    <a:pt x="0" y="22207"/>
                    <a:pt x="22207" y="0"/>
                    <a:pt x="49600" y="0"/>
                  </a:cubicBezTo>
                  <a:lnTo>
                    <a:pt x="782410" y="0"/>
                  </a:lnTo>
                  <a:cubicBezTo>
                    <a:pt x="809803" y="0"/>
                    <a:pt x="832010" y="22207"/>
                    <a:pt x="832010" y="49600"/>
                  </a:cubicBezTo>
                  <a:lnTo>
                    <a:pt x="832010" y="446404"/>
                  </a:lnTo>
                  <a:cubicBezTo>
                    <a:pt x="832010" y="473797"/>
                    <a:pt x="809803" y="496004"/>
                    <a:pt x="782410" y="496004"/>
                  </a:cubicBezTo>
                  <a:lnTo>
                    <a:pt x="49600" y="496004"/>
                  </a:lnTo>
                  <a:cubicBezTo>
                    <a:pt x="22207" y="496004"/>
                    <a:pt x="0" y="473797"/>
                    <a:pt x="0" y="446404"/>
                  </a:cubicBezTo>
                  <a:lnTo>
                    <a:pt x="0" y="49600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7867" tIns="67867" rIns="67867" bIns="67867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3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464,1</a:t>
              </a:r>
              <a:endPara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7379347"/>
              </p:ext>
            </p:extLst>
          </p:nvPr>
        </p:nvGraphicFramePr>
        <p:xfrm>
          <a:off x="0" y="3212976"/>
          <a:ext cx="4180228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036" y="864209"/>
            <a:ext cx="2592000" cy="14965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потенциала государственного управления»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42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7567228" y="3126318"/>
            <a:ext cx="612000" cy="308410"/>
          </a:xfrm>
          <a:custGeom>
            <a:avLst/>
            <a:gdLst>
              <a:gd name="connsiteX0" fmla="*/ 0 w 829017"/>
              <a:gd name="connsiteY0" fmla="*/ 30841 h 308410"/>
              <a:gd name="connsiteX1" fmla="*/ 30841 w 829017"/>
              <a:gd name="connsiteY1" fmla="*/ 0 h 308410"/>
              <a:gd name="connsiteX2" fmla="*/ 798176 w 829017"/>
              <a:gd name="connsiteY2" fmla="*/ 0 h 308410"/>
              <a:gd name="connsiteX3" fmla="*/ 829017 w 829017"/>
              <a:gd name="connsiteY3" fmla="*/ 30841 h 308410"/>
              <a:gd name="connsiteX4" fmla="*/ 829017 w 829017"/>
              <a:gd name="connsiteY4" fmla="*/ 277569 h 308410"/>
              <a:gd name="connsiteX5" fmla="*/ 798176 w 829017"/>
              <a:gd name="connsiteY5" fmla="*/ 308410 h 308410"/>
              <a:gd name="connsiteX6" fmla="*/ 30841 w 829017"/>
              <a:gd name="connsiteY6" fmla="*/ 308410 h 308410"/>
              <a:gd name="connsiteX7" fmla="*/ 0 w 829017"/>
              <a:gd name="connsiteY7" fmla="*/ 277569 h 308410"/>
              <a:gd name="connsiteX8" fmla="*/ 0 w 829017"/>
              <a:gd name="connsiteY8" fmla="*/ 30841 h 308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7" h="308410">
                <a:moveTo>
                  <a:pt x="0" y="30841"/>
                </a:moveTo>
                <a:cubicBezTo>
                  <a:pt x="0" y="13808"/>
                  <a:pt x="13808" y="0"/>
                  <a:pt x="30841" y="0"/>
                </a:cubicBezTo>
                <a:lnTo>
                  <a:pt x="798176" y="0"/>
                </a:lnTo>
                <a:cubicBezTo>
                  <a:pt x="815209" y="0"/>
                  <a:pt x="829017" y="13808"/>
                  <a:pt x="829017" y="30841"/>
                </a:cubicBezTo>
                <a:lnTo>
                  <a:pt x="829017" y="277569"/>
                </a:lnTo>
                <a:cubicBezTo>
                  <a:pt x="829017" y="294602"/>
                  <a:pt x="815209" y="308410"/>
                  <a:pt x="798176" y="308410"/>
                </a:cubicBezTo>
                <a:lnTo>
                  <a:pt x="30841" y="308410"/>
                </a:lnTo>
                <a:cubicBezTo>
                  <a:pt x="13808" y="308410"/>
                  <a:pt x="0" y="294602"/>
                  <a:pt x="0" y="277569"/>
                </a:cubicBezTo>
                <a:lnTo>
                  <a:pt x="0" y="308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993" tIns="69993" rIns="69993" bIns="69993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</a:pPr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7567228" y="3488258"/>
            <a:ext cx="612000" cy="482721"/>
          </a:xfrm>
          <a:custGeom>
            <a:avLst/>
            <a:gdLst>
              <a:gd name="connsiteX0" fmla="*/ 0 w 829014"/>
              <a:gd name="connsiteY0" fmla="*/ 48272 h 482721"/>
              <a:gd name="connsiteX1" fmla="*/ 48272 w 829014"/>
              <a:gd name="connsiteY1" fmla="*/ 0 h 482721"/>
              <a:gd name="connsiteX2" fmla="*/ 780742 w 829014"/>
              <a:gd name="connsiteY2" fmla="*/ 0 h 482721"/>
              <a:gd name="connsiteX3" fmla="*/ 829014 w 829014"/>
              <a:gd name="connsiteY3" fmla="*/ 48272 h 482721"/>
              <a:gd name="connsiteX4" fmla="*/ 829014 w 829014"/>
              <a:gd name="connsiteY4" fmla="*/ 434449 h 482721"/>
              <a:gd name="connsiteX5" fmla="*/ 780742 w 829014"/>
              <a:gd name="connsiteY5" fmla="*/ 482721 h 482721"/>
              <a:gd name="connsiteX6" fmla="*/ 48272 w 829014"/>
              <a:gd name="connsiteY6" fmla="*/ 482721 h 482721"/>
              <a:gd name="connsiteX7" fmla="*/ 0 w 829014"/>
              <a:gd name="connsiteY7" fmla="*/ 434449 h 482721"/>
              <a:gd name="connsiteX8" fmla="*/ 0 w 829014"/>
              <a:gd name="connsiteY8" fmla="*/ 48272 h 482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4" h="482721">
                <a:moveTo>
                  <a:pt x="0" y="48272"/>
                </a:moveTo>
                <a:cubicBezTo>
                  <a:pt x="0" y="21612"/>
                  <a:pt x="21612" y="0"/>
                  <a:pt x="48272" y="0"/>
                </a:cubicBezTo>
                <a:lnTo>
                  <a:pt x="780742" y="0"/>
                </a:lnTo>
                <a:cubicBezTo>
                  <a:pt x="807402" y="0"/>
                  <a:pt x="829014" y="21612"/>
                  <a:pt x="829014" y="48272"/>
                </a:cubicBezTo>
                <a:lnTo>
                  <a:pt x="829014" y="434449"/>
                </a:lnTo>
                <a:cubicBezTo>
                  <a:pt x="829014" y="461109"/>
                  <a:pt x="807402" y="482721"/>
                  <a:pt x="780742" y="482721"/>
                </a:cubicBezTo>
                <a:lnTo>
                  <a:pt x="48272" y="482721"/>
                </a:lnTo>
                <a:cubicBezTo>
                  <a:pt x="21612" y="482721"/>
                  <a:pt x="0" y="461109"/>
                  <a:pt x="0" y="434449"/>
                </a:cubicBezTo>
                <a:lnTo>
                  <a:pt x="0" y="4827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478" tIns="67478" rIns="67478" bIns="6747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1,2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7567228" y="4005065"/>
            <a:ext cx="612000" cy="790637"/>
          </a:xfrm>
          <a:custGeom>
            <a:avLst/>
            <a:gdLst>
              <a:gd name="connsiteX0" fmla="*/ 0 w 829019"/>
              <a:gd name="connsiteY0" fmla="*/ 79064 h 790637"/>
              <a:gd name="connsiteX1" fmla="*/ 79064 w 829019"/>
              <a:gd name="connsiteY1" fmla="*/ 0 h 790637"/>
              <a:gd name="connsiteX2" fmla="*/ 749955 w 829019"/>
              <a:gd name="connsiteY2" fmla="*/ 0 h 790637"/>
              <a:gd name="connsiteX3" fmla="*/ 829019 w 829019"/>
              <a:gd name="connsiteY3" fmla="*/ 79064 h 790637"/>
              <a:gd name="connsiteX4" fmla="*/ 829019 w 829019"/>
              <a:gd name="connsiteY4" fmla="*/ 711573 h 790637"/>
              <a:gd name="connsiteX5" fmla="*/ 749955 w 829019"/>
              <a:gd name="connsiteY5" fmla="*/ 790637 h 790637"/>
              <a:gd name="connsiteX6" fmla="*/ 79064 w 829019"/>
              <a:gd name="connsiteY6" fmla="*/ 790637 h 790637"/>
              <a:gd name="connsiteX7" fmla="*/ 0 w 829019"/>
              <a:gd name="connsiteY7" fmla="*/ 711573 h 790637"/>
              <a:gd name="connsiteX8" fmla="*/ 0 w 829019"/>
              <a:gd name="connsiteY8" fmla="*/ 79064 h 790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9" h="790637">
                <a:moveTo>
                  <a:pt x="0" y="79064"/>
                </a:moveTo>
                <a:cubicBezTo>
                  <a:pt x="0" y="35398"/>
                  <a:pt x="35398" y="0"/>
                  <a:pt x="79064" y="0"/>
                </a:cubicBezTo>
                <a:lnTo>
                  <a:pt x="749955" y="0"/>
                </a:lnTo>
                <a:cubicBezTo>
                  <a:pt x="793621" y="0"/>
                  <a:pt x="829019" y="35398"/>
                  <a:pt x="829019" y="79064"/>
                </a:cubicBezTo>
                <a:lnTo>
                  <a:pt x="829019" y="711573"/>
                </a:lnTo>
                <a:cubicBezTo>
                  <a:pt x="829019" y="755239"/>
                  <a:pt x="793621" y="790637"/>
                  <a:pt x="749955" y="790637"/>
                </a:cubicBezTo>
                <a:lnTo>
                  <a:pt x="79064" y="790637"/>
                </a:lnTo>
                <a:cubicBezTo>
                  <a:pt x="35398" y="790637"/>
                  <a:pt x="0" y="755239"/>
                  <a:pt x="0" y="711573"/>
                </a:cubicBezTo>
                <a:lnTo>
                  <a:pt x="0" y="7906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497" tIns="76497" rIns="76497" bIns="76497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3,4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7567228" y="4869160"/>
            <a:ext cx="612000" cy="459199"/>
          </a:xfrm>
          <a:custGeom>
            <a:avLst/>
            <a:gdLst>
              <a:gd name="connsiteX0" fmla="*/ 0 w 829023"/>
              <a:gd name="connsiteY0" fmla="*/ 45920 h 459199"/>
              <a:gd name="connsiteX1" fmla="*/ 45920 w 829023"/>
              <a:gd name="connsiteY1" fmla="*/ 0 h 459199"/>
              <a:gd name="connsiteX2" fmla="*/ 783103 w 829023"/>
              <a:gd name="connsiteY2" fmla="*/ 0 h 459199"/>
              <a:gd name="connsiteX3" fmla="*/ 829023 w 829023"/>
              <a:gd name="connsiteY3" fmla="*/ 45920 h 459199"/>
              <a:gd name="connsiteX4" fmla="*/ 829023 w 829023"/>
              <a:gd name="connsiteY4" fmla="*/ 413279 h 459199"/>
              <a:gd name="connsiteX5" fmla="*/ 783103 w 829023"/>
              <a:gd name="connsiteY5" fmla="*/ 459199 h 459199"/>
              <a:gd name="connsiteX6" fmla="*/ 45920 w 829023"/>
              <a:gd name="connsiteY6" fmla="*/ 459199 h 459199"/>
              <a:gd name="connsiteX7" fmla="*/ 0 w 829023"/>
              <a:gd name="connsiteY7" fmla="*/ 413279 h 459199"/>
              <a:gd name="connsiteX8" fmla="*/ 0 w 829023"/>
              <a:gd name="connsiteY8" fmla="*/ 45920 h 459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23" h="459199">
                <a:moveTo>
                  <a:pt x="0" y="45920"/>
                </a:moveTo>
                <a:cubicBezTo>
                  <a:pt x="0" y="20559"/>
                  <a:pt x="20559" y="0"/>
                  <a:pt x="45920" y="0"/>
                </a:cubicBezTo>
                <a:lnTo>
                  <a:pt x="783103" y="0"/>
                </a:lnTo>
                <a:cubicBezTo>
                  <a:pt x="808464" y="0"/>
                  <a:pt x="829023" y="20559"/>
                  <a:pt x="829023" y="45920"/>
                </a:cubicBezTo>
                <a:lnTo>
                  <a:pt x="829023" y="413279"/>
                </a:lnTo>
                <a:cubicBezTo>
                  <a:pt x="829023" y="438640"/>
                  <a:pt x="808464" y="459199"/>
                  <a:pt x="783103" y="459199"/>
                </a:cubicBezTo>
                <a:lnTo>
                  <a:pt x="45920" y="459199"/>
                </a:lnTo>
                <a:cubicBezTo>
                  <a:pt x="20559" y="459199"/>
                  <a:pt x="0" y="438640"/>
                  <a:pt x="0" y="413279"/>
                </a:cubicBezTo>
                <a:lnTo>
                  <a:pt x="0" y="4592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789" tIns="66789" rIns="66789" bIns="66789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7567228" y="5408896"/>
            <a:ext cx="612000" cy="643892"/>
          </a:xfrm>
          <a:custGeom>
            <a:avLst/>
            <a:gdLst>
              <a:gd name="connsiteX0" fmla="*/ 0 w 833504"/>
              <a:gd name="connsiteY0" fmla="*/ 64389 h 643892"/>
              <a:gd name="connsiteX1" fmla="*/ 64389 w 833504"/>
              <a:gd name="connsiteY1" fmla="*/ 0 h 643892"/>
              <a:gd name="connsiteX2" fmla="*/ 769115 w 833504"/>
              <a:gd name="connsiteY2" fmla="*/ 0 h 643892"/>
              <a:gd name="connsiteX3" fmla="*/ 833504 w 833504"/>
              <a:gd name="connsiteY3" fmla="*/ 64389 h 643892"/>
              <a:gd name="connsiteX4" fmla="*/ 833504 w 833504"/>
              <a:gd name="connsiteY4" fmla="*/ 579503 h 643892"/>
              <a:gd name="connsiteX5" fmla="*/ 769115 w 833504"/>
              <a:gd name="connsiteY5" fmla="*/ 643892 h 643892"/>
              <a:gd name="connsiteX6" fmla="*/ 64389 w 833504"/>
              <a:gd name="connsiteY6" fmla="*/ 643892 h 643892"/>
              <a:gd name="connsiteX7" fmla="*/ 0 w 833504"/>
              <a:gd name="connsiteY7" fmla="*/ 579503 h 643892"/>
              <a:gd name="connsiteX8" fmla="*/ 0 w 833504"/>
              <a:gd name="connsiteY8" fmla="*/ 64389 h 643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3504" h="643892">
                <a:moveTo>
                  <a:pt x="0" y="64389"/>
                </a:moveTo>
                <a:cubicBezTo>
                  <a:pt x="0" y="28828"/>
                  <a:pt x="28828" y="0"/>
                  <a:pt x="64389" y="0"/>
                </a:cubicBezTo>
                <a:lnTo>
                  <a:pt x="769115" y="0"/>
                </a:lnTo>
                <a:cubicBezTo>
                  <a:pt x="804676" y="0"/>
                  <a:pt x="833504" y="28828"/>
                  <a:pt x="833504" y="64389"/>
                </a:cubicBezTo>
                <a:lnTo>
                  <a:pt x="833504" y="579503"/>
                </a:lnTo>
                <a:cubicBezTo>
                  <a:pt x="833504" y="615064"/>
                  <a:pt x="804676" y="643892"/>
                  <a:pt x="769115" y="643892"/>
                </a:cubicBezTo>
                <a:lnTo>
                  <a:pt x="64389" y="643892"/>
                </a:lnTo>
                <a:cubicBezTo>
                  <a:pt x="28828" y="643892"/>
                  <a:pt x="0" y="615064"/>
                  <a:pt x="0" y="579503"/>
                </a:cubicBezTo>
                <a:lnTo>
                  <a:pt x="0" y="6438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199" tIns="72199" rIns="72199" bIns="72199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202,9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7567228" y="6128897"/>
            <a:ext cx="612000" cy="468000"/>
          </a:xfrm>
          <a:custGeom>
            <a:avLst/>
            <a:gdLst>
              <a:gd name="connsiteX0" fmla="*/ 0 w 833504"/>
              <a:gd name="connsiteY0" fmla="*/ 48965 h 489645"/>
              <a:gd name="connsiteX1" fmla="*/ 48965 w 833504"/>
              <a:gd name="connsiteY1" fmla="*/ 0 h 489645"/>
              <a:gd name="connsiteX2" fmla="*/ 784540 w 833504"/>
              <a:gd name="connsiteY2" fmla="*/ 0 h 489645"/>
              <a:gd name="connsiteX3" fmla="*/ 833505 w 833504"/>
              <a:gd name="connsiteY3" fmla="*/ 48965 h 489645"/>
              <a:gd name="connsiteX4" fmla="*/ 833504 w 833504"/>
              <a:gd name="connsiteY4" fmla="*/ 440681 h 489645"/>
              <a:gd name="connsiteX5" fmla="*/ 784539 w 833504"/>
              <a:gd name="connsiteY5" fmla="*/ 489646 h 489645"/>
              <a:gd name="connsiteX6" fmla="*/ 48965 w 833504"/>
              <a:gd name="connsiteY6" fmla="*/ 489645 h 489645"/>
              <a:gd name="connsiteX7" fmla="*/ 0 w 833504"/>
              <a:gd name="connsiteY7" fmla="*/ 440680 h 489645"/>
              <a:gd name="connsiteX8" fmla="*/ 0 w 833504"/>
              <a:gd name="connsiteY8" fmla="*/ 48965 h 489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3504" h="489645">
                <a:moveTo>
                  <a:pt x="0" y="48965"/>
                </a:moveTo>
                <a:cubicBezTo>
                  <a:pt x="0" y="21922"/>
                  <a:pt x="21922" y="0"/>
                  <a:pt x="48965" y="0"/>
                </a:cubicBezTo>
                <a:lnTo>
                  <a:pt x="784540" y="0"/>
                </a:lnTo>
                <a:cubicBezTo>
                  <a:pt x="811583" y="0"/>
                  <a:pt x="833505" y="21922"/>
                  <a:pt x="833505" y="48965"/>
                </a:cubicBezTo>
                <a:cubicBezTo>
                  <a:pt x="833505" y="179537"/>
                  <a:pt x="833504" y="310109"/>
                  <a:pt x="833504" y="440681"/>
                </a:cubicBezTo>
                <a:cubicBezTo>
                  <a:pt x="833504" y="467724"/>
                  <a:pt x="811582" y="489646"/>
                  <a:pt x="784539" y="489646"/>
                </a:cubicBezTo>
                <a:lnTo>
                  <a:pt x="48965" y="489645"/>
                </a:lnTo>
                <a:cubicBezTo>
                  <a:pt x="21922" y="489645"/>
                  <a:pt x="0" y="467723"/>
                  <a:pt x="0" y="440680"/>
                </a:cubicBezTo>
                <a:lnTo>
                  <a:pt x="0" y="4896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681" tIns="67681" rIns="67681" bIns="67681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464,1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11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35102" y="2720198"/>
            <a:ext cx="4884367" cy="56478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муниципальных нормативных правовых актов, внесенных в регистр муниципальных нормативных правовых актов Чувашской Республики, %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14463" y="3356992"/>
            <a:ext cx="4889301" cy="68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подготовленных нормативных правовых актов Чувашской Республики, регулирующих вопросы противодействия коррупции, отнесенные к компетенции субъекта Российской Федерации, %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26811" y="4149152"/>
            <a:ext cx="4892468" cy="64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Соблюдение сроков государственной регистрации нормативных правовых актов органов исполнительной власти Чувашской Республики, установленных законодательством Чувашской Республики, %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26810" y="4903804"/>
            <a:ext cx="4877238" cy="6134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зарегистрированных актов гражданского состояния и совершенных юридически значимых действий, единиц в год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26810" y="5661312"/>
            <a:ext cx="4854760" cy="57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Удовлетворенность граждан качеством и доступностью государственных услуг в сфере государственной регистрации актов гражданского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состояния, %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21917" y="1643516"/>
            <a:ext cx="2489833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43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Полилиния 2"/>
          <p:cNvSpPr/>
          <p:nvPr/>
        </p:nvSpPr>
        <p:spPr>
          <a:xfrm>
            <a:off x="5131895" y="947818"/>
            <a:ext cx="3903032" cy="713891"/>
          </a:xfrm>
          <a:custGeom>
            <a:avLst/>
            <a:gdLst>
              <a:gd name="connsiteX0" fmla="*/ 0 w 3903032"/>
              <a:gd name="connsiteY0" fmla="*/ 71389 h 713891"/>
              <a:gd name="connsiteX1" fmla="*/ 71389 w 3903032"/>
              <a:gd name="connsiteY1" fmla="*/ 0 h 713891"/>
              <a:gd name="connsiteX2" fmla="*/ 3831643 w 3903032"/>
              <a:gd name="connsiteY2" fmla="*/ 0 h 713891"/>
              <a:gd name="connsiteX3" fmla="*/ 3903032 w 3903032"/>
              <a:gd name="connsiteY3" fmla="*/ 71389 h 713891"/>
              <a:gd name="connsiteX4" fmla="*/ 3903032 w 3903032"/>
              <a:gd name="connsiteY4" fmla="*/ 642502 h 713891"/>
              <a:gd name="connsiteX5" fmla="*/ 3831643 w 3903032"/>
              <a:gd name="connsiteY5" fmla="*/ 713891 h 713891"/>
              <a:gd name="connsiteX6" fmla="*/ 71389 w 3903032"/>
              <a:gd name="connsiteY6" fmla="*/ 713891 h 713891"/>
              <a:gd name="connsiteX7" fmla="*/ 0 w 3903032"/>
              <a:gd name="connsiteY7" fmla="*/ 642502 h 713891"/>
              <a:gd name="connsiteX8" fmla="*/ 0 w 3903032"/>
              <a:gd name="connsiteY8" fmla="*/ 71389 h 7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713891">
                <a:moveTo>
                  <a:pt x="0" y="71389"/>
                </a:moveTo>
                <a:cubicBezTo>
                  <a:pt x="0" y="31962"/>
                  <a:pt x="31962" y="0"/>
                  <a:pt x="71389" y="0"/>
                </a:cubicBezTo>
                <a:lnTo>
                  <a:pt x="3831643" y="0"/>
                </a:lnTo>
                <a:cubicBezTo>
                  <a:pt x="3871070" y="0"/>
                  <a:pt x="3903032" y="31962"/>
                  <a:pt x="3903032" y="71389"/>
                </a:cubicBezTo>
                <a:lnTo>
                  <a:pt x="3903032" y="642502"/>
                </a:lnTo>
                <a:cubicBezTo>
                  <a:pt x="3903032" y="681929"/>
                  <a:pt x="3871070" y="713891"/>
                  <a:pt x="3831643" y="713891"/>
                </a:cubicBezTo>
                <a:lnTo>
                  <a:pt x="71389" y="713891"/>
                </a:lnTo>
                <a:cubicBezTo>
                  <a:pt x="31962" y="713891"/>
                  <a:pt x="0" y="681929"/>
                  <a:pt x="0" y="642502"/>
                </a:cubicBezTo>
                <a:lnTo>
                  <a:pt x="0" y="71389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74249" tIns="74249" rIns="74249" bIns="74249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dirty="0">
              <a:solidFill>
                <a:srgbClr val="4E67C8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лилиния 3"/>
          <p:cNvSpPr/>
          <p:nvPr/>
        </p:nvSpPr>
        <p:spPr>
          <a:xfrm>
            <a:off x="5131895" y="1872062"/>
            <a:ext cx="731452" cy="713891"/>
          </a:xfrm>
          <a:custGeom>
            <a:avLst/>
            <a:gdLst>
              <a:gd name="connsiteX0" fmla="*/ 0 w 731452"/>
              <a:gd name="connsiteY0" fmla="*/ 71389 h 713891"/>
              <a:gd name="connsiteX1" fmla="*/ 71389 w 731452"/>
              <a:gd name="connsiteY1" fmla="*/ 0 h 713891"/>
              <a:gd name="connsiteX2" fmla="*/ 660063 w 731452"/>
              <a:gd name="connsiteY2" fmla="*/ 0 h 713891"/>
              <a:gd name="connsiteX3" fmla="*/ 731452 w 731452"/>
              <a:gd name="connsiteY3" fmla="*/ 71389 h 713891"/>
              <a:gd name="connsiteX4" fmla="*/ 731452 w 731452"/>
              <a:gd name="connsiteY4" fmla="*/ 642502 h 713891"/>
              <a:gd name="connsiteX5" fmla="*/ 660063 w 731452"/>
              <a:gd name="connsiteY5" fmla="*/ 713891 h 713891"/>
              <a:gd name="connsiteX6" fmla="*/ 71389 w 731452"/>
              <a:gd name="connsiteY6" fmla="*/ 713891 h 713891"/>
              <a:gd name="connsiteX7" fmla="*/ 0 w 731452"/>
              <a:gd name="connsiteY7" fmla="*/ 642502 h 713891"/>
              <a:gd name="connsiteX8" fmla="*/ 0 w 731452"/>
              <a:gd name="connsiteY8" fmla="*/ 71389 h 7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13891">
                <a:moveTo>
                  <a:pt x="0" y="71389"/>
                </a:moveTo>
                <a:cubicBezTo>
                  <a:pt x="0" y="31962"/>
                  <a:pt x="31962" y="0"/>
                  <a:pt x="71389" y="0"/>
                </a:cubicBezTo>
                <a:lnTo>
                  <a:pt x="660063" y="0"/>
                </a:lnTo>
                <a:cubicBezTo>
                  <a:pt x="699490" y="0"/>
                  <a:pt x="731452" y="31962"/>
                  <a:pt x="731452" y="71389"/>
                </a:cubicBezTo>
                <a:lnTo>
                  <a:pt x="731452" y="642502"/>
                </a:lnTo>
                <a:cubicBezTo>
                  <a:pt x="731452" y="681929"/>
                  <a:pt x="699490" y="713891"/>
                  <a:pt x="660063" y="713891"/>
                </a:cubicBezTo>
                <a:lnTo>
                  <a:pt x="71389" y="713891"/>
                </a:lnTo>
                <a:cubicBezTo>
                  <a:pt x="31962" y="713891"/>
                  <a:pt x="0" y="681929"/>
                  <a:pt x="0" y="642502"/>
                </a:cubicBezTo>
                <a:lnTo>
                  <a:pt x="0" y="71389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249" tIns="74249" rIns="74249" bIns="74249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факт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5131895" y="2616074"/>
            <a:ext cx="731452" cy="713891"/>
          </a:xfrm>
          <a:custGeom>
            <a:avLst/>
            <a:gdLst>
              <a:gd name="connsiteX0" fmla="*/ 0 w 731452"/>
              <a:gd name="connsiteY0" fmla="*/ 71389 h 713891"/>
              <a:gd name="connsiteX1" fmla="*/ 71389 w 731452"/>
              <a:gd name="connsiteY1" fmla="*/ 0 h 713891"/>
              <a:gd name="connsiteX2" fmla="*/ 660063 w 731452"/>
              <a:gd name="connsiteY2" fmla="*/ 0 h 713891"/>
              <a:gd name="connsiteX3" fmla="*/ 731452 w 731452"/>
              <a:gd name="connsiteY3" fmla="*/ 71389 h 713891"/>
              <a:gd name="connsiteX4" fmla="*/ 731452 w 731452"/>
              <a:gd name="connsiteY4" fmla="*/ 642502 h 713891"/>
              <a:gd name="connsiteX5" fmla="*/ 660063 w 731452"/>
              <a:gd name="connsiteY5" fmla="*/ 713891 h 713891"/>
              <a:gd name="connsiteX6" fmla="*/ 71389 w 731452"/>
              <a:gd name="connsiteY6" fmla="*/ 713891 h 713891"/>
              <a:gd name="connsiteX7" fmla="*/ 0 w 731452"/>
              <a:gd name="connsiteY7" fmla="*/ 642502 h 713891"/>
              <a:gd name="connsiteX8" fmla="*/ 0 w 731452"/>
              <a:gd name="connsiteY8" fmla="*/ 71389 h 7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13891">
                <a:moveTo>
                  <a:pt x="0" y="71389"/>
                </a:moveTo>
                <a:cubicBezTo>
                  <a:pt x="0" y="31962"/>
                  <a:pt x="31962" y="0"/>
                  <a:pt x="71389" y="0"/>
                </a:cubicBezTo>
                <a:lnTo>
                  <a:pt x="660063" y="0"/>
                </a:lnTo>
                <a:cubicBezTo>
                  <a:pt x="699490" y="0"/>
                  <a:pt x="731452" y="31962"/>
                  <a:pt x="731452" y="71389"/>
                </a:cubicBezTo>
                <a:lnTo>
                  <a:pt x="731452" y="642502"/>
                </a:lnTo>
                <a:cubicBezTo>
                  <a:pt x="731452" y="681929"/>
                  <a:pt x="699490" y="713891"/>
                  <a:pt x="660063" y="713891"/>
                </a:cubicBezTo>
                <a:lnTo>
                  <a:pt x="71389" y="713891"/>
                </a:lnTo>
                <a:cubicBezTo>
                  <a:pt x="31962" y="713891"/>
                  <a:pt x="0" y="681929"/>
                  <a:pt x="0" y="642502"/>
                </a:cubicBezTo>
                <a:lnTo>
                  <a:pt x="0" y="71389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819" tIns="62819" rIns="62819" bIns="62819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8" name="Полилиния 7"/>
          <p:cNvSpPr/>
          <p:nvPr/>
        </p:nvSpPr>
        <p:spPr>
          <a:xfrm>
            <a:off x="5131895" y="3360086"/>
            <a:ext cx="731452" cy="713891"/>
          </a:xfrm>
          <a:custGeom>
            <a:avLst/>
            <a:gdLst>
              <a:gd name="connsiteX0" fmla="*/ 0 w 731452"/>
              <a:gd name="connsiteY0" fmla="*/ 71389 h 713891"/>
              <a:gd name="connsiteX1" fmla="*/ 71389 w 731452"/>
              <a:gd name="connsiteY1" fmla="*/ 0 h 713891"/>
              <a:gd name="connsiteX2" fmla="*/ 660063 w 731452"/>
              <a:gd name="connsiteY2" fmla="*/ 0 h 713891"/>
              <a:gd name="connsiteX3" fmla="*/ 731452 w 731452"/>
              <a:gd name="connsiteY3" fmla="*/ 71389 h 713891"/>
              <a:gd name="connsiteX4" fmla="*/ 731452 w 731452"/>
              <a:gd name="connsiteY4" fmla="*/ 642502 h 713891"/>
              <a:gd name="connsiteX5" fmla="*/ 660063 w 731452"/>
              <a:gd name="connsiteY5" fmla="*/ 713891 h 713891"/>
              <a:gd name="connsiteX6" fmla="*/ 71389 w 731452"/>
              <a:gd name="connsiteY6" fmla="*/ 713891 h 713891"/>
              <a:gd name="connsiteX7" fmla="*/ 0 w 731452"/>
              <a:gd name="connsiteY7" fmla="*/ 642502 h 713891"/>
              <a:gd name="connsiteX8" fmla="*/ 0 w 731452"/>
              <a:gd name="connsiteY8" fmla="*/ 71389 h 7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13891">
                <a:moveTo>
                  <a:pt x="0" y="71389"/>
                </a:moveTo>
                <a:cubicBezTo>
                  <a:pt x="0" y="31962"/>
                  <a:pt x="31962" y="0"/>
                  <a:pt x="71389" y="0"/>
                </a:cubicBezTo>
                <a:lnTo>
                  <a:pt x="660063" y="0"/>
                </a:lnTo>
                <a:cubicBezTo>
                  <a:pt x="699490" y="0"/>
                  <a:pt x="731452" y="31962"/>
                  <a:pt x="731452" y="71389"/>
                </a:cubicBezTo>
                <a:lnTo>
                  <a:pt x="731452" y="642502"/>
                </a:lnTo>
                <a:cubicBezTo>
                  <a:pt x="731452" y="681929"/>
                  <a:pt x="699490" y="713891"/>
                  <a:pt x="660063" y="713891"/>
                </a:cubicBezTo>
                <a:lnTo>
                  <a:pt x="71389" y="713891"/>
                </a:lnTo>
                <a:cubicBezTo>
                  <a:pt x="31962" y="713891"/>
                  <a:pt x="0" y="681929"/>
                  <a:pt x="0" y="642502"/>
                </a:cubicBezTo>
                <a:lnTo>
                  <a:pt x="0" y="71389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819" tIns="62819" rIns="62819" bIns="62819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5131895" y="4104098"/>
            <a:ext cx="731452" cy="713891"/>
          </a:xfrm>
          <a:custGeom>
            <a:avLst/>
            <a:gdLst>
              <a:gd name="connsiteX0" fmla="*/ 0 w 731452"/>
              <a:gd name="connsiteY0" fmla="*/ 71389 h 713891"/>
              <a:gd name="connsiteX1" fmla="*/ 71389 w 731452"/>
              <a:gd name="connsiteY1" fmla="*/ 0 h 713891"/>
              <a:gd name="connsiteX2" fmla="*/ 660063 w 731452"/>
              <a:gd name="connsiteY2" fmla="*/ 0 h 713891"/>
              <a:gd name="connsiteX3" fmla="*/ 731452 w 731452"/>
              <a:gd name="connsiteY3" fmla="*/ 71389 h 713891"/>
              <a:gd name="connsiteX4" fmla="*/ 731452 w 731452"/>
              <a:gd name="connsiteY4" fmla="*/ 642502 h 713891"/>
              <a:gd name="connsiteX5" fmla="*/ 660063 w 731452"/>
              <a:gd name="connsiteY5" fmla="*/ 713891 h 713891"/>
              <a:gd name="connsiteX6" fmla="*/ 71389 w 731452"/>
              <a:gd name="connsiteY6" fmla="*/ 713891 h 713891"/>
              <a:gd name="connsiteX7" fmla="*/ 0 w 731452"/>
              <a:gd name="connsiteY7" fmla="*/ 642502 h 713891"/>
              <a:gd name="connsiteX8" fmla="*/ 0 w 731452"/>
              <a:gd name="connsiteY8" fmla="*/ 71389 h 7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13891">
                <a:moveTo>
                  <a:pt x="0" y="71389"/>
                </a:moveTo>
                <a:cubicBezTo>
                  <a:pt x="0" y="31962"/>
                  <a:pt x="31962" y="0"/>
                  <a:pt x="71389" y="0"/>
                </a:cubicBezTo>
                <a:lnTo>
                  <a:pt x="660063" y="0"/>
                </a:lnTo>
                <a:cubicBezTo>
                  <a:pt x="699490" y="0"/>
                  <a:pt x="731452" y="31962"/>
                  <a:pt x="731452" y="71389"/>
                </a:cubicBezTo>
                <a:lnTo>
                  <a:pt x="731452" y="642502"/>
                </a:lnTo>
                <a:cubicBezTo>
                  <a:pt x="731452" y="681929"/>
                  <a:pt x="699490" y="713891"/>
                  <a:pt x="660063" y="713891"/>
                </a:cubicBezTo>
                <a:lnTo>
                  <a:pt x="71389" y="713891"/>
                </a:lnTo>
                <a:cubicBezTo>
                  <a:pt x="31962" y="713891"/>
                  <a:pt x="0" y="681929"/>
                  <a:pt x="0" y="642502"/>
                </a:cubicBezTo>
                <a:lnTo>
                  <a:pt x="0" y="71389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819" tIns="62819" rIns="62819" bIns="62819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5131895" y="4848110"/>
            <a:ext cx="731452" cy="713891"/>
          </a:xfrm>
          <a:custGeom>
            <a:avLst/>
            <a:gdLst>
              <a:gd name="connsiteX0" fmla="*/ 0 w 731452"/>
              <a:gd name="connsiteY0" fmla="*/ 71389 h 713891"/>
              <a:gd name="connsiteX1" fmla="*/ 71389 w 731452"/>
              <a:gd name="connsiteY1" fmla="*/ 0 h 713891"/>
              <a:gd name="connsiteX2" fmla="*/ 660063 w 731452"/>
              <a:gd name="connsiteY2" fmla="*/ 0 h 713891"/>
              <a:gd name="connsiteX3" fmla="*/ 731452 w 731452"/>
              <a:gd name="connsiteY3" fmla="*/ 71389 h 713891"/>
              <a:gd name="connsiteX4" fmla="*/ 731452 w 731452"/>
              <a:gd name="connsiteY4" fmla="*/ 642502 h 713891"/>
              <a:gd name="connsiteX5" fmla="*/ 660063 w 731452"/>
              <a:gd name="connsiteY5" fmla="*/ 713891 h 713891"/>
              <a:gd name="connsiteX6" fmla="*/ 71389 w 731452"/>
              <a:gd name="connsiteY6" fmla="*/ 713891 h 713891"/>
              <a:gd name="connsiteX7" fmla="*/ 0 w 731452"/>
              <a:gd name="connsiteY7" fmla="*/ 642502 h 713891"/>
              <a:gd name="connsiteX8" fmla="*/ 0 w 731452"/>
              <a:gd name="connsiteY8" fmla="*/ 71389 h 7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13891">
                <a:moveTo>
                  <a:pt x="0" y="71389"/>
                </a:moveTo>
                <a:cubicBezTo>
                  <a:pt x="0" y="31962"/>
                  <a:pt x="31962" y="0"/>
                  <a:pt x="71389" y="0"/>
                </a:cubicBezTo>
                <a:lnTo>
                  <a:pt x="660063" y="0"/>
                </a:lnTo>
                <a:cubicBezTo>
                  <a:pt x="699490" y="0"/>
                  <a:pt x="731452" y="31962"/>
                  <a:pt x="731452" y="71389"/>
                </a:cubicBezTo>
                <a:lnTo>
                  <a:pt x="731452" y="642502"/>
                </a:lnTo>
                <a:cubicBezTo>
                  <a:pt x="731452" y="681929"/>
                  <a:pt x="699490" y="713891"/>
                  <a:pt x="660063" y="713891"/>
                </a:cubicBezTo>
                <a:lnTo>
                  <a:pt x="71389" y="713891"/>
                </a:lnTo>
                <a:cubicBezTo>
                  <a:pt x="31962" y="713891"/>
                  <a:pt x="0" y="681929"/>
                  <a:pt x="0" y="642502"/>
                </a:cubicBezTo>
                <a:lnTo>
                  <a:pt x="0" y="71389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819" tIns="62819" rIns="62819" bIns="62819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158 060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5131895" y="5592122"/>
            <a:ext cx="731452" cy="713891"/>
          </a:xfrm>
          <a:custGeom>
            <a:avLst/>
            <a:gdLst>
              <a:gd name="connsiteX0" fmla="*/ 0 w 731452"/>
              <a:gd name="connsiteY0" fmla="*/ 71389 h 713891"/>
              <a:gd name="connsiteX1" fmla="*/ 71389 w 731452"/>
              <a:gd name="connsiteY1" fmla="*/ 0 h 713891"/>
              <a:gd name="connsiteX2" fmla="*/ 660063 w 731452"/>
              <a:gd name="connsiteY2" fmla="*/ 0 h 713891"/>
              <a:gd name="connsiteX3" fmla="*/ 731452 w 731452"/>
              <a:gd name="connsiteY3" fmla="*/ 71389 h 713891"/>
              <a:gd name="connsiteX4" fmla="*/ 731452 w 731452"/>
              <a:gd name="connsiteY4" fmla="*/ 642502 h 713891"/>
              <a:gd name="connsiteX5" fmla="*/ 660063 w 731452"/>
              <a:gd name="connsiteY5" fmla="*/ 713891 h 713891"/>
              <a:gd name="connsiteX6" fmla="*/ 71389 w 731452"/>
              <a:gd name="connsiteY6" fmla="*/ 713891 h 713891"/>
              <a:gd name="connsiteX7" fmla="*/ 0 w 731452"/>
              <a:gd name="connsiteY7" fmla="*/ 642502 h 713891"/>
              <a:gd name="connsiteX8" fmla="*/ 0 w 731452"/>
              <a:gd name="connsiteY8" fmla="*/ 71389 h 7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13891">
                <a:moveTo>
                  <a:pt x="0" y="71389"/>
                </a:moveTo>
                <a:cubicBezTo>
                  <a:pt x="0" y="31962"/>
                  <a:pt x="31962" y="0"/>
                  <a:pt x="71389" y="0"/>
                </a:cubicBezTo>
                <a:lnTo>
                  <a:pt x="660063" y="0"/>
                </a:lnTo>
                <a:cubicBezTo>
                  <a:pt x="699490" y="0"/>
                  <a:pt x="731452" y="31962"/>
                  <a:pt x="731452" y="71389"/>
                </a:cubicBezTo>
                <a:lnTo>
                  <a:pt x="731452" y="642502"/>
                </a:lnTo>
                <a:cubicBezTo>
                  <a:pt x="731452" y="681929"/>
                  <a:pt x="699490" y="713891"/>
                  <a:pt x="660063" y="713891"/>
                </a:cubicBezTo>
                <a:lnTo>
                  <a:pt x="71389" y="713891"/>
                </a:lnTo>
                <a:cubicBezTo>
                  <a:pt x="31962" y="713891"/>
                  <a:pt x="0" y="681929"/>
                  <a:pt x="0" y="642502"/>
                </a:cubicBezTo>
                <a:lnTo>
                  <a:pt x="0" y="71389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819" tIns="62819" rIns="62819" bIns="62819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5924790" y="1872062"/>
            <a:ext cx="731452" cy="713891"/>
          </a:xfrm>
          <a:custGeom>
            <a:avLst/>
            <a:gdLst>
              <a:gd name="connsiteX0" fmla="*/ 0 w 731452"/>
              <a:gd name="connsiteY0" fmla="*/ 71389 h 713891"/>
              <a:gd name="connsiteX1" fmla="*/ 71389 w 731452"/>
              <a:gd name="connsiteY1" fmla="*/ 0 h 713891"/>
              <a:gd name="connsiteX2" fmla="*/ 660063 w 731452"/>
              <a:gd name="connsiteY2" fmla="*/ 0 h 713891"/>
              <a:gd name="connsiteX3" fmla="*/ 731452 w 731452"/>
              <a:gd name="connsiteY3" fmla="*/ 71389 h 713891"/>
              <a:gd name="connsiteX4" fmla="*/ 731452 w 731452"/>
              <a:gd name="connsiteY4" fmla="*/ 642502 h 713891"/>
              <a:gd name="connsiteX5" fmla="*/ 660063 w 731452"/>
              <a:gd name="connsiteY5" fmla="*/ 713891 h 713891"/>
              <a:gd name="connsiteX6" fmla="*/ 71389 w 731452"/>
              <a:gd name="connsiteY6" fmla="*/ 713891 h 713891"/>
              <a:gd name="connsiteX7" fmla="*/ 0 w 731452"/>
              <a:gd name="connsiteY7" fmla="*/ 642502 h 713891"/>
              <a:gd name="connsiteX8" fmla="*/ 0 w 731452"/>
              <a:gd name="connsiteY8" fmla="*/ 71389 h 7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13891">
                <a:moveTo>
                  <a:pt x="0" y="71389"/>
                </a:moveTo>
                <a:cubicBezTo>
                  <a:pt x="0" y="31962"/>
                  <a:pt x="31962" y="0"/>
                  <a:pt x="71389" y="0"/>
                </a:cubicBezTo>
                <a:lnTo>
                  <a:pt x="660063" y="0"/>
                </a:lnTo>
                <a:cubicBezTo>
                  <a:pt x="699490" y="0"/>
                  <a:pt x="731452" y="31962"/>
                  <a:pt x="731452" y="71389"/>
                </a:cubicBezTo>
                <a:lnTo>
                  <a:pt x="731452" y="642502"/>
                </a:lnTo>
                <a:cubicBezTo>
                  <a:pt x="731452" y="681929"/>
                  <a:pt x="699490" y="713891"/>
                  <a:pt x="660063" y="713891"/>
                </a:cubicBezTo>
                <a:lnTo>
                  <a:pt x="71389" y="713891"/>
                </a:lnTo>
                <a:cubicBezTo>
                  <a:pt x="31962" y="713891"/>
                  <a:pt x="0" y="681929"/>
                  <a:pt x="0" y="642502"/>
                </a:cubicBezTo>
                <a:lnTo>
                  <a:pt x="0" y="71389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249" tIns="74249" rIns="74249" bIns="74249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план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5924790" y="2616074"/>
            <a:ext cx="731452" cy="713891"/>
          </a:xfrm>
          <a:custGeom>
            <a:avLst/>
            <a:gdLst>
              <a:gd name="connsiteX0" fmla="*/ 0 w 731452"/>
              <a:gd name="connsiteY0" fmla="*/ 71389 h 713891"/>
              <a:gd name="connsiteX1" fmla="*/ 71389 w 731452"/>
              <a:gd name="connsiteY1" fmla="*/ 0 h 713891"/>
              <a:gd name="connsiteX2" fmla="*/ 660063 w 731452"/>
              <a:gd name="connsiteY2" fmla="*/ 0 h 713891"/>
              <a:gd name="connsiteX3" fmla="*/ 731452 w 731452"/>
              <a:gd name="connsiteY3" fmla="*/ 71389 h 713891"/>
              <a:gd name="connsiteX4" fmla="*/ 731452 w 731452"/>
              <a:gd name="connsiteY4" fmla="*/ 642502 h 713891"/>
              <a:gd name="connsiteX5" fmla="*/ 660063 w 731452"/>
              <a:gd name="connsiteY5" fmla="*/ 713891 h 713891"/>
              <a:gd name="connsiteX6" fmla="*/ 71389 w 731452"/>
              <a:gd name="connsiteY6" fmla="*/ 713891 h 713891"/>
              <a:gd name="connsiteX7" fmla="*/ 0 w 731452"/>
              <a:gd name="connsiteY7" fmla="*/ 642502 h 713891"/>
              <a:gd name="connsiteX8" fmla="*/ 0 w 731452"/>
              <a:gd name="connsiteY8" fmla="*/ 71389 h 7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13891">
                <a:moveTo>
                  <a:pt x="0" y="71389"/>
                </a:moveTo>
                <a:cubicBezTo>
                  <a:pt x="0" y="31962"/>
                  <a:pt x="31962" y="0"/>
                  <a:pt x="71389" y="0"/>
                </a:cubicBezTo>
                <a:lnTo>
                  <a:pt x="660063" y="0"/>
                </a:lnTo>
                <a:cubicBezTo>
                  <a:pt x="699490" y="0"/>
                  <a:pt x="731452" y="31962"/>
                  <a:pt x="731452" y="71389"/>
                </a:cubicBezTo>
                <a:lnTo>
                  <a:pt x="731452" y="642502"/>
                </a:lnTo>
                <a:cubicBezTo>
                  <a:pt x="731452" y="681929"/>
                  <a:pt x="699490" y="713891"/>
                  <a:pt x="660063" y="713891"/>
                </a:cubicBezTo>
                <a:lnTo>
                  <a:pt x="71389" y="713891"/>
                </a:lnTo>
                <a:cubicBezTo>
                  <a:pt x="31962" y="713891"/>
                  <a:pt x="0" y="681929"/>
                  <a:pt x="0" y="642502"/>
                </a:cubicBezTo>
                <a:lnTo>
                  <a:pt x="0" y="71389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819" tIns="62819" rIns="62819" bIns="62819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5924790" y="3360086"/>
            <a:ext cx="731452" cy="713891"/>
          </a:xfrm>
          <a:custGeom>
            <a:avLst/>
            <a:gdLst>
              <a:gd name="connsiteX0" fmla="*/ 0 w 731452"/>
              <a:gd name="connsiteY0" fmla="*/ 71389 h 713891"/>
              <a:gd name="connsiteX1" fmla="*/ 71389 w 731452"/>
              <a:gd name="connsiteY1" fmla="*/ 0 h 713891"/>
              <a:gd name="connsiteX2" fmla="*/ 660063 w 731452"/>
              <a:gd name="connsiteY2" fmla="*/ 0 h 713891"/>
              <a:gd name="connsiteX3" fmla="*/ 731452 w 731452"/>
              <a:gd name="connsiteY3" fmla="*/ 71389 h 713891"/>
              <a:gd name="connsiteX4" fmla="*/ 731452 w 731452"/>
              <a:gd name="connsiteY4" fmla="*/ 642502 h 713891"/>
              <a:gd name="connsiteX5" fmla="*/ 660063 w 731452"/>
              <a:gd name="connsiteY5" fmla="*/ 713891 h 713891"/>
              <a:gd name="connsiteX6" fmla="*/ 71389 w 731452"/>
              <a:gd name="connsiteY6" fmla="*/ 713891 h 713891"/>
              <a:gd name="connsiteX7" fmla="*/ 0 w 731452"/>
              <a:gd name="connsiteY7" fmla="*/ 642502 h 713891"/>
              <a:gd name="connsiteX8" fmla="*/ 0 w 731452"/>
              <a:gd name="connsiteY8" fmla="*/ 71389 h 7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13891">
                <a:moveTo>
                  <a:pt x="0" y="71389"/>
                </a:moveTo>
                <a:cubicBezTo>
                  <a:pt x="0" y="31962"/>
                  <a:pt x="31962" y="0"/>
                  <a:pt x="71389" y="0"/>
                </a:cubicBezTo>
                <a:lnTo>
                  <a:pt x="660063" y="0"/>
                </a:lnTo>
                <a:cubicBezTo>
                  <a:pt x="699490" y="0"/>
                  <a:pt x="731452" y="31962"/>
                  <a:pt x="731452" y="71389"/>
                </a:cubicBezTo>
                <a:lnTo>
                  <a:pt x="731452" y="642502"/>
                </a:lnTo>
                <a:cubicBezTo>
                  <a:pt x="731452" y="681929"/>
                  <a:pt x="699490" y="713891"/>
                  <a:pt x="660063" y="713891"/>
                </a:cubicBezTo>
                <a:lnTo>
                  <a:pt x="71389" y="713891"/>
                </a:lnTo>
                <a:cubicBezTo>
                  <a:pt x="31962" y="713891"/>
                  <a:pt x="0" y="681929"/>
                  <a:pt x="0" y="642502"/>
                </a:cubicBezTo>
                <a:lnTo>
                  <a:pt x="0" y="71389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819" tIns="62819" rIns="62819" bIns="62819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5924790" y="4104098"/>
            <a:ext cx="731452" cy="713891"/>
          </a:xfrm>
          <a:custGeom>
            <a:avLst/>
            <a:gdLst>
              <a:gd name="connsiteX0" fmla="*/ 0 w 731452"/>
              <a:gd name="connsiteY0" fmla="*/ 71389 h 713891"/>
              <a:gd name="connsiteX1" fmla="*/ 71389 w 731452"/>
              <a:gd name="connsiteY1" fmla="*/ 0 h 713891"/>
              <a:gd name="connsiteX2" fmla="*/ 660063 w 731452"/>
              <a:gd name="connsiteY2" fmla="*/ 0 h 713891"/>
              <a:gd name="connsiteX3" fmla="*/ 731452 w 731452"/>
              <a:gd name="connsiteY3" fmla="*/ 71389 h 713891"/>
              <a:gd name="connsiteX4" fmla="*/ 731452 w 731452"/>
              <a:gd name="connsiteY4" fmla="*/ 642502 h 713891"/>
              <a:gd name="connsiteX5" fmla="*/ 660063 w 731452"/>
              <a:gd name="connsiteY5" fmla="*/ 713891 h 713891"/>
              <a:gd name="connsiteX6" fmla="*/ 71389 w 731452"/>
              <a:gd name="connsiteY6" fmla="*/ 713891 h 713891"/>
              <a:gd name="connsiteX7" fmla="*/ 0 w 731452"/>
              <a:gd name="connsiteY7" fmla="*/ 642502 h 713891"/>
              <a:gd name="connsiteX8" fmla="*/ 0 w 731452"/>
              <a:gd name="connsiteY8" fmla="*/ 71389 h 7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13891">
                <a:moveTo>
                  <a:pt x="0" y="71389"/>
                </a:moveTo>
                <a:cubicBezTo>
                  <a:pt x="0" y="31962"/>
                  <a:pt x="31962" y="0"/>
                  <a:pt x="71389" y="0"/>
                </a:cubicBezTo>
                <a:lnTo>
                  <a:pt x="660063" y="0"/>
                </a:lnTo>
                <a:cubicBezTo>
                  <a:pt x="699490" y="0"/>
                  <a:pt x="731452" y="31962"/>
                  <a:pt x="731452" y="71389"/>
                </a:cubicBezTo>
                <a:lnTo>
                  <a:pt x="731452" y="642502"/>
                </a:lnTo>
                <a:cubicBezTo>
                  <a:pt x="731452" y="681929"/>
                  <a:pt x="699490" y="713891"/>
                  <a:pt x="660063" y="713891"/>
                </a:cubicBezTo>
                <a:lnTo>
                  <a:pt x="71389" y="713891"/>
                </a:lnTo>
                <a:cubicBezTo>
                  <a:pt x="31962" y="713891"/>
                  <a:pt x="0" y="681929"/>
                  <a:pt x="0" y="642502"/>
                </a:cubicBezTo>
                <a:lnTo>
                  <a:pt x="0" y="71389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819" tIns="62819" rIns="62819" bIns="62819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5924790" y="4848110"/>
            <a:ext cx="731452" cy="713891"/>
          </a:xfrm>
          <a:custGeom>
            <a:avLst/>
            <a:gdLst>
              <a:gd name="connsiteX0" fmla="*/ 0 w 731452"/>
              <a:gd name="connsiteY0" fmla="*/ 71389 h 713891"/>
              <a:gd name="connsiteX1" fmla="*/ 71389 w 731452"/>
              <a:gd name="connsiteY1" fmla="*/ 0 h 713891"/>
              <a:gd name="connsiteX2" fmla="*/ 660063 w 731452"/>
              <a:gd name="connsiteY2" fmla="*/ 0 h 713891"/>
              <a:gd name="connsiteX3" fmla="*/ 731452 w 731452"/>
              <a:gd name="connsiteY3" fmla="*/ 71389 h 713891"/>
              <a:gd name="connsiteX4" fmla="*/ 731452 w 731452"/>
              <a:gd name="connsiteY4" fmla="*/ 642502 h 713891"/>
              <a:gd name="connsiteX5" fmla="*/ 660063 w 731452"/>
              <a:gd name="connsiteY5" fmla="*/ 713891 h 713891"/>
              <a:gd name="connsiteX6" fmla="*/ 71389 w 731452"/>
              <a:gd name="connsiteY6" fmla="*/ 713891 h 713891"/>
              <a:gd name="connsiteX7" fmla="*/ 0 w 731452"/>
              <a:gd name="connsiteY7" fmla="*/ 642502 h 713891"/>
              <a:gd name="connsiteX8" fmla="*/ 0 w 731452"/>
              <a:gd name="connsiteY8" fmla="*/ 71389 h 7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13891">
                <a:moveTo>
                  <a:pt x="0" y="71389"/>
                </a:moveTo>
                <a:cubicBezTo>
                  <a:pt x="0" y="31962"/>
                  <a:pt x="31962" y="0"/>
                  <a:pt x="71389" y="0"/>
                </a:cubicBezTo>
                <a:lnTo>
                  <a:pt x="660063" y="0"/>
                </a:lnTo>
                <a:cubicBezTo>
                  <a:pt x="699490" y="0"/>
                  <a:pt x="731452" y="31962"/>
                  <a:pt x="731452" y="71389"/>
                </a:cubicBezTo>
                <a:lnTo>
                  <a:pt x="731452" y="642502"/>
                </a:lnTo>
                <a:cubicBezTo>
                  <a:pt x="731452" y="681929"/>
                  <a:pt x="699490" y="713891"/>
                  <a:pt x="660063" y="713891"/>
                </a:cubicBezTo>
                <a:lnTo>
                  <a:pt x="71389" y="713891"/>
                </a:lnTo>
                <a:cubicBezTo>
                  <a:pt x="31962" y="713891"/>
                  <a:pt x="0" y="681929"/>
                  <a:pt x="0" y="642502"/>
                </a:cubicBezTo>
                <a:lnTo>
                  <a:pt x="0" y="71389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819" tIns="62819" rIns="62819" bIns="62819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144 500</a:t>
            </a:r>
          </a:p>
        </p:txBody>
      </p:sp>
      <p:sp>
        <p:nvSpPr>
          <p:cNvPr id="22" name="Полилиния 21"/>
          <p:cNvSpPr/>
          <p:nvPr/>
        </p:nvSpPr>
        <p:spPr>
          <a:xfrm>
            <a:off x="5924790" y="5592122"/>
            <a:ext cx="731452" cy="713891"/>
          </a:xfrm>
          <a:custGeom>
            <a:avLst/>
            <a:gdLst>
              <a:gd name="connsiteX0" fmla="*/ 0 w 731452"/>
              <a:gd name="connsiteY0" fmla="*/ 71389 h 713891"/>
              <a:gd name="connsiteX1" fmla="*/ 71389 w 731452"/>
              <a:gd name="connsiteY1" fmla="*/ 0 h 713891"/>
              <a:gd name="connsiteX2" fmla="*/ 660063 w 731452"/>
              <a:gd name="connsiteY2" fmla="*/ 0 h 713891"/>
              <a:gd name="connsiteX3" fmla="*/ 731452 w 731452"/>
              <a:gd name="connsiteY3" fmla="*/ 71389 h 713891"/>
              <a:gd name="connsiteX4" fmla="*/ 731452 w 731452"/>
              <a:gd name="connsiteY4" fmla="*/ 642502 h 713891"/>
              <a:gd name="connsiteX5" fmla="*/ 660063 w 731452"/>
              <a:gd name="connsiteY5" fmla="*/ 713891 h 713891"/>
              <a:gd name="connsiteX6" fmla="*/ 71389 w 731452"/>
              <a:gd name="connsiteY6" fmla="*/ 713891 h 713891"/>
              <a:gd name="connsiteX7" fmla="*/ 0 w 731452"/>
              <a:gd name="connsiteY7" fmla="*/ 642502 h 713891"/>
              <a:gd name="connsiteX8" fmla="*/ 0 w 731452"/>
              <a:gd name="connsiteY8" fmla="*/ 71389 h 7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13891">
                <a:moveTo>
                  <a:pt x="0" y="71389"/>
                </a:moveTo>
                <a:cubicBezTo>
                  <a:pt x="0" y="31962"/>
                  <a:pt x="31962" y="0"/>
                  <a:pt x="71389" y="0"/>
                </a:cubicBezTo>
                <a:lnTo>
                  <a:pt x="660063" y="0"/>
                </a:lnTo>
                <a:cubicBezTo>
                  <a:pt x="699490" y="0"/>
                  <a:pt x="731452" y="31962"/>
                  <a:pt x="731452" y="71389"/>
                </a:cubicBezTo>
                <a:lnTo>
                  <a:pt x="731452" y="642502"/>
                </a:lnTo>
                <a:cubicBezTo>
                  <a:pt x="731452" y="681929"/>
                  <a:pt x="699490" y="713891"/>
                  <a:pt x="660063" y="713891"/>
                </a:cubicBezTo>
                <a:lnTo>
                  <a:pt x="71389" y="713891"/>
                </a:lnTo>
                <a:cubicBezTo>
                  <a:pt x="31962" y="713891"/>
                  <a:pt x="0" y="681929"/>
                  <a:pt x="0" y="642502"/>
                </a:cubicBezTo>
                <a:lnTo>
                  <a:pt x="0" y="71389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819" tIns="62819" rIns="62819" bIns="62819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6717685" y="1872062"/>
            <a:ext cx="731452" cy="713891"/>
          </a:xfrm>
          <a:custGeom>
            <a:avLst/>
            <a:gdLst>
              <a:gd name="connsiteX0" fmla="*/ 0 w 731452"/>
              <a:gd name="connsiteY0" fmla="*/ 71389 h 713891"/>
              <a:gd name="connsiteX1" fmla="*/ 71389 w 731452"/>
              <a:gd name="connsiteY1" fmla="*/ 0 h 713891"/>
              <a:gd name="connsiteX2" fmla="*/ 660063 w 731452"/>
              <a:gd name="connsiteY2" fmla="*/ 0 h 713891"/>
              <a:gd name="connsiteX3" fmla="*/ 731452 w 731452"/>
              <a:gd name="connsiteY3" fmla="*/ 71389 h 713891"/>
              <a:gd name="connsiteX4" fmla="*/ 731452 w 731452"/>
              <a:gd name="connsiteY4" fmla="*/ 642502 h 713891"/>
              <a:gd name="connsiteX5" fmla="*/ 660063 w 731452"/>
              <a:gd name="connsiteY5" fmla="*/ 713891 h 713891"/>
              <a:gd name="connsiteX6" fmla="*/ 71389 w 731452"/>
              <a:gd name="connsiteY6" fmla="*/ 713891 h 713891"/>
              <a:gd name="connsiteX7" fmla="*/ 0 w 731452"/>
              <a:gd name="connsiteY7" fmla="*/ 642502 h 713891"/>
              <a:gd name="connsiteX8" fmla="*/ 0 w 731452"/>
              <a:gd name="connsiteY8" fmla="*/ 71389 h 7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13891">
                <a:moveTo>
                  <a:pt x="0" y="71389"/>
                </a:moveTo>
                <a:cubicBezTo>
                  <a:pt x="0" y="31962"/>
                  <a:pt x="31962" y="0"/>
                  <a:pt x="71389" y="0"/>
                </a:cubicBezTo>
                <a:lnTo>
                  <a:pt x="660063" y="0"/>
                </a:lnTo>
                <a:cubicBezTo>
                  <a:pt x="699490" y="0"/>
                  <a:pt x="731452" y="31962"/>
                  <a:pt x="731452" y="71389"/>
                </a:cubicBezTo>
                <a:lnTo>
                  <a:pt x="731452" y="642502"/>
                </a:lnTo>
                <a:cubicBezTo>
                  <a:pt x="731452" y="681929"/>
                  <a:pt x="699490" y="713891"/>
                  <a:pt x="660063" y="713891"/>
                </a:cubicBezTo>
                <a:lnTo>
                  <a:pt x="71389" y="713891"/>
                </a:lnTo>
                <a:cubicBezTo>
                  <a:pt x="31962" y="713891"/>
                  <a:pt x="0" y="681929"/>
                  <a:pt x="0" y="642502"/>
                </a:cubicBezTo>
                <a:lnTo>
                  <a:pt x="0" y="71389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249" tIns="74249" rIns="74249" bIns="74249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6717685" y="2616074"/>
            <a:ext cx="731452" cy="713891"/>
          </a:xfrm>
          <a:custGeom>
            <a:avLst/>
            <a:gdLst>
              <a:gd name="connsiteX0" fmla="*/ 0 w 731452"/>
              <a:gd name="connsiteY0" fmla="*/ 71389 h 713891"/>
              <a:gd name="connsiteX1" fmla="*/ 71389 w 731452"/>
              <a:gd name="connsiteY1" fmla="*/ 0 h 713891"/>
              <a:gd name="connsiteX2" fmla="*/ 660063 w 731452"/>
              <a:gd name="connsiteY2" fmla="*/ 0 h 713891"/>
              <a:gd name="connsiteX3" fmla="*/ 731452 w 731452"/>
              <a:gd name="connsiteY3" fmla="*/ 71389 h 713891"/>
              <a:gd name="connsiteX4" fmla="*/ 731452 w 731452"/>
              <a:gd name="connsiteY4" fmla="*/ 642502 h 713891"/>
              <a:gd name="connsiteX5" fmla="*/ 660063 w 731452"/>
              <a:gd name="connsiteY5" fmla="*/ 713891 h 713891"/>
              <a:gd name="connsiteX6" fmla="*/ 71389 w 731452"/>
              <a:gd name="connsiteY6" fmla="*/ 713891 h 713891"/>
              <a:gd name="connsiteX7" fmla="*/ 0 w 731452"/>
              <a:gd name="connsiteY7" fmla="*/ 642502 h 713891"/>
              <a:gd name="connsiteX8" fmla="*/ 0 w 731452"/>
              <a:gd name="connsiteY8" fmla="*/ 71389 h 7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13891">
                <a:moveTo>
                  <a:pt x="0" y="71389"/>
                </a:moveTo>
                <a:cubicBezTo>
                  <a:pt x="0" y="31962"/>
                  <a:pt x="31962" y="0"/>
                  <a:pt x="71389" y="0"/>
                </a:cubicBezTo>
                <a:lnTo>
                  <a:pt x="660063" y="0"/>
                </a:lnTo>
                <a:cubicBezTo>
                  <a:pt x="699490" y="0"/>
                  <a:pt x="731452" y="31962"/>
                  <a:pt x="731452" y="71389"/>
                </a:cubicBezTo>
                <a:lnTo>
                  <a:pt x="731452" y="642502"/>
                </a:lnTo>
                <a:cubicBezTo>
                  <a:pt x="731452" y="681929"/>
                  <a:pt x="699490" y="713891"/>
                  <a:pt x="660063" y="713891"/>
                </a:cubicBezTo>
                <a:lnTo>
                  <a:pt x="71389" y="713891"/>
                </a:lnTo>
                <a:cubicBezTo>
                  <a:pt x="31962" y="713891"/>
                  <a:pt x="0" y="681929"/>
                  <a:pt x="0" y="642502"/>
                </a:cubicBezTo>
                <a:lnTo>
                  <a:pt x="0" y="71389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819" tIns="62819" rIns="62819" bIns="62819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6717685" y="3360086"/>
            <a:ext cx="731452" cy="713891"/>
          </a:xfrm>
          <a:custGeom>
            <a:avLst/>
            <a:gdLst>
              <a:gd name="connsiteX0" fmla="*/ 0 w 731452"/>
              <a:gd name="connsiteY0" fmla="*/ 71389 h 713891"/>
              <a:gd name="connsiteX1" fmla="*/ 71389 w 731452"/>
              <a:gd name="connsiteY1" fmla="*/ 0 h 713891"/>
              <a:gd name="connsiteX2" fmla="*/ 660063 w 731452"/>
              <a:gd name="connsiteY2" fmla="*/ 0 h 713891"/>
              <a:gd name="connsiteX3" fmla="*/ 731452 w 731452"/>
              <a:gd name="connsiteY3" fmla="*/ 71389 h 713891"/>
              <a:gd name="connsiteX4" fmla="*/ 731452 w 731452"/>
              <a:gd name="connsiteY4" fmla="*/ 642502 h 713891"/>
              <a:gd name="connsiteX5" fmla="*/ 660063 w 731452"/>
              <a:gd name="connsiteY5" fmla="*/ 713891 h 713891"/>
              <a:gd name="connsiteX6" fmla="*/ 71389 w 731452"/>
              <a:gd name="connsiteY6" fmla="*/ 713891 h 713891"/>
              <a:gd name="connsiteX7" fmla="*/ 0 w 731452"/>
              <a:gd name="connsiteY7" fmla="*/ 642502 h 713891"/>
              <a:gd name="connsiteX8" fmla="*/ 0 w 731452"/>
              <a:gd name="connsiteY8" fmla="*/ 71389 h 7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13891">
                <a:moveTo>
                  <a:pt x="0" y="71389"/>
                </a:moveTo>
                <a:cubicBezTo>
                  <a:pt x="0" y="31962"/>
                  <a:pt x="31962" y="0"/>
                  <a:pt x="71389" y="0"/>
                </a:cubicBezTo>
                <a:lnTo>
                  <a:pt x="660063" y="0"/>
                </a:lnTo>
                <a:cubicBezTo>
                  <a:pt x="699490" y="0"/>
                  <a:pt x="731452" y="31962"/>
                  <a:pt x="731452" y="71389"/>
                </a:cubicBezTo>
                <a:lnTo>
                  <a:pt x="731452" y="642502"/>
                </a:lnTo>
                <a:cubicBezTo>
                  <a:pt x="731452" y="681929"/>
                  <a:pt x="699490" y="713891"/>
                  <a:pt x="660063" y="713891"/>
                </a:cubicBezTo>
                <a:lnTo>
                  <a:pt x="71389" y="713891"/>
                </a:lnTo>
                <a:cubicBezTo>
                  <a:pt x="31962" y="713891"/>
                  <a:pt x="0" y="681929"/>
                  <a:pt x="0" y="642502"/>
                </a:cubicBezTo>
                <a:lnTo>
                  <a:pt x="0" y="71389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819" tIns="62819" rIns="62819" bIns="62819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6717685" y="4104098"/>
            <a:ext cx="731452" cy="713891"/>
          </a:xfrm>
          <a:custGeom>
            <a:avLst/>
            <a:gdLst>
              <a:gd name="connsiteX0" fmla="*/ 0 w 731452"/>
              <a:gd name="connsiteY0" fmla="*/ 71389 h 713891"/>
              <a:gd name="connsiteX1" fmla="*/ 71389 w 731452"/>
              <a:gd name="connsiteY1" fmla="*/ 0 h 713891"/>
              <a:gd name="connsiteX2" fmla="*/ 660063 w 731452"/>
              <a:gd name="connsiteY2" fmla="*/ 0 h 713891"/>
              <a:gd name="connsiteX3" fmla="*/ 731452 w 731452"/>
              <a:gd name="connsiteY3" fmla="*/ 71389 h 713891"/>
              <a:gd name="connsiteX4" fmla="*/ 731452 w 731452"/>
              <a:gd name="connsiteY4" fmla="*/ 642502 h 713891"/>
              <a:gd name="connsiteX5" fmla="*/ 660063 w 731452"/>
              <a:gd name="connsiteY5" fmla="*/ 713891 h 713891"/>
              <a:gd name="connsiteX6" fmla="*/ 71389 w 731452"/>
              <a:gd name="connsiteY6" fmla="*/ 713891 h 713891"/>
              <a:gd name="connsiteX7" fmla="*/ 0 w 731452"/>
              <a:gd name="connsiteY7" fmla="*/ 642502 h 713891"/>
              <a:gd name="connsiteX8" fmla="*/ 0 w 731452"/>
              <a:gd name="connsiteY8" fmla="*/ 71389 h 7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13891">
                <a:moveTo>
                  <a:pt x="0" y="71389"/>
                </a:moveTo>
                <a:cubicBezTo>
                  <a:pt x="0" y="31962"/>
                  <a:pt x="31962" y="0"/>
                  <a:pt x="71389" y="0"/>
                </a:cubicBezTo>
                <a:lnTo>
                  <a:pt x="660063" y="0"/>
                </a:lnTo>
                <a:cubicBezTo>
                  <a:pt x="699490" y="0"/>
                  <a:pt x="731452" y="31962"/>
                  <a:pt x="731452" y="71389"/>
                </a:cubicBezTo>
                <a:lnTo>
                  <a:pt x="731452" y="642502"/>
                </a:lnTo>
                <a:cubicBezTo>
                  <a:pt x="731452" y="681929"/>
                  <a:pt x="699490" y="713891"/>
                  <a:pt x="660063" y="713891"/>
                </a:cubicBezTo>
                <a:lnTo>
                  <a:pt x="71389" y="713891"/>
                </a:lnTo>
                <a:cubicBezTo>
                  <a:pt x="31962" y="713891"/>
                  <a:pt x="0" y="681929"/>
                  <a:pt x="0" y="642502"/>
                </a:cubicBezTo>
                <a:lnTo>
                  <a:pt x="0" y="71389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819" tIns="62819" rIns="62819" bIns="62819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6717685" y="4848110"/>
            <a:ext cx="731452" cy="713891"/>
          </a:xfrm>
          <a:custGeom>
            <a:avLst/>
            <a:gdLst>
              <a:gd name="connsiteX0" fmla="*/ 0 w 731452"/>
              <a:gd name="connsiteY0" fmla="*/ 71389 h 713891"/>
              <a:gd name="connsiteX1" fmla="*/ 71389 w 731452"/>
              <a:gd name="connsiteY1" fmla="*/ 0 h 713891"/>
              <a:gd name="connsiteX2" fmla="*/ 660063 w 731452"/>
              <a:gd name="connsiteY2" fmla="*/ 0 h 713891"/>
              <a:gd name="connsiteX3" fmla="*/ 731452 w 731452"/>
              <a:gd name="connsiteY3" fmla="*/ 71389 h 713891"/>
              <a:gd name="connsiteX4" fmla="*/ 731452 w 731452"/>
              <a:gd name="connsiteY4" fmla="*/ 642502 h 713891"/>
              <a:gd name="connsiteX5" fmla="*/ 660063 w 731452"/>
              <a:gd name="connsiteY5" fmla="*/ 713891 h 713891"/>
              <a:gd name="connsiteX6" fmla="*/ 71389 w 731452"/>
              <a:gd name="connsiteY6" fmla="*/ 713891 h 713891"/>
              <a:gd name="connsiteX7" fmla="*/ 0 w 731452"/>
              <a:gd name="connsiteY7" fmla="*/ 642502 h 713891"/>
              <a:gd name="connsiteX8" fmla="*/ 0 w 731452"/>
              <a:gd name="connsiteY8" fmla="*/ 71389 h 7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13891">
                <a:moveTo>
                  <a:pt x="0" y="71389"/>
                </a:moveTo>
                <a:cubicBezTo>
                  <a:pt x="0" y="31962"/>
                  <a:pt x="31962" y="0"/>
                  <a:pt x="71389" y="0"/>
                </a:cubicBezTo>
                <a:lnTo>
                  <a:pt x="660063" y="0"/>
                </a:lnTo>
                <a:cubicBezTo>
                  <a:pt x="699490" y="0"/>
                  <a:pt x="731452" y="31962"/>
                  <a:pt x="731452" y="71389"/>
                </a:cubicBezTo>
                <a:lnTo>
                  <a:pt x="731452" y="642502"/>
                </a:lnTo>
                <a:cubicBezTo>
                  <a:pt x="731452" y="681929"/>
                  <a:pt x="699490" y="713891"/>
                  <a:pt x="660063" y="713891"/>
                </a:cubicBezTo>
                <a:lnTo>
                  <a:pt x="71389" y="713891"/>
                </a:lnTo>
                <a:cubicBezTo>
                  <a:pt x="31962" y="713891"/>
                  <a:pt x="0" y="681929"/>
                  <a:pt x="0" y="642502"/>
                </a:cubicBezTo>
                <a:lnTo>
                  <a:pt x="0" y="71389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819" tIns="62819" rIns="62819" bIns="62819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145 000</a:t>
            </a:r>
          </a:p>
        </p:txBody>
      </p:sp>
      <p:sp>
        <p:nvSpPr>
          <p:cNvPr id="29" name="Полилиния 28"/>
          <p:cNvSpPr/>
          <p:nvPr/>
        </p:nvSpPr>
        <p:spPr>
          <a:xfrm>
            <a:off x="6717685" y="5592122"/>
            <a:ext cx="731452" cy="713891"/>
          </a:xfrm>
          <a:custGeom>
            <a:avLst/>
            <a:gdLst>
              <a:gd name="connsiteX0" fmla="*/ 0 w 731452"/>
              <a:gd name="connsiteY0" fmla="*/ 71389 h 713891"/>
              <a:gd name="connsiteX1" fmla="*/ 71389 w 731452"/>
              <a:gd name="connsiteY1" fmla="*/ 0 h 713891"/>
              <a:gd name="connsiteX2" fmla="*/ 660063 w 731452"/>
              <a:gd name="connsiteY2" fmla="*/ 0 h 713891"/>
              <a:gd name="connsiteX3" fmla="*/ 731452 w 731452"/>
              <a:gd name="connsiteY3" fmla="*/ 71389 h 713891"/>
              <a:gd name="connsiteX4" fmla="*/ 731452 w 731452"/>
              <a:gd name="connsiteY4" fmla="*/ 642502 h 713891"/>
              <a:gd name="connsiteX5" fmla="*/ 660063 w 731452"/>
              <a:gd name="connsiteY5" fmla="*/ 713891 h 713891"/>
              <a:gd name="connsiteX6" fmla="*/ 71389 w 731452"/>
              <a:gd name="connsiteY6" fmla="*/ 713891 h 713891"/>
              <a:gd name="connsiteX7" fmla="*/ 0 w 731452"/>
              <a:gd name="connsiteY7" fmla="*/ 642502 h 713891"/>
              <a:gd name="connsiteX8" fmla="*/ 0 w 731452"/>
              <a:gd name="connsiteY8" fmla="*/ 71389 h 7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13891">
                <a:moveTo>
                  <a:pt x="0" y="71389"/>
                </a:moveTo>
                <a:cubicBezTo>
                  <a:pt x="0" y="31962"/>
                  <a:pt x="31962" y="0"/>
                  <a:pt x="71389" y="0"/>
                </a:cubicBezTo>
                <a:lnTo>
                  <a:pt x="660063" y="0"/>
                </a:lnTo>
                <a:cubicBezTo>
                  <a:pt x="699490" y="0"/>
                  <a:pt x="731452" y="31962"/>
                  <a:pt x="731452" y="71389"/>
                </a:cubicBezTo>
                <a:lnTo>
                  <a:pt x="731452" y="642502"/>
                </a:lnTo>
                <a:cubicBezTo>
                  <a:pt x="731452" y="681929"/>
                  <a:pt x="699490" y="713891"/>
                  <a:pt x="660063" y="713891"/>
                </a:cubicBezTo>
                <a:lnTo>
                  <a:pt x="71389" y="713891"/>
                </a:lnTo>
                <a:cubicBezTo>
                  <a:pt x="31962" y="713891"/>
                  <a:pt x="0" y="681929"/>
                  <a:pt x="0" y="642502"/>
                </a:cubicBezTo>
                <a:lnTo>
                  <a:pt x="0" y="71389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819" tIns="62819" rIns="62819" bIns="62819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7510580" y="1872062"/>
            <a:ext cx="731452" cy="713891"/>
          </a:xfrm>
          <a:custGeom>
            <a:avLst/>
            <a:gdLst>
              <a:gd name="connsiteX0" fmla="*/ 0 w 731452"/>
              <a:gd name="connsiteY0" fmla="*/ 71389 h 713891"/>
              <a:gd name="connsiteX1" fmla="*/ 71389 w 731452"/>
              <a:gd name="connsiteY1" fmla="*/ 0 h 713891"/>
              <a:gd name="connsiteX2" fmla="*/ 660063 w 731452"/>
              <a:gd name="connsiteY2" fmla="*/ 0 h 713891"/>
              <a:gd name="connsiteX3" fmla="*/ 731452 w 731452"/>
              <a:gd name="connsiteY3" fmla="*/ 71389 h 713891"/>
              <a:gd name="connsiteX4" fmla="*/ 731452 w 731452"/>
              <a:gd name="connsiteY4" fmla="*/ 642502 h 713891"/>
              <a:gd name="connsiteX5" fmla="*/ 660063 w 731452"/>
              <a:gd name="connsiteY5" fmla="*/ 713891 h 713891"/>
              <a:gd name="connsiteX6" fmla="*/ 71389 w 731452"/>
              <a:gd name="connsiteY6" fmla="*/ 713891 h 713891"/>
              <a:gd name="connsiteX7" fmla="*/ 0 w 731452"/>
              <a:gd name="connsiteY7" fmla="*/ 642502 h 713891"/>
              <a:gd name="connsiteX8" fmla="*/ 0 w 731452"/>
              <a:gd name="connsiteY8" fmla="*/ 71389 h 7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13891">
                <a:moveTo>
                  <a:pt x="0" y="71389"/>
                </a:moveTo>
                <a:cubicBezTo>
                  <a:pt x="0" y="31962"/>
                  <a:pt x="31962" y="0"/>
                  <a:pt x="71389" y="0"/>
                </a:cubicBezTo>
                <a:lnTo>
                  <a:pt x="660063" y="0"/>
                </a:lnTo>
                <a:cubicBezTo>
                  <a:pt x="699490" y="0"/>
                  <a:pt x="731452" y="31962"/>
                  <a:pt x="731452" y="71389"/>
                </a:cubicBezTo>
                <a:lnTo>
                  <a:pt x="731452" y="642502"/>
                </a:lnTo>
                <a:cubicBezTo>
                  <a:pt x="731452" y="681929"/>
                  <a:pt x="699490" y="713891"/>
                  <a:pt x="660063" y="713891"/>
                </a:cubicBezTo>
                <a:lnTo>
                  <a:pt x="71389" y="713891"/>
                </a:lnTo>
                <a:cubicBezTo>
                  <a:pt x="31962" y="713891"/>
                  <a:pt x="0" y="681929"/>
                  <a:pt x="0" y="642502"/>
                </a:cubicBezTo>
                <a:lnTo>
                  <a:pt x="0" y="71389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249" tIns="74249" rIns="74249" bIns="74249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7510580" y="2616074"/>
            <a:ext cx="731452" cy="713891"/>
          </a:xfrm>
          <a:custGeom>
            <a:avLst/>
            <a:gdLst>
              <a:gd name="connsiteX0" fmla="*/ 0 w 731452"/>
              <a:gd name="connsiteY0" fmla="*/ 71389 h 713891"/>
              <a:gd name="connsiteX1" fmla="*/ 71389 w 731452"/>
              <a:gd name="connsiteY1" fmla="*/ 0 h 713891"/>
              <a:gd name="connsiteX2" fmla="*/ 660063 w 731452"/>
              <a:gd name="connsiteY2" fmla="*/ 0 h 713891"/>
              <a:gd name="connsiteX3" fmla="*/ 731452 w 731452"/>
              <a:gd name="connsiteY3" fmla="*/ 71389 h 713891"/>
              <a:gd name="connsiteX4" fmla="*/ 731452 w 731452"/>
              <a:gd name="connsiteY4" fmla="*/ 642502 h 713891"/>
              <a:gd name="connsiteX5" fmla="*/ 660063 w 731452"/>
              <a:gd name="connsiteY5" fmla="*/ 713891 h 713891"/>
              <a:gd name="connsiteX6" fmla="*/ 71389 w 731452"/>
              <a:gd name="connsiteY6" fmla="*/ 713891 h 713891"/>
              <a:gd name="connsiteX7" fmla="*/ 0 w 731452"/>
              <a:gd name="connsiteY7" fmla="*/ 642502 h 713891"/>
              <a:gd name="connsiteX8" fmla="*/ 0 w 731452"/>
              <a:gd name="connsiteY8" fmla="*/ 71389 h 7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13891">
                <a:moveTo>
                  <a:pt x="0" y="71389"/>
                </a:moveTo>
                <a:cubicBezTo>
                  <a:pt x="0" y="31962"/>
                  <a:pt x="31962" y="0"/>
                  <a:pt x="71389" y="0"/>
                </a:cubicBezTo>
                <a:lnTo>
                  <a:pt x="660063" y="0"/>
                </a:lnTo>
                <a:cubicBezTo>
                  <a:pt x="699490" y="0"/>
                  <a:pt x="731452" y="31962"/>
                  <a:pt x="731452" y="71389"/>
                </a:cubicBezTo>
                <a:lnTo>
                  <a:pt x="731452" y="642502"/>
                </a:lnTo>
                <a:cubicBezTo>
                  <a:pt x="731452" y="681929"/>
                  <a:pt x="699490" y="713891"/>
                  <a:pt x="660063" y="713891"/>
                </a:cubicBezTo>
                <a:lnTo>
                  <a:pt x="71389" y="713891"/>
                </a:lnTo>
                <a:cubicBezTo>
                  <a:pt x="31962" y="713891"/>
                  <a:pt x="0" y="681929"/>
                  <a:pt x="0" y="642502"/>
                </a:cubicBezTo>
                <a:lnTo>
                  <a:pt x="0" y="71389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819" tIns="62819" rIns="62819" bIns="62819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32" name="Полилиния 31"/>
          <p:cNvSpPr/>
          <p:nvPr/>
        </p:nvSpPr>
        <p:spPr>
          <a:xfrm>
            <a:off x="7510580" y="3360086"/>
            <a:ext cx="731452" cy="713891"/>
          </a:xfrm>
          <a:custGeom>
            <a:avLst/>
            <a:gdLst>
              <a:gd name="connsiteX0" fmla="*/ 0 w 731452"/>
              <a:gd name="connsiteY0" fmla="*/ 71389 h 713891"/>
              <a:gd name="connsiteX1" fmla="*/ 71389 w 731452"/>
              <a:gd name="connsiteY1" fmla="*/ 0 h 713891"/>
              <a:gd name="connsiteX2" fmla="*/ 660063 w 731452"/>
              <a:gd name="connsiteY2" fmla="*/ 0 h 713891"/>
              <a:gd name="connsiteX3" fmla="*/ 731452 w 731452"/>
              <a:gd name="connsiteY3" fmla="*/ 71389 h 713891"/>
              <a:gd name="connsiteX4" fmla="*/ 731452 w 731452"/>
              <a:gd name="connsiteY4" fmla="*/ 642502 h 713891"/>
              <a:gd name="connsiteX5" fmla="*/ 660063 w 731452"/>
              <a:gd name="connsiteY5" fmla="*/ 713891 h 713891"/>
              <a:gd name="connsiteX6" fmla="*/ 71389 w 731452"/>
              <a:gd name="connsiteY6" fmla="*/ 713891 h 713891"/>
              <a:gd name="connsiteX7" fmla="*/ 0 w 731452"/>
              <a:gd name="connsiteY7" fmla="*/ 642502 h 713891"/>
              <a:gd name="connsiteX8" fmla="*/ 0 w 731452"/>
              <a:gd name="connsiteY8" fmla="*/ 71389 h 7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13891">
                <a:moveTo>
                  <a:pt x="0" y="71389"/>
                </a:moveTo>
                <a:cubicBezTo>
                  <a:pt x="0" y="31962"/>
                  <a:pt x="31962" y="0"/>
                  <a:pt x="71389" y="0"/>
                </a:cubicBezTo>
                <a:lnTo>
                  <a:pt x="660063" y="0"/>
                </a:lnTo>
                <a:cubicBezTo>
                  <a:pt x="699490" y="0"/>
                  <a:pt x="731452" y="31962"/>
                  <a:pt x="731452" y="71389"/>
                </a:cubicBezTo>
                <a:lnTo>
                  <a:pt x="731452" y="642502"/>
                </a:lnTo>
                <a:cubicBezTo>
                  <a:pt x="731452" y="681929"/>
                  <a:pt x="699490" y="713891"/>
                  <a:pt x="660063" y="713891"/>
                </a:cubicBezTo>
                <a:lnTo>
                  <a:pt x="71389" y="713891"/>
                </a:lnTo>
                <a:cubicBezTo>
                  <a:pt x="31962" y="713891"/>
                  <a:pt x="0" y="681929"/>
                  <a:pt x="0" y="642502"/>
                </a:cubicBezTo>
                <a:lnTo>
                  <a:pt x="0" y="71389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819" tIns="62819" rIns="62819" bIns="62819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7510580" y="4104098"/>
            <a:ext cx="731452" cy="713891"/>
          </a:xfrm>
          <a:custGeom>
            <a:avLst/>
            <a:gdLst>
              <a:gd name="connsiteX0" fmla="*/ 0 w 731452"/>
              <a:gd name="connsiteY0" fmla="*/ 71389 h 713891"/>
              <a:gd name="connsiteX1" fmla="*/ 71389 w 731452"/>
              <a:gd name="connsiteY1" fmla="*/ 0 h 713891"/>
              <a:gd name="connsiteX2" fmla="*/ 660063 w 731452"/>
              <a:gd name="connsiteY2" fmla="*/ 0 h 713891"/>
              <a:gd name="connsiteX3" fmla="*/ 731452 w 731452"/>
              <a:gd name="connsiteY3" fmla="*/ 71389 h 713891"/>
              <a:gd name="connsiteX4" fmla="*/ 731452 w 731452"/>
              <a:gd name="connsiteY4" fmla="*/ 642502 h 713891"/>
              <a:gd name="connsiteX5" fmla="*/ 660063 w 731452"/>
              <a:gd name="connsiteY5" fmla="*/ 713891 h 713891"/>
              <a:gd name="connsiteX6" fmla="*/ 71389 w 731452"/>
              <a:gd name="connsiteY6" fmla="*/ 713891 h 713891"/>
              <a:gd name="connsiteX7" fmla="*/ 0 w 731452"/>
              <a:gd name="connsiteY7" fmla="*/ 642502 h 713891"/>
              <a:gd name="connsiteX8" fmla="*/ 0 w 731452"/>
              <a:gd name="connsiteY8" fmla="*/ 71389 h 7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13891">
                <a:moveTo>
                  <a:pt x="0" y="71389"/>
                </a:moveTo>
                <a:cubicBezTo>
                  <a:pt x="0" y="31962"/>
                  <a:pt x="31962" y="0"/>
                  <a:pt x="71389" y="0"/>
                </a:cubicBezTo>
                <a:lnTo>
                  <a:pt x="660063" y="0"/>
                </a:lnTo>
                <a:cubicBezTo>
                  <a:pt x="699490" y="0"/>
                  <a:pt x="731452" y="31962"/>
                  <a:pt x="731452" y="71389"/>
                </a:cubicBezTo>
                <a:lnTo>
                  <a:pt x="731452" y="642502"/>
                </a:lnTo>
                <a:cubicBezTo>
                  <a:pt x="731452" y="681929"/>
                  <a:pt x="699490" y="713891"/>
                  <a:pt x="660063" y="713891"/>
                </a:cubicBezTo>
                <a:lnTo>
                  <a:pt x="71389" y="713891"/>
                </a:lnTo>
                <a:cubicBezTo>
                  <a:pt x="31962" y="713891"/>
                  <a:pt x="0" y="681929"/>
                  <a:pt x="0" y="642502"/>
                </a:cubicBezTo>
                <a:lnTo>
                  <a:pt x="0" y="71389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819" tIns="62819" rIns="62819" bIns="62819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7528426" y="4848110"/>
            <a:ext cx="731452" cy="713891"/>
          </a:xfrm>
          <a:custGeom>
            <a:avLst/>
            <a:gdLst>
              <a:gd name="connsiteX0" fmla="*/ 0 w 731452"/>
              <a:gd name="connsiteY0" fmla="*/ 71389 h 713891"/>
              <a:gd name="connsiteX1" fmla="*/ 71389 w 731452"/>
              <a:gd name="connsiteY1" fmla="*/ 0 h 713891"/>
              <a:gd name="connsiteX2" fmla="*/ 660063 w 731452"/>
              <a:gd name="connsiteY2" fmla="*/ 0 h 713891"/>
              <a:gd name="connsiteX3" fmla="*/ 731452 w 731452"/>
              <a:gd name="connsiteY3" fmla="*/ 71389 h 713891"/>
              <a:gd name="connsiteX4" fmla="*/ 731452 w 731452"/>
              <a:gd name="connsiteY4" fmla="*/ 642502 h 713891"/>
              <a:gd name="connsiteX5" fmla="*/ 660063 w 731452"/>
              <a:gd name="connsiteY5" fmla="*/ 713891 h 713891"/>
              <a:gd name="connsiteX6" fmla="*/ 71389 w 731452"/>
              <a:gd name="connsiteY6" fmla="*/ 713891 h 713891"/>
              <a:gd name="connsiteX7" fmla="*/ 0 w 731452"/>
              <a:gd name="connsiteY7" fmla="*/ 642502 h 713891"/>
              <a:gd name="connsiteX8" fmla="*/ 0 w 731452"/>
              <a:gd name="connsiteY8" fmla="*/ 71389 h 7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13891">
                <a:moveTo>
                  <a:pt x="0" y="71389"/>
                </a:moveTo>
                <a:cubicBezTo>
                  <a:pt x="0" y="31962"/>
                  <a:pt x="31962" y="0"/>
                  <a:pt x="71389" y="0"/>
                </a:cubicBezTo>
                <a:lnTo>
                  <a:pt x="660063" y="0"/>
                </a:lnTo>
                <a:cubicBezTo>
                  <a:pt x="699490" y="0"/>
                  <a:pt x="731452" y="31962"/>
                  <a:pt x="731452" y="71389"/>
                </a:cubicBezTo>
                <a:lnTo>
                  <a:pt x="731452" y="642502"/>
                </a:lnTo>
                <a:cubicBezTo>
                  <a:pt x="731452" y="681929"/>
                  <a:pt x="699490" y="713891"/>
                  <a:pt x="660063" y="713891"/>
                </a:cubicBezTo>
                <a:lnTo>
                  <a:pt x="71389" y="713891"/>
                </a:lnTo>
                <a:cubicBezTo>
                  <a:pt x="31962" y="713891"/>
                  <a:pt x="0" y="681929"/>
                  <a:pt x="0" y="642502"/>
                </a:cubicBezTo>
                <a:lnTo>
                  <a:pt x="0" y="71389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819" tIns="62819" rIns="62819" bIns="62819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145 500</a:t>
            </a:r>
          </a:p>
        </p:txBody>
      </p:sp>
      <p:sp>
        <p:nvSpPr>
          <p:cNvPr id="38" name="Полилиния 37"/>
          <p:cNvSpPr/>
          <p:nvPr/>
        </p:nvSpPr>
        <p:spPr>
          <a:xfrm>
            <a:off x="7510580" y="5592122"/>
            <a:ext cx="731452" cy="713891"/>
          </a:xfrm>
          <a:custGeom>
            <a:avLst/>
            <a:gdLst>
              <a:gd name="connsiteX0" fmla="*/ 0 w 731452"/>
              <a:gd name="connsiteY0" fmla="*/ 71389 h 713891"/>
              <a:gd name="connsiteX1" fmla="*/ 71389 w 731452"/>
              <a:gd name="connsiteY1" fmla="*/ 0 h 713891"/>
              <a:gd name="connsiteX2" fmla="*/ 660063 w 731452"/>
              <a:gd name="connsiteY2" fmla="*/ 0 h 713891"/>
              <a:gd name="connsiteX3" fmla="*/ 731452 w 731452"/>
              <a:gd name="connsiteY3" fmla="*/ 71389 h 713891"/>
              <a:gd name="connsiteX4" fmla="*/ 731452 w 731452"/>
              <a:gd name="connsiteY4" fmla="*/ 642502 h 713891"/>
              <a:gd name="connsiteX5" fmla="*/ 660063 w 731452"/>
              <a:gd name="connsiteY5" fmla="*/ 713891 h 713891"/>
              <a:gd name="connsiteX6" fmla="*/ 71389 w 731452"/>
              <a:gd name="connsiteY6" fmla="*/ 713891 h 713891"/>
              <a:gd name="connsiteX7" fmla="*/ 0 w 731452"/>
              <a:gd name="connsiteY7" fmla="*/ 642502 h 713891"/>
              <a:gd name="connsiteX8" fmla="*/ 0 w 731452"/>
              <a:gd name="connsiteY8" fmla="*/ 71389 h 7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13891">
                <a:moveTo>
                  <a:pt x="0" y="71389"/>
                </a:moveTo>
                <a:cubicBezTo>
                  <a:pt x="0" y="31962"/>
                  <a:pt x="31962" y="0"/>
                  <a:pt x="71389" y="0"/>
                </a:cubicBezTo>
                <a:lnTo>
                  <a:pt x="660063" y="0"/>
                </a:lnTo>
                <a:cubicBezTo>
                  <a:pt x="699490" y="0"/>
                  <a:pt x="731452" y="31962"/>
                  <a:pt x="731452" y="71389"/>
                </a:cubicBezTo>
                <a:lnTo>
                  <a:pt x="731452" y="642502"/>
                </a:lnTo>
                <a:cubicBezTo>
                  <a:pt x="731452" y="681929"/>
                  <a:pt x="699490" y="713891"/>
                  <a:pt x="660063" y="713891"/>
                </a:cubicBezTo>
                <a:lnTo>
                  <a:pt x="71389" y="713891"/>
                </a:lnTo>
                <a:cubicBezTo>
                  <a:pt x="31962" y="713891"/>
                  <a:pt x="0" y="681929"/>
                  <a:pt x="0" y="642502"/>
                </a:cubicBezTo>
                <a:lnTo>
                  <a:pt x="0" y="71389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819" tIns="62819" rIns="62819" bIns="62819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8303475" y="1872062"/>
            <a:ext cx="731452" cy="713891"/>
          </a:xfrm>
          <a:custGeom>
            <a:avLst/>
            <a:gdLst>
              <a:gd name="connsiteX0" fmla="*/ 0 w 731452"/>
              <a:gd name="connsiteY0" fmla="*/ 71389 h 713891"/>
              <a:gd name="connsiteX1" fmla="*/ 71389 w 731452"/>
              <a:gd name="connsiteY1" fmla="*/ 0 h 713891"/>
              <a:gd name="connsiteX2" fmla="*/ 660063 w 731452"/>
              <a:gd name="connsiteY2" fmla="*/ 0 h 713891"/>
              <a:gd name="connsiteX3" fmla="*/ 731452 w 731452"/>
              <a:gd name="connsiteY3" fmla="*/ 71389 h 713891"/>
              <a:gd name="connsiteX4" fmla="*/ 731452 w 731452"/>
              <a:gd name="connsiteY4" fmla="*/ 642502 h 713891"/>
              <a:gd name="connsiteX5" fmla="*/ 660063 w 731452"/>
              <a:gd name="connsiteY5" fmla="*/ 713891 h 713891"/>
              <a:gd name="connsiteX6" fmla="*/ 71389 w 731452"/>
              <a:gd name="connsiteY6" fmla="*/ 713891 h 713891"/>
              <a:gd name="connsiteX7" fmla="*/ 0 w 731452"/>
              <a:gd name="connsiteY7" fmla="*/ 642502 h 713891"/>
              <a:gd name="connsiteX8" fmla="*/ 0 w 731452"/>
              <a:gd name="connsiteY8" fmla="*/ 71389 h 7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13891">
                <a:moveTo>
                  <a:pt x="0" y="71389"/>
                </a:moveTo>
                <a:cubicBezTo>
                  <a:pt x="0" y="31962"/>
                  <a:pt x="31962" y="0"/>
                  <a:pt x="71389" y="0"/>
                </a:cubicBezTo>
                <a:lnTo>
                  <a:pt x="660063" y="0"/>
                </a:lnTo>
                <a:cubicBezTo>
                  <a:pt x="699490" y="0"/>
                  <a:pt x="731452" y="31962"/>
                  <a:pt x="731452" y="71389"/>
                </a:cubicBezTo>
                <a:lnTo>
                  <a:pt x="731452" y="642502"/>
                </a:lnTo>
                <a:cubicBezTo>
                  <a:pt x="731452" y="681929"/>
                  <a:pt x="699490" y="713891"/>
                  <a:pt x="660063" y="713891"/>
                </a:cubicBezTo>
                <a:lnTo>
                  <a:pt x="71389" y="713891"/>
                </a:lnTo>
                <a:cubicBezTo>
                  <a:pt x="31962" y="713891"/>
                  <a:pt x="0" y="681929"/>
                  <a:pt x="0" y="642502"/>
                </a:cubicBezTo>
                <a:lnTo>
                  <a:pt x="0" y="71389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249" tIns="74249" rIns="74249" bIns="74249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8303475" y="2616074"/>
            <a:ext cx="731452" cy="713891"/>
          </a:xfrm>
          <a:custGeom>
            <a:avLst/>
            <a:gdLst>
              <a:gd name="connsiteX0" fmla="*/ 0 w 731452"/>
              <a:gd name="connsiteY0" fmla="*/ 71389 h 713891"/>
              <a:gd name="connsiteX1" fmla="*/ 71389 w 731452"/>
              <a:gd name="connsiteY1" fmla="*/ 0 h 713891"/>
              <a:gd name="connsiteX2" fmla="*/ 660063 w 731452"/>
              <a:gd name="connsiteY2" fmla="*/ 0 h 713891"/>
              <a:gd name="connsiteX3" fmla="*/ 731452 w 731452"/>
              <a:gd name="connsiteY3" fmla="*/ 71389 h 713891"/>
              <a:gd name="connsiteX4" fmla="*/ 731452 w 731452"/>
              <a:gd name="connsiteY4" fmla="*/ 642502 h 713891"/>
              <a:gd name="connsiteX5" fmla="*/ 660063 w 731452"/>
              <a:gd name="connsiteY5" fmla="*/ 713891 h 713891"/>
              <a:gd name="connsiteX6" fmla="*/ 71389 w 731452"/>
              <a:gd name="connsiteY6" fmla="*/ 713891 h 713891"/>
              <a:gd name="connsiteX7" fmla="*/ 0 w 731452"/>
              <a:gd name="connsiteY7" fmla="*/ 642502 h 713891"/>
              <a:gd name="connsiteX8" fmla="*/ 0 w 731452"/>
              <a:gd name="connsiteY8" fmla="*/ 71389 h 7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13891">
                <a:moveTo>
                  <a:pt x="0" y="71389"/>
                </a:moveTo>
                <a:cubicBezTo>
                  <a:pt x="0" y="31962"/>
                  <a:pt x="31962" y="0"/>
                  <a:pt x="71389" y="0"/>
                </a:cubicBezTo>
                <a:lnTo>
                  <a:pt x="660063" y="0"/>
                </a:lnTo>
                <a:cubicBezTo>
                  <a:pt x="699490" y="0"/>
                  <a:pt x="731452" y="31962"/>
                  <a:pt x="731452" y="71389"/>
                </a:cubicBezTo>
                <a:lnTo>
                  <a:pt x="731452" y="642502"/>
                </a:lnTo>
                <a:cubicBezTo>
                  <a:pt x="731452" y="681929"/>
                  <a:pt x="699490" y="713891"/>
                  <a:pt x="660063" y="713891"/>
                </a:cubicBezTo>
                <a:lnTo>
                  <a:pt x="71389" y="713891"/>
                </a:lnTo>
                <a:cubicBezTo>
                  <a:pt x="31962" y="713891"/>
                  <a:pt x="0" y="681929"/>
                  <a:pt x="0" y="642502"/>
                </a:cubicBezTo>
                <a:lnTo>
                  <a:pt x="0" y="71389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819" tIns="62819" rIns="62819" bIns="62819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8303475" y="3360086"/>
            <a:ext cx="731452" cy="713891"/>
          </a:xfrm>
          <a:custGeom>
            <a:avLst/>
            <a:gdLst>
              <a:gd name="connsiteX0" fmla="*/ 0 w 731452"/>
              <a:gd name="connsiteY0" fmla="*/ 71389 h 713891"/>
              <a:gd name="connsiteX1" fmla="*/ 71389 w 731452"/>
              <a:gd name="connsiteY1" fmla="*/ 0 h 713891"/>
              <a:gd name="connsiteX2" fmla="*/ 660063 w 731452"/>
              <a:gd name="connsiteY2" fmla="*/ 0 h 713891"/>
              <a:gd name="connsiteX3" fmla="*/ 731452 w 731452"/>
              <a:gd name="connsiteY3" fmla="*/ 71389 h 713891"/>
              <a:gd name="connsiteX4" fmla="*/ 731452 w 731452"/>
              <a:gd name="connsiteY4" fmla="*/ 642502 h 713891"/>
              <a:gd name="connsiteX5" fmla="*/ 660063 w 731452"/>
              <a:gd name="connsiteY5" fmla="*/ 713891 h 713891"/>
              <a:gd name="connsiteX6" fmla="*/ 71389 w 731452"/>
              <a:gd name="connsiteY6" fmla="*/ 713891 h 713891"/>
              <a:gd name="connsiteX7" fmla="*/ 0 w 731452"/>
              <a:gd name="connsiteY7" fmla="*/ 642502 h 713891"/>
              <a:gd name="connsiteX8" fmla="*/ 0 w 731452"/>
              <a:gd name="connsiteY8" fmla="*/ 71389 h 7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13891">
                <a:moveTo>
                  <a:pt x="0" y="71389"/>
                </a:moveTo>
                <a:cubicBezTo>
                  <a:pt x="0" y="31962"/>
                  <a:pt x="31962" y="0"/>
                  <a:pt x="71389" y="0"/>
                </a:cubicBezTo>
                <a:lnTo>
                  <a:pt x="660063" y="0"/>
                </a:lnTo>
                <a:cubicBezTo>
                  <a:pt x="699490" y="0"/>
                  <a:pt x="731452" y="31962"/>
                  <a:pt x="731452" y="71389"/>
                </a:cubicBezTo>
                <a:lnTo>
                  <a:pt x="731452" y="642502"/>
                </a:lnTo>
                <a:cubicBezTo>
                  <a:pt x="731452" y="681929"/>
                  <a:pt x="699490" y="713891"/>
                  <a:pt x="660063" y="713891"/>
                </a:cubicBezTo>
                <a:lnTo>
                  <a:pt x="71389" y="713891"/>
                </a:lnTo>
                <a:cubicBezTo>
                  <a:pt x="31962" y="713891"/>
                  <a:pt x="0" y="681929"/>
                  <a:pt x="0" y="642502"/>
                </a:cubicBezTo>
                <a:lnTo>
                  <a:pt x="0" y="71389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819" tIns="62819" rIns="62819" bIns="62819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8303475" y="4104098"/>
            <a:ext cx="731452" cy="713891"/>
          </a:xfrm>
          <a:custGeom>
            <a:avLst/>
            <a:gdLst>
              <a:gd name="connsiteX0" fmla="*/ 0 w 731452"/>
              <a:gd name="connsiteY0" fmla="*/ 71389 h 713891"/>
              <a:gd name="connsiteX1" fmla="*/ 71389 w 731452"/>
              <a:gd name="connsiteY1" fmla="*/ 0 h 713891"/>
              <a:gd name="connsiteX2" fmla="*/ 660063 w 731452"/>
              <a:gd name="connsiteY2" fmla="*/ 0 h 713891"/>
              <a:gd name="connsiteX3" fmla="*/ 731452 w 731452"/>
              <a:gd name="connsiteY3" fmla="*/ 71389 h 713891"/>
              <a:gd name="connsiteX4" fmla="*/ 731452 w 731452"/>
              <a:gd name="connsiteY4" fmla="*/ 642502 h 713891"/>
              <a:gd name="connsiteX5" fmla="*/ 660063 w 731452"/>
              <a:gd name="connsiteY5" fmla="*/ 713891 h 713891"/>
              <a:gd name="connsiteX6" fmla="*/ 71389 w 731452"/>
              <a:gd name="connsiteY6" fmla="*/ 713891 h 713891"/>
              <a:gd name="connsiteX7" fmla="*/ 0 w 731452"/>
              <a:gd name="connsiteY7" fmla="*/ 642502 h 713891"/>
              <a:gd name="connsiteX8" fmla="*/ 0 w 731452"/>
              <a:gd name="connsiteY8" fmla="*/ 71389 h 7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13891">
                <a:moveTo>
                  <a:pt x="0" y="71389"/>
                </a:moveTo>
                <a:cubicBezTo>
                  <a:pt x="0" y="31962"/>
                  <a:pt x="31962" y="0"/>
                  <a:pt x="71389" y="0"/>
                </a:cubicBezTo>
                <a:lnTo>
                  <a:pt x="660063" y="0"/>
                </a:lnTo>
                <a:cubicBezTo>
                  <a:pt x="699490" y="0"/>
                  <a:pt x="731452" y="31962"/>
                  <a:pt x="731452" y="71389"/>
                </a:cubicBezTo>
                <a:lnTo>
                  <a:pt x="731452" y="642502"/>
                </a:lnTo>
                <a:cubicBezTo>
                  <a:pt x="731452" y="681929"/>
                  <a:pt x="699490" y="713891"/>
                  <a:pt x="660063" y="713891"/>
                </a:cubicBezTo>
                <a:lnTo>
                  <a:pt x="71389" y="713891"/>
                </a:lnTo>
                <a:cubicBezTo>
                  <a:pt x="31962" y="713891"/>
                  <a:pt x="0" y="681929"/>
                  <a:pt x="0" y="642502"/>
                </a:cubicBezTo>
                <a:lnTo>
                  <a:pt x="0" y="71389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819" tIns="62819" rIns="62819" bIns="62819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8303475" y="4848110"/>
            <a:ext cx="731452" cy="713891"/>
          </a:xfrm>
          <a:custGeom>
            <a:avLst/>
            <a:gdLst>
              <a:gd name="connsiteX0" fmla="*/ 0 w 731452"/>
              <a:gd name="connsiteY0" fmla="*/ 71389 h 713891"/>
              <a:gd name="connsiteX1" fmla="*/ 71389 w 731452"/>
              <a:gd name="connsiteY1" fmla="*/ 0 h 713891"/>
              <a:gd name="connsiteX2" fmla="*/ 660063 w 731452"/>
              <a:gd name="connsiteY2" fmla="*/ 0 h 713891"/>
              <a:gd name="connsiteX3" fmla="*/ 731452 w 731452"/>
              <a:gd name="connsiteY3" fmla="*/ 71389 h 713891"/>
              <a:gd name="connsiteX4" fmla="*/ 731452 w 731452"/>
              <a:gd name="connsiteY4" fmla="*/ 642502 h 713891"/>
              <a:gd name="connsiteX5" fmla="*/ 660063 w 731452"/>
              <a:gd name="connsiteY5" fmla="*/ 713891 h 713891"/>
              <a:gd name="connsiteX6" fmla="*/ 71389 w 731452"/>
              <a:gd name="connsiteY6" fmla="*/ 713891 h 713891"/>
              <a:gd name="connsiteX7" fmla="*/ 0 w 731452"/>
              <a:gd name="connsiteY7" fmla="*/ 642502 h 713891"/>
              <a:gd name="connsiteX8" fmla="*/ 0 w 731452"/>
              <a:gd name="connsiteY8" fmla="*/ 71389 h 7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13891">
                <a:moveTo>
                  <a:pt x="0" y="71389"/>
                </a:moveTo>
                <a:cubicBezTo>
                  <a:pt x="0" y="31962"/>
                  <a:pt x="31962" y="0"/>
                  <a:pt x="71389" y="0"/>
                </a:cubicBezTo>
                <a:lnTo>
                  <a:pt x="660063" y="0"/>
                </a:lnTo>
                <a:cubicBezTo>
                  <a:pt x="699490" y="0"/>
                  <a:pt x="731452" y="31962"/>
                  <a:pt x="731452" y="71389"/>
                </a:cubicBezTo>
                <a:lnTo>
                  <a:pt x="731452" y="642502"/>
                </a:lnTo>
                <a:cubicBezTo>
                  <a:pt x="731452" y="681929"/>
                  <a:pt x="699490" y="713891"/>
                  <a:pt x="660063" y="713891"/>
                </a:cubicBezTo>
                <a:lnTo>
                  <a:pt x="71389" y="713891"/>
                </a:lnTo>
                <a:cubicBezTo>
                  <a:pt x="31962" y="713891"/>
                  <a:pt x="0" y="681929"/>
                  <a:pt x="0" y="642502"/>
                </a:cubicBezTo>
                <a:lnTo>
                  <a:pt x="0" y="71389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819" tIns="62819" rIns="62819" bIns="62819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146 000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8303475" y="5592122"/>
            <a:ext cx="731452" cy="713891"/>
          </a:xfrm>
          <a:custGeom>
            <a:avLst/>
            <a:gdLst>
              <a:gd name="connsiteX0" fmla="*/ 0 w 731452"/>
              <a:gd name="connsiteY0" fmla="*/ 71389 h 713891"/>
              <a:gd name="connsiteX1" fmla="*/ 71389 w 731452"/>
              <a:gd name="connsiteY1" fmla="*/ 0 h 713891"/>
              <a:gd name="connsiteX2" fmla="*/ 660063 w 731452"/>
              <a:gd name="connsiteY2" fmla="*/ 0 h 713891"/>
              <a:gd name="connsiteX3" fmla="*/ 731452 w 731452"/>
              <a:gd name="connsiteY3" fmla="*/ 71389 h 713891"/>
              <a:gd name="connsiteX4" fmla="*/ 731452 w 731452"/>
              <a:gd name="connsiteY4" fmla="*/ 642502 h 713891"/>
              <a:gd name="connsiteX5" fmla="*/ 660063 w 731452"/>
              <a:gd name="connsiteY5" fmla="*/ 713891 h 713891"/>
              <a:gd name="connsiteX6" fmla="*/ 71389 w 731452"/>
              <a:gd name="connsiteY6" fmla="*/ 713891 h 713891"/>
              <a:gd name="connsiteX7" fmla="*/ 0 w 731452"/>
              <a:gd name="connsiteY7" fmla="*/ 642502 h 713891"/>
              <a:gd name="connsiteX8" fmla="*/ 0 w 731452"/>
              <a:gd name="connsiteY8" fmla="*/ 71389 h 7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13891">
                <a:moveTo>
                  <a:pt x="0" y="71389"/>
                </a:moveTo>
                <a:cubicBezTo>
                  <a:pt x="0" y="31962"/>
                  <a:pt x="31962" y="0"/>
                  <a:pt x="71389" y="0"/>
                </a:cubicBezTo>
                <a:lnTo>
                  <a:pt x="660063" y="0"/>
                </a:lnTo>
                <a:cubicBezTo>
                  <a:pt x="699490" y="0"/>
                  <a:pt x="731452" y="31962"/>
                  <a:pt x="731452" y="71389"/>
                </a:cubicBezTo>
                <a:lnTo>
                  <a:pt x="731452" y="642502"/>
                </a:lnTo>
                <a:cubicBezTo>
                  <a:pt x="731452" y="681929"/>
                  <a:pt x="699490" y="713891"/>
                  <a:pt x="660063" y="713891"/>
                </a:cubicBezTo>
                <a:lnTo>
                  <a:pt x="71389" y="713891"/>
                </a:lnTo>
                <a:cubicBezTo>
                  <a:pt x="31962" y="713891"/>
                  <a:pt x="0" y="681929"/>
                  <a:pt x="0" y="642502"/>
                </a:cubicBezTo>
                <a:lnTo>
                  <a:pt x="0" y="71389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819" tIns="62819" rIns="62819" bIns="62819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92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 descr="T:\Сектор финансирования\sistema upravleniya kadram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303" y="1281282"/>
            <a:ext cx="2500112" cy="11815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потенциала государственного управления»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56831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лилиния 2"/>
          <p:cNvSpPr/>
          <p:nvPr/>
        </p:nvSpPr>
        <p:spPr>
          <a:xfrm>
            <a:off x="4572000" y="2569724"/>
            <a:ext cx="4401582" cy="396000"/>
          </a:xfrm>
          <a:custGeom>
            <a:avLst/>
            <a:gdLst>
              <a:gd name="connsiteX0" fmla="*/ 0 w 3853061"/>
              <a:gd name="connsiteY0" fmla="*/ 55534 h 555336"/>
              <a:gd name="connsiteX1" fmla="*/ 55534 w 3853061"/>
              <a:gd name="connsiteY1" fmla="*/ 0 h 555336"/>
              <a:gd name="connsiteX2" fmla="*/ 3797527 w 3853061"/>
              <a:gd name="connsiteY2" fmla="*/ 0 h 555336"/>
              <a:gd name="connsiteX3" fmla="*/ 3853061 w 3853061"/>
              <a:gd name="connsiteY3" fmla="*/ 55534 h 555336"/>
              <a:gd name="connsiteX4" fmla="*/ 3853061 w 3853061"/>
              <a:gd name="connsiteY4" fmla="*/ 499802 h 555336"/>
              <a:gd name="connsiteX5" fmla="*/ 3797527 w 3853061"/>
              <a:gd name="connsiteY5" fmla="*/ 555336 h 555336"/>
              <a:gd name="connsiteX6" fmla="*/ 55534 w 3853061"/>
              <a:gd name="connsiteY6" fmla="*/ 555336 h 555336"/>
              <a:gd name="connsiteX7" fmla="*/ 0 w 3853061"/>
              <a:gd name="connsiteY7" fmla="*/ 499802 h 555336"/>
              <a:gd name="connsiteX8" fmla="*/ 0 w 3853061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53061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3797527" y="0"/>
                </a:lnTo>
                <a:cubicBezTo>
                  <a:pt x="3828198" y="0"/>
                  <a:pt x="3853061" y="24863"/>
                  <a:pt x="3853061" y="55534"/>
                </a:cubicBezTo>
                <a:lnTo>
                  <a:pt x="3853061" y="499802"/>
                </a:lnTo>
                <a:cubicBezTo>
                  <a:pt x="3853061" y="530473"/>
                  <a:pt x="3828198" y="555336"/>
                  <a:pt x="3797527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69605" tIns="69605" rIns="69605" bIns="6960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i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4572000" y="3077281"/>
            <a:ext cx="2184943" cy="324000"/>
          </a:xfrm>
          <a:custGeom>
            <a:avLst/>
            <a:gdLst>
              <a:gd name="connsiteX0" fmla="*/ 0 w 1429934"/>
              <a:gd name="connsiteY0" fmla="*/ 36617 h 366166"/>
              <a:gd name="connsiteX1" fmla="*/ 36617 w 1429934"/>
              <a:gd name="connsiteY1" fmla="*/ 0 h 366166"/>
              <a:gd name="connsiteX2" fmla="*/ 1393317 w 1429934"/>
              <a:gd name="connsiteY2" fmla="*/ 0 h 366166"/>
              <a:gd name="connsiteX3" fmla="*/ 1429934 w 1429934"/>
              <a:gd name="connsiteY3" fmla="*/ 36617 h 366166"/>
              <a:gd name="connsiteX4" fmla="*/ 1429934 w 1429934"/>
              <a:gd name="connsiteY4" fmla="*/ 329549 h 366166"/>
              <a:gd name="connsiteX5" fmla="*/ 1393317 w 1429934"/>
              <a:gd name="connsiteY5" fmla="*/ 366166 h 366166"/>
              <a:gd name="connsiteX6" fmla="*/ 36617 w 1429934"/>
              <a:gd name="connsiteY6" fmla="*/ 366166 h 366166"/>
              <a:gd name="connsiteX7" fmla="*/ 0 w 1429934"/>
              <a:gd name="connsiteY7" fmla="*/ 329549 h 366166"/>
              <a:gd name="connsiteX8" fmla="*/ 0 w 1429934"/>
              <a:gd name="connsiteY8" fmla="*/ 36617 h 366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29934" h="366166">
                <a:moveTo>
                  <a:pt x="0" y="36617"/>
                </a:moveTo>
                <a:cubicBezTo>
                  <a:pt x="0" y="16394"/>
                  <a:pt x="16394" y="0"/>
                  <a:pt x="36617" y="0"/>
                </a:cubicBezTo>
                <a:lnTo>
                  <a:pt x="1393317" y="0"/>
                </a:lnTo>
                <a:cubicBezTo>
                  <a:pt x="1413540" y="0"/>
                  <a:pt x="1429934" y="16394"/>
                  <a:pt x="1429934" y="36617"/>
                </a:cubicBezTo>
                <a:lnTo>
                  <a:pt x="1429934" y="329549"/>
                </a:lnTo>
                <a:cubicBezTo>
                  <a:pt x="1429934" y="349772"/>
                  <a:pt x="1413540" y="366166"/>
                  <a:pt x="1393317" y="366166"/>
                </a:cubicBezTo>
                <a:lnTo>
                  <a:pt x="36617" y="366166"/>
                </a:lnTo>
                <a:cubicBezTo>
                  <a:pt x="16394" y="366166"/>
                  <a:pt x="0" y="349772"/>
                  <a:pt x="0" y="329549"/>
                </a:cubicBezTo>
                <a:lnTo>
                  <a:pt x="0" y="366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64065" tIns="64065" rIns="64065" bIns="6406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4572000" y="3501009"/>
            <a:ext cx="2184943" cy="324000"/>
          </a:xfrm>
          <a:custGeom>
            <a:avLst/>
            <a:gdLst>
              <a:gd name="connsiteX0" fmla="*/ 0 w 1429934"/>
              <a:gd name="connsiteY0" fmla="*/ 55534 h 555336"/>
              <a:gd name="connsiteX1" fmla="*/ 55534 w 1429934"/>
              <a:gd name="connsiteY1" fmla="*/ 0 h 555336"/>
              <a:gd name="connsiteX2" fmla="*/ 1374400 w 1429934"/>
              <a:gd name="connsiteY2" fmla="*/ 0 h 555336"/>
              <a:gd name="connsiteX3" fmla="*/ 1429934 w 1429934"/>
              <a:gd name="connsiteY3" fmla="*/ 55534 h 555336"/>
              <a:gd name="connsiteX4" fmla="*/ 1429934 w 1429934"/>
              <a:gd name="connsiteY4" fmla="*/ 499802 h 555336"/>
              <a:gd name="connsiteX5" fmla="*/ 1374400 w 1429934"/>
              <a:gd name="connsiteY5" fmla="*/ 555336 h 555336"/>
              <a:gd name="connsiteX6" fmla="*/ 55534 w 1429934"/>
              <a:gd name="connsiteY6" fmla="*/ 555336 h 555336"/>
              <a:gd name="connsiteX7" fmla="*/ 0 w 1429934"/>
              <a:gd name="connsiteY7" fmla="*/ 499802 h 555336"/>
              <a:gd name="connsiteX8" fmla="*/ 0 w 1429934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29934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1374400" y="0"/>
                </a:lnTo>
                <a:cubicBezTo>
                  <a:pt x="1405071" y="0"/>
                  <a:pt x="1429934" y="24863"/>
                  <a:pt x="1429934" y="55534"/>
                </a:cubicBezTo>
                <a:lnTo>
                  <a:pt x="1429934" y="499802"/>
                </a:lnTo>
                <a:cubicBezTo>
                  <a:pt x="1429934" y="530473"/>
                  <a:pt x="1405071" y="555336"/>
                  <a:pt x="1374400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61985" tIns="61985" rIns="61985" bIns="6198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поддержка развития образования</a:t>
            </a:r>
            <a:endParaRPr lang="ru-RU" sz="1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олилиния 10"/>
          <p:cNvSpPr/>
          <p:nvPr/>
        </p:nvSpPr>
        <p:spPr>
          <a:xfrm>
            <a:off x="4579565" y="3896805"/>
            <a:ext cx="2184943" cy="324000"/>
          </a:xfrm>
          <a:custGeom>
            <a:avLst/>
            <a:gdLst>
              <a:gd name="connsiteX0" fmla="*/ 0 w 1429934"/>
              <a:gd name="connsiteY0" fmla="*/ 55534 h 555336"/>
              <a:gd name="connsiteX1" fmla="*/ 55534 w 1429934"/>
              <a:gd name="connsiteY1" fmla="*/ 0 h 555336"/>
              <a:gd name="connsiteX2" fmla="*/ 1374400 w 1429934"/>
              <a:gd name="connsiteY2" fmla="*/ 0 h 555336"/>
              <a:gd name="connsiteX3" fmla="*/ 1429934 w 1429934"/>
              <a:gd name="connsiteY3" fmla="*/ 55534 h 555336"/>
              <a:gd name="connsiteX4" fmla="*/ 1429934 w 1429934"/>
              <a:gd name="connsiteY4" fmla="*/ 499802 h 555336"/>
              <a:gd name="connsiteX5" fmla="*/ 1374400 w 1429934"/>
              <a:gd name="connsiteY5" fmla="*/ 555336 h 555336"/>
              <a:gd name="connsiteX6" fmla="*/ 55534 w 1429934"/>
              <a:gd name="connsiteY6" fmla="*/ 555336 h 555336"/>
              <a:gd name="connsiteX7" fmla="*/ 0 w 1429934"/>
              <a:gd name="connsiteY7" fmla="*/ 499802 h 555336"/>
              <a:gd name="connsiteX8" fmla="*/ 0 w 1429934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29934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1374400" y="0"/>
                </a:lnTo>
                <a:cubicBezTo>
                  <a:pt x="1405071" y="0"/>
                  <a:pt x="1429934" y="24863"/>
                  <a:pt x="1429934" y="55534"/>
                </a:cubicBezTo>
                <a:lnTo>
                  <a:pt x="1429934" y="499802"/>
                </a:lnTo>
                <a:cubicBezTo>
                  <a:pt x="1429934" y="530473"/>
                  <a:pt x="1405071" y="555336"/>
                  <a:pt x="1374400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61985" tIns="61985" rIns="61985" bIns="6198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Молодежь Чувашской Республики</a:t>
            </a:r>
            <a:endParaRPr lang="ru-RU" sz="1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4579565" y="4287409"/>
            <a:ext cx="2184943" cy="324000"/>
          </a:xfrm>
          <a:custGeom>
            <a:avLst/>
            <a:gdLst>
              <a:gd name="connsiteX0" fmla="*/ 0 w 1429934"/>
              <a:gd name="connsiteY0" fmla="*/ 55534 h 555336"/>
              <a:gd name="connsiteX1" fmla="*/ 55534 w 1429934"/>
              <a:gd name="connsiteY1" fmla="*/ 0 h 555336"/>
              <a:gd name="connsiteX2" fmla="*/ 1374400 w 1429934"/>
              <a:gd name="connsiteY2" fmla="*/ 0 h 555336"/>
              <a:gd name="connsiteX3" fmla="*/ 1429934 w 1429934"/>
              <a:gd name="connsiteY3" fmla="*/ 55534 h 555336"/>
              <a:gd name="connsiteX4" fmla="*/ 1429934 w 1429934"/>
              <a:gd name="connsiteY4" fmla="*/ 499802 h 555336"/>
              <a:gd name="connsiteX5" fmla="*/ 1374400 w 1429934"/>
              <a:gd name="connsiteY5" fmla="*/ 555336 h 555336"/>
              <a:gd name="connsiteX6" fmla="*/ 55534 w 1429934"/>
              <a:gd name="connsiteY6" fmla="*/ 555336 h 555336"/>
              <a:gd name="connsiteX7" fmla="*/ 0 w 1429934"/>
              <a:gd name="connsiteY7" fmla="*/ 499802 h 555336"/>
              <a:gd name="connsiteX8" fmla="*/ 0 w 1429934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29934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1374400" y="0"/>
                </a:lnTo>
                <a:cubicBezTo>
                  <a:pt x="1405071" y="0"/>
                  <a:pt x="1429934" y="24863"/>
                  <a:pt x="1429934" y="55534"/>
                </a:cubicBezTo>
                <a:lnTo>
                  <a:pt x="1429934" y="499802"/>
                </a:lnTo>
                <a:cubicBezTo>
                  <a:pt x="1429934" y="530473"/>
                  <a:pt x="1405071" y="555336"/>
                  <a:pt x="1374400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61985" tIns="61985" rIns="61985" bIns="6198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Комплексное развитие профессионального образования</a:t>
            </a:r>
            <a:endParaRPr lang="ru-RU" sz="1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4579565" y="4679648"/>
            <a:ext cx="2184943" cy="485036"/>
          </a:xfrm>
          <a:custGeom>
            <a:avLst/>
            <a:gdLst>
              <a:gd name="connsiteX0" fmla="*/ 0 w 1429934"/>
              <a:gd name="connsiteY0" fmla="*/ 55534 h 555336"/>
              <a:gd name="connsiteX1" fmla="*/ 55534 w 1429934"/>
              <a:gd name="connsiteY1" fmla="*/ 0 h 555336"/>
              <a:gd name="connsiteX2" fmla="*/ 1374400 w 1429934"/>
              <a:gd name="connsiteY2" fmla="*/ 0 h 555336"/>
              <a:gd name="connsiteX3" fmla="*/ 1429934 w 1429934"/>
              <a:gd name="connsiteY3" fmla="*/ 55534 h 555336"/>
              <a:gd name="connsiteX4" fmla="*/ 1429934 w 1429934"/>
              <a:gd name="connsiteY4" fmla="*/ 499802 h 555336"/>
              <a:gd name="connsiteX5" fmla="*/ 1374400 w 1429934"/>
              <a:gd name="connsiteY5" fmla="*/ 555336 h 555336"/>
              <a:gd name="connsiteX6" fmla="*/ 55534 w 1429934"/>
              <a:gd name="connsiteY6" fmla="*/ 555336 h 555336"/>
              <a:gd name="connsiteX7" fmla="*/ 0 w 1429934"/>
              <a:gd name="connsiteY7" fmla="*/ 499802 h 555336"/>
              <a:gd name="connsiteX8" fmla="*/ 0 w 1429934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29934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1374400" y="0"/>
                </a:lnTo>
                <a:cubicBezTo>
                  <a:pt x="1405071" y="0"/>
                  <a:pt x="1429934" y="24863"/>
                  <a:pt x="1429934" y="55534"/>
                </a:cubicBezTo>
                <a:lnTo>
                  <a:pt x="1429934" y="499802"/>
                </a:lnTo>
                <a:cubicBezTo>
                  <a:pt x="1429934" y="530473"/>
                  <a:pt x="1405071" y="555336"/>
                  <a:pt x="1374400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61985" tIns="61985" rIns="61985" bIns="6198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новых мест в общеобразовательных организациях</a:t>
            </a:r>
            <a:endParaRPr lang="ru-RU" sz="1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4572000" y="6165850"/>
            <a:ext cx="2184943" cy="315980"/>
          </a:xfrm>
          <a:custGeom>
            <a:avLst/>
            <a:gdLst>
              <a:gd name="connsiteX0" fmla="*/ 0 w 1429934"/>
              <a:gd name="connsiteY0" fmla="*/ 55534 h 555336"/>
              <a:gd name="connsiteX1" fmla="*/ 55534 w 1429934"/>
              <a:gd name="connsiteY1" fmla="*/ 0 h 555336"/>
              <a:gd name="connsiteX2" fmla="*/ 1374400 w 1429934"/>
              <a:gd name="connsiteY2" fmla="*/ 0 h 555336"/>
              <a:gd name="connsiteX3" fmla="*/ 1429934 w 1429934"/>
              <a:gd name="connsiteY3" fmla="*/ 55534 h 555336"/>
              <a:gd name="connsiteX4" fmla="*/ 1429934 w 1429934"/>
              <a:gd name="connsiteY4" fmla="*/ 499802 h 555336"/>
              <a:gd name="connsiteX5" fmla="*/ 1374400 w 1429934"/>
              <a:gd name="connsiteY5" fmla="*/ 555336 h 555336"/>
              <a:gd name="connsiteX6" fmla="*/ 55534 w 1429934"/>
              <a:gd name="connsiteY6" fmla="*/ 555336 h 555336"/>
              <a:gd name="connsiteX7" fmla="*/ 0 w 1429934"/>
              <a:gd name="connsiteY7" fmla="*/ 499802 h 555336"/>
              <a:gd name="connsiteX8" fmla="*/ 0 w 1429934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29934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1374400" y="0"/>
                </a:lnTo>
                <a:cubicBezTo>
                  <a:pt x="1405071" y="0"/>
                  <a:pt x="1429934" y="24863"/>
                  <a:pt x="1429934" y="55534"/>
                </a:cubicBezTo>
                <a:lnTo>
                  <a:pt x="1429934" y="499802"/>
                </a:lnTo>
                <a:cubicBezTo>
                  <a:pt x="1429934" y="530473"/>
                  <a:pt x="1405071" y="555336"/>
                  <a:pt x="1374400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61985" tIns="61985" rIns="61985" bIns="6198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 государственной программы</a:t>
            </a:r>
            <a:endParaRPr lang="ru-RU" sz="1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6876256" y="3077281"/>
            <a:ext cx="630000" cy="324000"/>
          </a:xfrm>
          <a:custGeom>
            <a:avLst/>
            <a:gdLst>
              <a:gd name="connsiteX0" fmla="*/ 0 w 560620"/>
              <a:gd name="connsiteY0" fmla="*/ 36617 h 366166"/>
              <a:gd name="connsiteX1" fmla="*/ 36617 w 560620"/>
              <a:gd name="connsiteY1" fmla="*/ 0 h 366166"/>
              <a:gd name="connsiteX2" fmla="*/ 524003 w 560620"/>
              <a:gd name="connsiteY2" fmla="*/ 0 h 366166"/>
              <a:gd name="connsiteX3" fmla="*/ 560620 w 560620"/>
              <a:gd name="connsiteY3" fmla="*/ 36617 h 366166"/>
              <a:gd name="connsiteX4" fmla="*/ 560620 w 560620"/>
              <a:gd name="connsiteY4" fmla="*/ 329549 h 366166"/>
              <a:gd name="connsiteX5" fmla="*/ 524003 w 560620"/>
              <a:gd name="connsiteY5" fmla="*/ 366166 h 366166"/>
              <a:gd name="connsiteX6" fmla="*/ 36617 w 560620"/>
              <a:gd name="connsiteY6" fmla="*/ 366166 h 366166"/>
              <a:gd name="connsiteX7" fmla="*/ 0 w 560620"/>
              <a:gd name="connsiteY7" fmla="*/ 329549 h 366166"/>
              <a:gd name="connsiteX8" fmla="*/ 0 w 560620"/>
              <a:gd name="connsiteY8" fmla="*/ 36617 h 366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0620" h="366166">
                <a:moveTo>
                  <a:pt x="0" y="36617"/>
                </a:moveTo>
                <a:cubicBezTo>
                  <a:pt x="0" y="16394"/>
                  <a:pt x="16394" y="0"/>
                  <a:pt x="36617" y="0"/>
                </a:cubicBezTo>
                <a:lnTo>
                  <a:pt x="524003" y="0"/>
                </a:lnTo>
                <a:cubicBezTo>
                  <a:pt x="544226" y="0"/>
                  <a:pt x="560620" y="16394"/>
                  <a:pt x="560620" y="36617"/>
                </a:cubicBezTo>
                <a:lnTo>
                  <a:pt x="560620" y="329549"/>
                </a:lnTo>
                <a:cubicBezTo>
                  <a:pt x="560620" y="349772"/>
                  <a:pt x="544226" y="366166"/>
                  <a:pt x="524003" y="366166"/>
                </a:cubicBezTo>
                <a:lnTo>
                  <a:pt x="36617" y="366166"/>
                </a:lnTo>
                <a:cubicBezTo>
                  <a:pt x="16394" y="366166"/>
                  <a:pt x="0" y="349772"/>
                  <a:pt x="0" y="329549"/>
                </a:cubicBezTo>
                <a:lnTo>
                  <a:pt x="0" y="366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4065" tIns="64065" rIns="64065" bIns="6406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6876256" y="3501008"/>
            <a:ext cx="630000" cy="324000"/>
          </a:xfrm>
          <a:custGeom>
            <a:avLst/>
            <a:gdLst>
              <a:gd name="connsiteX0" fmla="*/ 0 w 559518"/>
              <a:gd name="connsiteY0" fmla="*/ 55534 h 555336"/>
              <a:gd name="connsiteX1" fmla="*/ 55534 w 559518"/>
              <a:gd name="connsiteY1" fmla="*/ 0 h 555336"/>
              <a:gd name="connsiteX2" fmla="*/ 503984 w 559518"/>
              <a:gd name="connsiteY2" fmla="*/ 0 h 555336"/>
              <a:gd name="connsiteX3" fmla="*/ 559518 w 559518"/>
              <a:gd name="connsiteY3" fmla="*/ 55534 h 555336"/>
              <a:gd name="connsiteX4" fmla="*/ 559518 w 559518"/>
              <a:gd name="connsiteY4" fmla="*/ 499802 h 555336"/>
              <a:gd name="connsiteX5" fmla="*/ 503984 w 559518"/>
              <a:gd name="connsiteY5" fmla="*/ 555336 h 555336"/>
              <a:gd name="connsiteX6" fmla="*/ 55534 w 559518"/>
              <a:gd name="connsiteY6" fmla="*/ 555336 h 555336"/>
              <a:gd name="connsiteX7" fmla="*/ 0 w 559518"/>
              <a:gd name="connsiteY7" fmla="*/ 499802 h 555336"/>
              <a:gd name="connsiteX8" fmla="*/ 0 w 559518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518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503984" y="0"/>
                </a:lnTo>
                <a:cubicBezTo>
                  <a:pt x="534655" y="0"/>
                  <a:pt x="559518" y="24863"/>
                  <a:pt x="559518" y="55534"/>
                </a:cubicBezTo>
                <a:lnTo>
                  <a:pt x="559518" y="499802"/>
                </a:lnTo>
                <a:cubicBezTo>
                  <a:pt x="559518" y="530473"/>
                  <a:pt x="534655" y="555336"/>
                  <a:pt x="503984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5795" tIns="65795" rIns="65795" bIns="65795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16 439,0</a:t>
            </a:r>
            <a:endParaRPr lang="ru-RU" sz="1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6876256" y="3897088"/>
            <a:ext cx="630000" cy="324000"/>
          </a:xfrm>
          <a:custGeom>
            <a:avLst/>
            <a:gdLst>
              <a:gd name="connsiteX0" fmla="*/ 0 w 557338"/>
              <a:gd name="connsiteY0" fmla="*/ 55534 h 555336"/>
              <a:gd name="connsiteX1" fmla="*/ 55534 w 557338"/>
              <a:gd name="connsiteY1" fmla="*/ 0 h 555336"/>
              <a:gd name="connsiteX2" fmla="*/ 501804 w 557338"/>
              <a:gd name="connsiteY2" fmla="*/ 0 h 555336"/>
              <a:gd name="connsiteX3" fmla="*/ 557338 w 557338"/>
              <a:gd name="connsiteY3" fmla="*/ 55534 h 555336"/>
              <a:gd name="connsiteX4" fmla="*/ 557338 w 557338"/>
              <a:gd name="connsiteY4" fmla="*/ 499802 h 555336"/>
              <a:gd name="connsiteX5" fmla="*/ 501804 w 557338"/>
              <a:gd name="connsiteY5" fmla="*/ 555336 h 555336"/>
              <a:gd name="connsiteX6" fmla="*/ 55534 w 557338"/>
              <a:gd name="connsiteY6" fmla="*/ 555336 h 555336"/>
              <a:gd name="connsiteX7" fmla="*/ 0 w 557338"/>
              <a:gd name="connsiteY7" fmla="*/ 499802 h 555336"/>
              <a:gd name="connsiteX8" fmla="*/ 0 w 557338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7338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501804" y="0"/>
                </a:lnTo>
                <a:cubicBezTo>
                  <a:pt x="532475" y="0"/>
                  <a:pt x="557338" y="24863"/>
                  <a:pt x="557338" y="55534"/>
                </a:cubicBezTo>
                <a:lnTo>
                  <a:pt x="557338" y="499802"/>
                </a:lnTo>
                <a:cubicBezTo>
                  <a:pt x="557338" y="530473"/>
                  <a:pt x="532475" y="555336"/>
                  <a:pt x="501804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5795" tIns="65795" rIns="65795" bIns="65795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9,2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6876256" y="4287409"/>
            <a:ext cx="630000" cy="324000"/>
          </a:xfrm>
          <a:custGeom>
            <a:avLst/>
            <a:gdLst>
              <a:gd name="connsiteX0" fmla="*/ 0 w 552998"/>
              <a:gd name="connsiteY0" fmla="*/ 55300 h 555336"/>
              <a:gd name="connsiteX1" fmla="*/ 55300 w 552998"/>
              <a:gd name="connsiteY1" fmla="*/ 0 h 555336"/>
              <a:gd name="connsiteX2" fmla="*/ 497698 w 552998"/>
              <a:gd name="connsiteY2" fmla="*/ 0 h 555336"/>
              <a:gd name="connsiteX3" fmla="*/ 552998 w 552998"/>
              <a:gd name="connsiteY3" fmla="*/ 55300 h 555336"/>
              <a:gd name="connsiteX4" fmla="*/ 552998 w 552998"/>
              <a:gd name="connsiteY4" fmla="*/ 500036 h 555336"/>
              <a:gd name="connsiteX5" fmla="*/ 497698 w 552998"/>
              <a:gd name="connsiteY5" fmla="*/ 555336 h 555336"/>
              <a:gd name="connsiteX6" fmla="*/ 55300 w 552998"/>
              <a:gd name="connsiteY6" fmla="*/ 555336 h 555336"/>
              <a:gd name="connsiteX7" fmla="*/ 0 w 552998"/>
              <a:gd name="connsiteY7" fmla="*/ 500036 h 555336"/>
              <a:gd name="connsiteX8" fmla="*/ 0 w 552998"/>
              <a:gd name="connsiteY8" fmla="*/ 55300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2998" h="555336">
                <a:moveTo>
                  <a:pt x="0" y="55300"/>
                </a:moveTo>
                <a:cubicBezTo>
                  <a:pt x="0" y="24759"/>
                  <a:pt x="24759" y="0"/>
                  <a:pt x="55300" y="0"/>
                </a:cubicBezTo>
                <a:lnTo>
                  <a:pt x="497698" y="0"/>
                </a:lnTo>
                <a:cubicBezTo>
                  <a:pt x="528239" y="0"/>
                  <a:pt x="552998" y="24759"/>
                  <a:pt x="552998" y="55300"/>
                </a:cubicBezTo>
                <a:lnTo>
                  <a:pt x="552998" y="500036"/>
                </a:lnTo>
                <a:cubicBezTo>
                  <a:pt x="552998" y="530577"/>
                  <a:pt x="528239" y="555336"/>
                  <a:pt x="497698" y="555336"/>
                </a:cubicBezTo>
                <a:lnTo>
                  <a:pt x="55300" y="555336"/>
                </a:lnTo>
                <a:cubicBezTo>
                  <a:pt x="24759" y="555336"/>
                  <a:pt x="0" y="530577"/>
                  <a:pt x="0" y="500036"/>
                </a:cubicBezTo>
                <a:lnTo>
                  <a:pt x="0" y="5530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5727" tIns="65727" rIns="65727" bIns="65727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75,0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6876256" y="4706624"/>
            <a:ext cx="630000" cy="431084"/>
          </a:xfrm>
          <a:custGeom>
            <a:avLst/>
            <a:gdLst>
              <a:gd name="connsiteX0" fmla="*/ 0 w 544425"/>
              <a:gd name="connsiteY0" fmla="*/ 54443 h 555336"/>
              <a:gd name="connsiteX1" fmla="*/ 54443 w 544425"/>
              <a:gd name="connsiteY1" fmla="*/ 0 h 555336"/>
              <a:gd name="connsiteX2" fmla="*/ 489983 w 544425"/>
              <a:gd name="connsiteY2" fmla="*/ 0 h 555336"/>
              <a:gd name="connsiteX3" fmla="*/ 544426 w 544425"/>
              <a:gd name="connsiteY3" fmla="*/ 54443 h 555336"/>
              <a:gd name="connsiteX4" fmla="*/ 544425 w 544425"/>
              <a:gd name="connsiteY4" fmla="*/ 500894 h 555336"/>
              <a:gd name="connsiteX5" fmla="*/ 489982 w 544425"/>
              <a:gd name="connsiteY5" fmla="*/ 555337 h 555336"/>
              <a:gd name="connsiteX6" fmla="*/ 54443 w 544425"/>
              <a:gd name="connsiteY6" fmla="*/ 555336 h 555336"/>
              <a:gd name="connsiteX7" fmla="*/ 0 w 544425"/>
              <a:gd name="connsiteY7" fmla="*/ 500893 h 555336"/>
              <a:gd name="connsiteX8" fmla="*/ 0 w 544425"/>
              <a:gd name="connsiteY8" fmla="*/ 54443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425" h="555336">
                <a:moveTo>
                  <a:pt x="0" y="54443"/>
                </a:moveTo>
                <a:cubicBezTo>
                  <a:pt x="0" y="24375"/>
                  <a:pt x="24375" y="0"/>
                  <a:pt x="54443" y="0"/>
                </a:cubicBezTo>
                <a:lnTo>
                  <a:pt x="489983" y="0"/>
                </a:lnTo>
                <a:cubicBezTo>
                  <a:pt x="520051" y="0"/>
                  <a:pt x="544426" y="24375"/>
                  <a:pt x="544426" y="54443"/>
                </a:cubicBezTo>
                <a:cubicBezTo>
                  <a:pt x="544426" y="203260"/>
                  <a:pt x="544425" y="352077"/>
                  <a:pt x="544425" y="500894"/>
                </a:cubicBezTo>
                <a:cubicBezTo>
                  <a:pt x="544425" y="530962"/>
                  <a:pt x="520050" y="555337"/>
                  <a:pt x="489982" y="555337"/>
                </a:cubicBezTo>
                <a:lnTo>
                  <a:pt x="54443" y="555336"/>
                </a:lnTo>
                <a:cubicBezTo>
                  <a:pt x="24375" y="555336"/>
                  <a:pt x="0" y="530961"/>
                  <a:pt x="0" y="500893"/>
                </a:cubicBezTo>
                <a:lnTo>
                  <a:pt x="0" y="5444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5476" tIns="65476" rIns="65476" bIns="6547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780,9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6876256" y="6165306"/>
            <a:ext cx="630000" cy="317069"/>
          </a:xfrm>
          <a:custGeom>
            <a:avLst/>
            <a:gdLst>
              <a:gd name="connsiteX0" fmla="*/ 0 w 544425"/>
              <a:gd name="connsiteY0" fmla="*/ 54443 h 555336"/>
              <a:gd name="connsiteX1" fmla="*/ 54443 w 544425"/>
              <a:gd name="connsiteY1" fmla="*/ 0 h 555336"/>
              <a:gd name="connsiteX2" fmla="*/ 489983 w 544425"/>
              <a:gd name="connsiteY2" fmla="*/ 0 h 555336"/>
              <a:gd name="connsiteX3" fmla="*/ 544426 w 544425"/>
              <a:gd name="connsiteY3" fmla="*/ 54443 h 555336"/>
              <a:gd name="connsiteX4" fmla="*/ 544425 w 544425"/>
              <a:gd name="connsiteY4" fmla="*/ 500894 h 555336"/>
              <a:gd name="connsiteX5" fmla="*/ 489982 w 544425"/>
              <a:gd name="connsiteY5" fmla="*/ 555337 h 555336"/>
              <a:gd name="connsiteX6" fmla="*/ 54443 w 544425"/>
              <a:gd name="connsiteY6" fmla="*/ 555336 h 555336"/>
              <a:gd name="connsiteX7" fmla="*/ 0 w 544425"/>
              <a:gd name="connsiteY7" fmla="*/ 500893 h 555336"/>
              <a:gd name="connsiteX8" fmla="*/ 0 w 544425"/>
              <a:gd name="connsiteY8" fmla="*/ 54443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425" h="555336">
                <a:moveTo>
                  <a:pt x="0" y="54443"/>
                </a:moveTo>
                <a:cubicBezTo>
                  <a:pt x="0" y="24375"/>
                  <a:pt x="24375" y="0"/>
                  <a:pt x="54443" y="0"/>
                </a:cubicBezTo>
                <a:lnTo>
                  <a:pt x="489983" y="0"/>
                </a:lnTo>
                <a:cubicBezTo>
                  <a:pt x="520051" y="0"/>
                  <a:pt x="544426" y="24375"/>
                  <a:pt x="544426" y="54443"/>
                </a:cubicBezTo>
                <a:cubicBezTo>
                  <a:pt x="544426" y="203260"/>
                  <a:pt x="544425" y="352077"/>
                  <a:pt x="544425" y="500894"/>
                </a:cubicBezTo>
                <a:cubicBezTo>
                  <a:pt x="544425" y="530962"/>
                  <a:pt x="520050" y="555337"/>
                  <a:pt x="489982" y="555337"/>
                </a:cubicBezTo>
                <a:lnTo>
                  <a:pt x="54443" y="555336"/>
                </a:lnTo>
                <a:cubicBezTo>
                  <a:pt x="24375" y="555336"/>
                  <a:pt x="0" y="530961"/>
                  <a:pt x="0" y="500893"/>
                </a:cubicBezTo>
                <a:lnTo>
                  <a:pt x="0" y="5444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5476" tIns="65476" rIns="65476" bIns="6547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81,4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7604033" y="3077281"/>
            <a:ext cx="630000" cy="324000"/>
          </a:xfrm>
          <a:custGeom>
            <a:avLst/>
            <a:gdLst>
              <a:gd name="connsiteX0" fmla="*/ 0 w 559419"/>
              <a:gd name="connsiteY0" fmla="*/ 33288 h 332880"/>
              <a:gd name="connsiteX1" fmla="*/ 33288 w 559419"/>
              <a:gd name="connsiteY1" fmla="*/ 0 h 332880"/>
              <a:gd name="connsiteX2" fmla="*/ 526131 w 559419"/>
              <a:gd name="connsiteY2" fmla="*/ 0 h 332880"/>
              <a:gd name="connsiteX3" fmla="*/ 559419 w 559419"/>
              <a:gd name="connsiteY3" fmla="*/ 33288 h 332880"/>
              <a:gd name="connsiteX4" fmla="*/ 559419 w 559419"/>
              <a:gd name="connsiteY4" fmla="*/ 299592 h 332880"/>
              <a:gd name="connsiteX5" fmla="*/ 526131 w 559419"/>
              <a:gd name="connsiteY5" fmla="*/ 332880 h 332880"/>
              <a:gd name="connsiteX6" fmla="*/ 33288 w 559419"/>
              <a:gd name="connsiteY6" fmla="*/ 332880 h 332880"/>
              <a:gd name="connsiteX7" fmla="*/ 0 w 559419"/>
              <a:gd name="connsiteY7" fmla="*/ 299592 h 332880"/>
              <a:gd name="connsiteX8" fmla="*/ 0 w 559419"/>
              <a:gd name="connsiteY8" fmla="*/ 33288 h 33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419" h="332880">
                <a:moveTo>
                  <a:pt x="0" y="33288"/>
                </a:moveTo>
                <a:cubicBezTo>
                  <a:pt x="0" y="14904"/>
                  <a:pt x="14904" y="0"/>
                  <a:pt x="33288" y="0"/>
                </a:cubicBezTo>
                <a:lnTo>
                  <a:pt x="526131" y="0"/>
                </a:lnTo>
                <a:cubicBezTo>
                  <a:pt x="544515" y="0"/>
                  <a:pt x="559419" y="14904"/>
                  <a:pt x="559419" y="33288"/>
                </a:cubicBezTo>
                <a:lnTo>
                  <a:pt x="559419" y="299592"/>
                </a:lnTo>
                <a:cubicBezTo>
                  <a:pt x="559419" y="317976"/>
                  <a:pt x="544515" y="332880"/>
                  <a:pt x="526131" y="332880"/>
                </a:cubicBezTo>
                <a:lnTo>
                  <a:pt x="33288" y="332880"/>
                </a:lnTo>
                <a:cubicBezTo>
                  <a:pt x="14904" y="332880"/>
                  <a:pt x="0" y="317976"/>
                  <a:pt x="0" y="299592"/>
                </a:cubicBezTo>
                <a:lnTo>
                  <a:pt x="0" y="3328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090" tIns="63090" rIns="63090" bIns="63090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7604033" y="3501009"/>
            <a:ext cx="630000" cy="324000"/>
          </a:xfrm>
          <a:custGeom>
            <a:avLst/>
            <a:gdLst>
              <a:gd name="connsiteX0" fmla="*/ 0 w 556149"/>
              <a:gd name="connsiteY0" fmla="*/ 55534 h 555336"/>
              <a:gd name="connsiteX1" fmla="*/ 55534 w 556149"/>
              <a:gd name="connsiteY1" fmla="*/ 0 h 555336"/>
              <a:gd name="connsiteX2" fmla="*/ 500615 w 556149"/>
              <a:gd name="connsiteY2" fmla="*/ 0 h 555336"/>
              <a:gd name="connsiteX3" fmla="*/ 556149 w 556149"/>
              <a:gd name="connsiteY3" fmla="*/ 55534 h 555336"/>
              <a:gd name="connsiteX4" fmla="*/ 556149 w 556149"/>
              <a:gd name="connsiteY4" fmla="*/ 499802 h 555336"/>
              <a:gd name="connsiteX5" fmla="*/ 500615 w 556149"/>
              <a:gd name="connsiteY5" fmla="*/ 555336 h 555336"/>
              <a:gd name="connsiteX6" fmla="*/ 55534 w 556149"/>
              <a:gd name="connsiteY6" fmla="*/ 555336 h 555336"/>
              <a:gd name="connsiteX7" fmla="*/ 0 w 556149"/>
              <a:gd name="connsiteY7" fmla="*/ 499802 h 555336"/>
              <a:gd name="connsiteX8" fmla="*/ 0 w 556149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6149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500615" y="0"/>
                </a:lnTo>
                <a:cubicBezTo>
                  <a:pt x="531286" y="0"/>
                  <a:pt x="556149" y="24863"/>
                  <a:pt x="556149" y="55534"/>
                </a:cubicBezTo>
                <a:lnTo>
                  <a:pt x="556149" y="499802"/>
                </a:lnTo>
                <a:cubicBezTo>
                  <a:pt x="556149" y="530473"/>
                  <a:pt x="531286" y="555336"/>
                  <a:pt x="500615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5795" tIns="65795" rIns="65795" bIns="65795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15 737,1</a:t>
            </a:r>
            <a:endParaRPr lang="ru-RU" sz="1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7604033" y="3897088"/>
            <a:ext cx="630000" cy="324000"/>
          </a:xfrm>
          <a:custGeom>
            <a:avLst/>
            <a:gdLst>
              <a:gd name="connsiteX0" fmla="*/ 0 w 549666"/>
              <a:gd name="connsiteY0" fmla="*/ 54967 h 555336"/>
              <a:gd name="connsiteX1" fmla="*/ 54967 w 549666"/>
              <a:gd name="connsiteY1" fmla="*/ 0 h 555336"/>
              <a:gd name="connsiteX2" fmla="*/ 494699 w 549666"/>
              <a:gd name="connsiteY2" fmla="*/ 0 h 555336"/>
              <a:gd name="connsiteX3" fmla="*/ 549666 w 549666"/>
              <a:gd name="connsiteY3" fmla="*/ 54967 h 555336"/>
              <a:gd name="connsiteX4" fmla="*/ 549666 w 549666"/>
              <a:gd name="connsiteY4" fmla="*/ 500369 h 555336"/>
              <a:gd name="connsiteX5" fmla="*/ 494699 w 549666"/>
              <a:gd name="connsiteY5" fmla="*/ 555336 h 555336"/>
              <a:gd name="connsiteX6" fmla="*/ 54967 w 549666"/>
              <a:gd name="connsiteY6" fmla="*/ 555336 h 555336"/>
              <a:gd name="connsiteX7" fmla="*/ 0 w 549666"/>
              <a:gd name="connsiteY7" fmla="*/ 500369 h 555336"/>
              <a:gd name="connsiteX8" fmla="*/ 0 w 549666"/>
              <a:gd name="connsiteY8" fmla="*/ 54967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9666" h="555336">
                <a:moveTo>
                  <a:pt x="0" y="54967"/>
                </a:moveTo>
                <a:cubicBezTo>
                  <a:pt x="0" y="24610"/>
                  <a:pt x="24610" y="0"/>
                  <a:pt x="54967" y="0"/>
                </a:cubicBezTo>
                <a:lnTo>
                  <a:pt x="494699" y="0"/>
                </a:lnTo>
                <a:cubicBezTo>
                  <a:pt x="525056" y="0"/>
                  <a:pt x="549666" y="24610"/>
                  <a:pt x="549666" y="54967"/>
                </a:cubicBezTo>
                <a:lnTo>
                  <a:pt x="549666" y="500369"/>
                </a:lnTo>
                <a:cubicBezTo>
                  <a:pt x="549666" y="530726"/>
                  <a:pt x="525056" y="555336"/>
                  <a:pt x="494699" y="555336"/>
                </a:cubicBezTo>
                <a:lnTo>
                  <a:pt x="54967" y="555336"/>
                </a:lnTo>
                <a:cubicBezTo>
                  <a:pt x="24610" y="555336"/>
                  <a:pt x="0" y="530726"/>
                  <a:pt x="0" y="500369"/>
                </a:cubicBezTo>
                <a:lnTo>
                  <a:pt x="0" y="5496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5629" tIns="65629" rIns="65629" bIns="65629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3,4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7604033" y="4287409"/>
            <a:ext cx="630000" cy="324000"/>
          </a:xfrm>
          <a:custGeom>
            <a:avLst/>
            <a:gdLst>
              <a:gd name="connsiteX0" fmla="*/ 0 w 536927"/>
              <a:gd name="connsiteY0" fmla="*/ 53693 h 555336"/>
              <a:gd name="connsiteX1" fmla="*/ 53693 w 536927"/>
              <a:gd name="connsiteY1" fmla="*/ 0 h 555336"/>
              <a:gd name="connsiteX2" fmla="*/ 483234 w 536927"/>
              <a:gd name="connsiteY2" fmla="*/ 0 h 555336"/>
              <a:gd name="connsiteX3" fmla="*/ 536927 w 536927"/>
              <a:gd name="connsiteY3" fmla="*/ 53693 h 555336"/>
              <a:gd name="connsiteX4" fmla="*/ 536927 w 536927"/>
              <a:gd name="connsiteY4" fmla="*/ 501643 h 555336"/>
              <a:gd name="connsiteX5" fmla="*/ 483234 w 536927"/>
              <a:gd name="connsiteY5" fmla="*/ 555336 h 555336"/>
              <a:gd name="connsiteX6" fmla="*/ 53693 w 536927"/>
              <a:gd name="connsiteY6" fmla="*/ 555336 h 555336"/>
              <a:gd name="connsiteX7" fmla="*/ 0 w 536927"/>
              <a:gd name="connsiteY7" fmla="*/ 501643 h 555336"/>
              <a:gd name="connsiteX8" fmla="*/ 0 w 536927"/>
              <a:gd name="connsiteY8" fmla="*/ 53693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6927" h="555336">
                <a:moveTo>
                  <a:pt x="0" y="53693"/>
                </a:moveTo>
                <a:cubicBezTo>
                  <a:pt x="0" y="24039"/>
                  <a:pt x="24039" y="0"/>
                  <a:pt x="53693" y="0"/>
                </a:cubicBezTo>
                <a:lnTo>
                  <a:pt x="483234" y="0"/>
                </a:lnTo>
                <a:cubicBezTo>
                  <a:pt x="512888" y="0"/>
                  <a:pt x="536927" y="24039"/>
                  <a:pt x="536927" y="53693"/>
                </a:cubicBezTo>
                <a:lnTo>
                  <a:pt x="536927" y="501643"/>
                </a:lnTo>
                <a:cubicBezTo>
                  <a:pt x="536927" y="531297"/>
                  <a:pt x="512888" y="555336"/>
                  <a:pt x="483234" y="555336"/>
                </a:cubicBezTo>
                <a:lnTo>
                  <a:pt x="53693" y="555336"/>
                </a:lnTo>
                <a:cubicBezTo>
                  <a:pt x="24039" y="555336"/>
                  <a:pt x="0" y="531297"/>
                  <a:pt x="0" y="501643"/>
                </a:cubicBezTo>
                <a:lnTo>
                  <a:pt x="0" y="5369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5256" tIns="65256" rIns="65256" bIns="6525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18,0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7604033" y="4706624"/>
            <a:ext cx="630000" cy="431084"/>
          </a:xfrm>
          <a:custGeom>
            <a:avLst/>
            <a:gdLst>
              <a:gd name="connsiteX0" fmla="*/ 0 w 512328"/>
              <a:gd name="connsiteY0" fmla="*/ 51233 h 555336"/>
              <a:gd name="connsiteX1" fmla="*/ 51233 w 512328"/>
              <a:gd name="connsiteY1" fmla="*/ 0 h 555336"/>
              <a:gd name="connsiteX2" fmla="*/ 461095 w 512328"/>
              <a:gd name="connsiteY2" fmla="*/ 0 h 555336"/>
              <a:gd name="connsiteX3" fmla="*/ 512328 w 512328"/>
              <a:gd name="connsiteY3" fmla="*/ 51233 h 555336"/>
              <a:gd name="connsiteX4" fmla="*/ 512328 w 512328"/>
              <a:gd name="connsiteY4" fmla="*/ 504103 h 555336"/>
              <a:gd name="connsiteX5" fmla="*/ 461095 w 512328"/>
              <a:gd name="connsiteY5" fmla="*/ 555336 h 555336"/>
              <a:gd name="connsiteX6" fmla="*/ 51233 w 512328"/>
              <a:gd name="connsiteY6" fmla="*/ 555336 h 555336"/>
              <a:gd name="connsiteX7" fmla="*/ 0 w 512328"/>
              <a:gd name="connsiteY7" fmla="*/ 504103 h 555336"/>
              <a:gd name="connsiteX8" fmla="*/ 0 w 512328"/>
              <a:gd name="connsiteY8" fmla="*/ 51233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2328" h="555336">
                <a:moveTo>
                  <a:pt x="0" y="51233"/>
                </a:moveTo>
                <a:cubicBezTo>
                  <a:pt x="0" y="22938"/>
                  <a:pt x="22938" y="0"/>
                  <a:pt x="51233" y="0"/>
                </a:cubicBezTo>
                <a:lnTo>
                  <a:pt x="461095" y="0"/>
                </a:lnTo>
                <a:cubicBezTo>
                  <a:pt x="489390" y="0"/>
                  <a:pt x="512328" y="22938"/>
                  <a:pt x="512328" y="51233"/>
                </a:cubicBezTo>
                <a:lnTo>
                  <a:pt x="512328" y="504103"/>
                </a:lnTo>
                <a:cubicBezTo>
                  <a:pt x="512328" y="532398"/>
                  <a:pt x="489390" y="555336"/>
                  <a:pt x="461095" y="555336"/>
                </a:cubicBezTo>
                <a:lnTo>
                  <a:pt x="51233" y="555336"/>
                </a:lnTo>
                <a:cubicBezTo>
                  <a:pt x="22938" y="555336"/>
                  <a:pt x="0" y="532398"/>
                  <a:pt x="0" y="504103"/>
                </a:cubicBezTo>
                <a:lnTo>
                  <a:pt x="0" y="5123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4536" tIns="64536" rIns="64536" bIns="6453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602,9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7604033" y="6165305"/>
            <a:ext cx="630000" cy="317070"/>
          </a:xfrm>
          <a:custGeom>
            <a:avLst/>
            <a:gdLst>
              <a:gd name="connsiteX0" fmla="*/ 0 w 512328"/>
              <a:gd name="connsiteY0" fmla="*/ 51233 h 555336"/>
              <a:gd name="connsiteX1" fmla="*/ 51233 w 512328"/>
              <a:gd name="connsiteY1" fmla="*/ 0 h 555336"/>
              <a:gd name="connsiteX2" fmla="*/ 461095 w 512328"/>
              <a:gd name="connsiteY2" fmla="*/ 0 h 555336"/>
              <a:gd name="connsiteX3" fmla="*/ 512328 w 512328"/>
              <a:gd name="connsiteY3" fmla="*/ 51233 h 555336"/>
              <a:gd name="connsiteX4" fmla="*/ 512328 w 512328"/>
              <a:gd name="connsiteY4" fmla="*/ 504103 h 555336"/>
              <a:gd name="connsiteX5" fmla="*/ 461095 w 512328"/>
              <a:gd name="connsiteY5" fmla="*/ 555336 h 555336"/>
              <a:gd name="connsiteX6" fmla="*/ 51233 w 512328"/>
              <a:gd name="connsiteY6" fmla="*/ 555336 h 555336"/>
              <a:gd name="connsiteX7" fmla="*/ 0 w 512328"/>
              <a:gd name="connsiteY7" fmla="*/ 504103 h 555336"/>
              <a:gd name="connsiteX8" fmla="*/ 0 w 512328"/>
              <a:gd name="connsiteY8" fmla="*/ 51233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2328" h="555336">
                <a:moveTo>
                  <a:pt x="0" y="51233"/>
                </a:moveTo>
                <a:cubicBezTo>
                  <a:pt x="0" y="22938"/>
                  <a:pt x="22938" y="0"/>
                  <a:pt x="51233" y="0"/>
                </a:cubicBezTo>
                <a:lnTo>
                  <a:pt x="461095" y="0"/>
                </a:lnTo>
                <a:cubicBezTo>
                  <a:pt x="489390" y="0"/>
                  <a:pt x="512328" y="22938"/>
                  <a:pt x="512328" y="51233"/>
                </a:cubicBezTo>
                <a:lnTo>
                  <a:pt x="512328" y="504103"/>
                </a:lnTo>
                <a:cubicBezTo>
                  <a:pt x="512328" y="532398"/>
                  <a:pt x="489390" y="555336"/>
                  <a:pt x="461095" y="555336"/>
                </a:cubicBezTo>
                <a:lnTo>
                  <a:pt x="51233" y="555336"/>
                </a:lnTo>
                <a:cubicBezTo>
                  <a:pt x="22938" y="555336"/>
                  <a:pt x="0" y="532398"/>
                  <a:pt x="0" y="504103"/>
                </a:cubicBezTo>
                <a:lnTo>
                  <a:pt x="0" y="5123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4536" tIns="64536" rIns="64536" bIns="6453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83,7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8335786" y="3077281"/>
            <a:ext cx="630000" cy="324000"/>
          </a:xfrm>
          <a:custGeom>
            <a:avLst/>
            <a:gdLst>
              <a:gd name="connsiteX0" fmla="*/ 0 w 561061"/>
              <a:gd name="connsiteY0" fmla="*/ 33288 h 332880"/>
              <a:gd name="connsiteX1" fmla="*/ 33288 w 561061"/>
              <a:gd name="connsiteY1" fmla="*/ 0 h 332880"/>
              <a:gd name="connsiteX2" fmla="*/ 527773 w 561061"/>
              <a:gd name="connsiteY2" fmla="*/ 0 h 332880"/>
              <a:gd name="connsiteX3" fmla="*/ 561061 w 561061"/>
              <a:gd name="connsiteY3" fmla="*/ 33288 h 332880"/>
              <a:gd name="connsiteX4" fmla="*/ 561061 w 561061"/>
              <a:gd name="connsiteY4" fmla="*/ 299592 h 332880"/>
              <a:gd name="connsiteX5" fmla="*/ 527773 w 561061"/>
              <a:gd name="connsiteY5" fmla="*/ 332880 h 332880"/>
              <a:gd name="connsiteX6" fmla="*/ 33288 w 561061"/>
              <a:gd name="connsiteY6" fmla="*/ 332880 h 332880"/>
              <a:gd name="connsiteX7" fmla="*/ 0 w 561061"/>
              <a:gd name="connsiteY7" fmla="*/ 299592 h 332880"/>
              <a:gd name="connsiteX8" fmla="*/ 0 w 561061"/>
              <a:gd name="connsiteY8" fmla="*/ 33288 h 33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1061" h="332880">
                <a:moveTo>
                  <a:pt x="0" y="33288"/>
                </a:moveTo>
                <a:cubicBezTo>
                  <a:pt x="0" y="14904"/>
                  <a:pt x="14904" y="0"/>
                  <a:pt x="33288" y="0"/>
                </a:cubicBezTo>
                <a:lnTo>
                  <a:pt x="527773" y="0"/>
                </a:lnTo>
                <a:cubicBezTo>
                  <a:pt x="546157" y="0"/>
                  <a:pt x="561061" y="14904"/>
                  <a:pt x="561061" y="33288"/>
                </a:cubicBezTo>
                <a:lnTo>
                  <a:pt x="561061" y="299592"/>
                </a:lnTo>
                <a:cubicBezTo>
                  <a:pt x="561061" y="317976"/>
                  <a:pt x="546157" y="332880"/>
                  <a:pt x="527773" y="332880"/>
                </a:cubicBezTo>
                <a:lnTo>
                  <a:pt x="33288" y="332880"/>
                </a:lnTo>
                <a:cubicBezTo>
                  <a:pt x="14904" y="332880"/>
                  <a:pt x="0" y="317976"/>
                  <a:pt x="0" y="299592"/>
                </a:cubicBezTo>
                <a:lnTo>
                  <a:pt x="0" y="3328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090" tIns="63090" rIns="63090" bIns="63090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8335786" y="3501008"/>
            <a:ext cx="630000" cy="324000"/>
          </a:xfrm>
          <a:custGeom>
            <a:avLst/>
            <a:gdLst>
              <a:gd name="connsiteX0" fmla="*/ 0 w 559965"/>
              <a:gd name="connsiteY0" fmla="*/ 55534 h 555336"/>
              <a:gd name="connsiteX1" fmla="*/ 55534 w 559965"/>
              <a:gd name="connsiteY1" fmla="*/ 0 h 555336"/>
              <a:gd name="connsiteX2" fmla="*/ 504431 w 559965"/>
              <a:gd name="connsiteY2" fmla="*/ 0 h 555336"/>
              <a:gd name="connsiteX3" fmla="*/ 559965 w 559965"/>
              <a:gd name="connsiteY3" fmla="*/ 55534 h 555336"/>
              <a:gd name="connsiteX4" fmla="*/ 559965 w 559965"/>
              <a:gd name="connsiteY4" fmla="*/ 499802 h 555336"/>
              <a:gd name="connsiteX5" fmla="*/ 504431 w 559965"/>
              <a:gd name="connsiteY5" fmla="*/ 555336 h 555336"/>
              <a:gd name="connsiteX6" fmla="*/ 55534 w 559965"/>
              <a:gd name="connsiteY6" fmla="*/ 555336 h 555336"/>
              <a:gd name="connsiteX7" fmla="*/ 0 w 559965"/>
              <a:gd name="connsiteY7" fmla="*/ 499802 h 555336"/>
              <a:gd name="connsiteX8" fmla="*/ 0 w 559965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965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504431" y="0"/>
                </a:lnTo>
                <a:cubicBezTo>
                  <a:pt x="535102" y="0"/>
                  <a:pt x="559965" y="24863"/>
                  <a:pt x="559965" y="55534"/>
                </a:cubicBezTo>
                <a:lnTo>
                  <a:pt x="559965" y="499802"/>
                </a:lnTo>
                <a:cubicBezTo>
                  <a:pt x="559965" y="530473"/>
                  <a:pt x="535102" y="555336"/>
                  <a:pt x="504431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9605" tIns="69605" rIns="69605" bIns="6960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15 213,1</a:t>
            </a:r>
            <a:endParaRPr lang="ru-RU" sz="1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8335786" y="3896615"/>
            <a:ext cx="630000" cy="324000"/>
          </a:xfrm>
          <a:custGeom>
            <a:avLst/>
            <a:gdLst>
              <a:gd name="connsiteX0" fmla="*/ 0 w 557781"/>
              <a:gd name="connsiteY0" fmla="*/ 55534 h 555336"/>
              <a:gd name="connsiteX1" fmla="*/ 55534 w 557781"/>
              <a:gd name="connsiteY1" fmla="*/ 0 h 555336"/>
              <a:gd name="connsiteX2" fmla="*/ 502247 w 557781"/>
              <a:gd name="connsiteY2" fmla="*/ 0 h 555336"/>
              <a:gd name="connsiteX3" fmla="*/ 557781 w 557781"/>
              <a:gd name="connsiteY3" fmla="*/ 55534 h 555336"/>
              <a:gd name="connsiteX4" fmla="*/ 557781 w 557781"/>
              <a:gd name="connsiteY4" fmla="*/ 499802 h 555336"/>
              <a:gd name="connsiteX5" fmla="*/ 502247 w 557781"/>
              <a:gd name="connsiteY5" fmla="*/ 555336 h 555336"/>
              <a:gd name="connsiteX6" fmla="*/ 55534 w 557781"/>
              <a:gd name="connsiteY6" fmla="*/ 555336 h 555336"/>
              <a:gd name="connsiteX7" fmla="*/ 0 w 557781"/>
              <a:gd name="connsiteY7" fmla="*/ 499802 h 555336"/>
              <a:gd name="connsiteX8" fmla="*/ 0 w 557781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7781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502247" y="0"/>
                </a:lnTo>
                <a:cubicBezTo>
                  <a:pt x="532918" y="0"/>
                  <a:pt x="557781" y="24863"/>
                  <a:pt x="557781" y="55534"/>
                </a:cubicBezTo>
                <a:lnTo>
                  <a:pt x="557781" y="499802"/>
                </a:lnTo>
                <a:cubicBezTo>
                  <a:pt x="557781" y="530473"/>
                  <a:pt x="532918" y="555336"/>
                  <a:pt x="502247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9605" tIns="69605" rIns="69605" bIns="6960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3,4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8335786" y="4288505"/>
            <a:ext cx="630000" cy="324000"/>
          </a:xfrm>
          <a:custGeom>
            <a:avLst/>
            <a:gdLst>
              <a:gd name="connsiteX0" fmla="*/ 0 w 553439"/>
              <a:gd name="connsiteY0" fmla="*/ 55344 h 555336"/>
              <a:gd name="connsiteX1" fmla="*/ 55344 w 553439"/>
              <a:gd name="connsiteY1" fmla="*/ 0 h 555336"/>
              <a:gd name="connsiteX2" fmla="*/ 498095 w 553439"/>
              <a:gd name="connsiteY2" fmla="*/ 0 h 555336"/>
              <a:gd name="connsiteX3" fmla="*/ 553439 w 553439"/>
              <a:gd name="connsiteY3" fmla="*/ 55344 h 555336"/>
              <a:gd name="connsiteX4" fmla="*/ 553439 w 553439"/>
              <a:gd name="connsiteY4" fmla="*/ 499992 h 555336"/>
              <a:gd name="connsiteX5" fmla="*/ 498095 w 553439"/>
              <a:gd name="connsiteY5" fmla="*/ 555336 h 555336"/>
              <a:gd name="connsiteX6" fmla="*/ 55344 w 553439"/>
              <a:gd name="connsiteY6" fmla="*/ 555336 h 555336"/>
              <a:gd name="connsiteX7" fmla="*/ 0 w 553439"/>
              <a:gd name="connsiteY7" fmla="*/ 499992 h 555336"/>
              <a:gd name="connsiteX8" fmla="*/ 0 w 553439"/>
              <a:gd name="connsiteY8" fmla="*/ 5534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3439" h="555336">
                <a:moveTo>
                  <a:pt x="0" y="55344"/>
                </a:moveTo>
                <a:cubicBezTo>
                  <a:pt x="0" y="24778"/>
                  <a:pt x="24778" y="0"/>
                  <a:pt x="55344" y="0"/>
                </a:cubicBezTo>
                <a:lnTo>
                  <a:pt x="498095" y="0"/>
                </a:lnTo>
                <a:cubicBezTo>
                  <a:pt x="528661" y="0"/>
                  <a:pt x="553439" y="24778"/>
                  <a:pt x="553439" y="55344"/>
                </a:cubicBezTo>
                <a:lnTo>
                  <a:pt x="553439" y="499992"/>
                </a:lnTo>
                <a:cubicBezTo>
                  <a:pt x="553439" y="530558"/>
                  <a:pt x="528661" y="555336"/>
                  <a:pt x="498095" y="555336"/>
                </a:cubicBezTo>
                <a:lnTo>
                  <a:pt x="55344" y="555336"/>
                </a:lnTo>
                <a:cubicBezTo>
                  <a:pt x="24778" y="555336"/>
                  <a:pt x="0" y="530558"/>
                  <a:pt x="0" y="499992"/>
                </a:cubicBezTo>
                <a:lnTo>
                  <a:pt x="0" y="55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9550" tIns="69550" rIns="69550" bIns="69550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18,0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8335786" y="4706624"/>
            <a:ext cx="630000" cy="431084"/>
          </a:xfrm>
          <a:custGeom>
            <a:avLst/>
            <a:gdLst>
              <a:gd name="connsiteX0" fmla="*/ 0 w 544854"/>
              <a:gd name="connsiteY0" fmla="*/ 54485 h 555336"/>
              <a:gd name="connsiteX1" fmla="*/ 54485 w 544854"/>
              <a:gd name="connsiteY1" fmla="*/ 0 h 555336"/>
              <a:gd name="connsiteX2" fmla="*/ 490369 w 544854"/>
              <a:gd name="connsiteY2" fmla="*/ 0 h 555336"/>
              <a:gd name="connsiteX3" fmla="*/ 544854 w 544854"/>
              <a:gd name="connsiteY3" fmla="*/ 54485 h 555336"/>
              <a:gd name="connsiteX4" fmla="*/ 544854 w 544854"/>
              <a:gd name="connsiteY4" fmla="*/ 500851 h 555336"/>
              <a:gd name="connsiteX5" fmla="*/ 490369 w 544854"/>
              <a:gd name="connsiteY5" fmla="*/ 555336 h 555336"/>
              <a:gd name="connsiteX6" fmla="*/ 54485 w 544854"/>
              <a:gd name="connsiteY6" fmla="*/ 555336 h 555336"/>
              <a:gd name="connsiteX7" fmla="*/ 0 w 544854"/>
              <a:gd name="connsiteY7" fmla="*/ 500851 h 555336"/>
              <a:gd name="connsiteX8" fmla="*/ 0 w 544854"/>
              <a:gd name="connsiteY8" fmla="*/ 54485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854" h="555336">
                <a:moveTo>
                  <a:pt x="0" y="54485"/>
                </a:moveTo>
                <a:cubicBezTo>
                  <a:pt x="0" y="24394"/>
                  <a:pt x="24394" y="0"/>
                  <a:pt x="54485" y="0"/>
                </a:cubicBezTo>
                <a:lnTo>
                  <a:pt x="490369" y="0"/>
                </a:lnTo>
                <a:cubicBezTo>
                  <a:pt x="520460" y="0"/>
                  <a:pt x="544854" y="24394"/>
                  <a:pt x="544854" y="54485"/>
                </a:cubicBezTo>
                <a:lnTo>
                  <a:pt x="544854" y="500851"/>
                </a:lnTo>
                <a:cubicBezTo>
                  <a:pt x="544854" y="530942"/>
                  <a:pt x="520460" y="555336"/>
                  <a:pt x="490369" y="555336"/>
                </a:cubicBezTo>
                <a:lnTo>
                  <a:pt x="54485" y="555336"/>
                </a:lnTo>
                <a:cubicBezTo>
                  <a:pt x="24394" y="555336"/>
                  <a:pt x="0" y="530942"/>
                  <a:pt x="0" y="500851"/>
                </a:cubicBezTo>
                <a:lnTo>
                  <a:pt x="0" y="5448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9298" tIns="69298" rIns="69298" bIns="6929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8335786" y="6165304"/>
            <a:ext cx="630000" cy="317072"/>
          </a:xfrm>
          <a:custGeom>
            <a:avLst/>
            <a:gdLst>
              <a:gd name="connsiteX0" fmla="*/ 0 w 544854"/>
              <a:gd name="connsiteY0" fmla="*/ 54485 h 555336"/>
              <a:gd name="connsiteX1" fmla="*/ 54485 w 544854"/>
              <a:gd name="connsiteY1" fmla="*/ 0 h 555336"/>
              <a:gd name="connsiteX2" fmla="*/ 490369 w 544854"/>
              <a:gd name="connsiteY2" fmla="*/ 0 h 555336"/>
              <a:gd name="connsiteX3" fmla="*/ 544854 w 544854"/>
              <a:gd name="connsiteY3" fmla="*/ 54485 h 555336"/>
              <a:gd name="connsiteX4" fmla="*/ 544854 w 544854"/>
              <a:gd name="connsiteY4" fmla="*/ 500851 h 555336"/>
              <a:gd name="connsiteX5" fmla="*/ 490369 w 544854"/>
              <a:gd name="connsiteY5" fmla="*/ 555336 h 555336"/>
              <a:gd name="connsiteX6" fmla="*/ 54485 w 544854"/>
              <a:gd name="connsiteY6" fmla="*/ 555336 h 555336"/>
              <a:gd name="connsiteX7" fmla="*/ 0 w 544854"/>
              <a:gd name="connsiteY7" fmla="*/ 500851 h 555336"/>
              <a:gd name="connsiteX8" fmla="*/ 0 w 544854"/>
              <a:gd name="connsiteY8" fmla="*/ 54485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854" h="555336">
                <a:moveTo>
                  <a:pt x="0" y="54485"/>
                </a:moveTo>
                <a:cubicBezTo>
                  <a:pt x="0" y="24394"/>
                  <a:pt x="24394" y="0"/>
                  <a:pt x="54485" y="0"/>
                </a:cubicBezTo>
                <a:lnTo>
                  <a:pt x="490369" y="0"/>
                </a:lnTo>
                <a:cubicBezTo>
                  <a:pt x="520460" y="0"/>
                  <a:pt x="544854" y="24394"/>
                  <a:pt x="544854" y="54485"/>
                </a:cubicBezTo>
                <a:lnTo>
                  <a:pt x="544854" y="500851"/>
                </a:lnTo>
                <a:cubicBezTo>
                  <a:pt x="544854" y="530942"/>
                  <a:pt x="520460" y="555336"/>
                  <a:pt x="490369" y="555336"/>
                </a:cubicBezTo>
                <a:lnTo>
                  <a:pt x="54485" y="555336"/>
                </a:lnTo>
                <a:cubicBezTo>
                  <a:pt x="24394" y="555336"/>
                  <a:pt x="0" y="530942"/>
                  <a:pt x="0" y="500851"/>
                </a:cubicBezTo>
                <a:lnTo>
                  <a:pt x="0" y="5448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9298" tIns="69298" rIns="69298" bIns="6929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83,7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52337" y="818208"/>
            <a:ext cx="6152412" cy="162220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доступности качественного образования, ориентированного на формирование конкурентоспособной личности, отвечающей требованиям инновационного развития экономики, обладающей навыками проектирования собственной профессиональной карьеры и достижения современных стандартов качества жизни на основе общечеловеческих ценностей и активной гражданской позиции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7779" y="2903549"/>
            <a:ext cx="42093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9975834"/>
              </p:ext>
            </p:extLst>
          </p:nvPr>
        </p:nvGraphicFramePr>
        <p:xfrm>
          <a:off x="147780" y="3356992"/>
          <a:ext cx="4568236" cy="3073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44</a:t>
            </a:fld>
            <a:endParaRPr lang="ru-RU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849087"/>
            <a:ext cx="2520280" cy="1591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259728" y="0"/>
            <a:ext cx="7613500" cy="50405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образования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4587848" y="5229200"/>
            <a:ext cx="2184943" cy="360000"/>
          </a:xfrm>
          <a:custGeom>
            <a:avLst/>
            <a:gdLst>
              <a:gd name="connsiteX0" fmla="*/ 0 w 1429934"/>
              <a:gd name="connsiteY0" fmla="*/ 55534 h 555336"/>
              <a:gd name="connsiteX1" fmla="*/ 55534 w 1429934"/>
              <a:gd name="connsiteY1" fmla="*/ 0 h 555336"/>
              <a:gd name="connsiteX2" fmla="*/ 1374400 w 1429934"/>
              <a:gd name="connsiteY2" fmla="*/ 0 h 555336"/>
              <a:gd name="connsiteX3" fmla="*/ 1429934 w 1429934"/>
              <a:gd name="connsiteY3" fmla="*/ 55534 h 555336"/>
              <a:gd name="connsiteX4" fmla="*/ 1429934 w 1429934"/>
              <a:gd name="connsiteY4" fmla="*/ 499802 h 555336"/>
              <a:gd name="connsiteX5" fmla="*/ 1374400 w 1429934"/>
              <a:gd name="connsiteY5" fmla="*/ 555336 h 555336"/>
              <a:gd name="connsiteX6" fmla="*/ 55534 w 1429934"/>
              <a:gd name="connsiteY6" fmla="*/ 555336 h 555336"/>
              <a:gd name="connsiteX7" fmla="*/ 0 w 1429934"/>
              <a:gd name="connsiteY7" fmla="*/ 499802 h 555336"/>
              <a:gd name="connsiteX8" fmla="*/ 0 w 1429934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29934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1374400" y="0"/>
                </a:lnTo>
                <a:cubicBezTo>
                  <a:pt x="1405071" y="0"/>
                  <a:pt x="1429934" y="24863"/>
                  <a:pt x="1429934" y="55534"/>
                </a:cubicBezTo>
                <a:lnTo>
                  <a:pt x="1429934" y="499802"/>
                </a:lnTo>
                <a:cubicBezTo>
                  <a:pt x="1429934" y="530473"/>
                  <a:pt x="1405071" y="555336"/>
                  <a:pt x="1374400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61985" tIns="61985" rIns="61985" bIns="6198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воспитания в образовательных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организациях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4587848" y="5652000"/>
            <a:ext cx="2184943" cy="485036"/>
          </a:xfrm>
          <a:custGeom>
            <a:avLst/>
            <a:gdLst>
              <a:gd name="connsiteX0" fmla="*/ 0 w 1429934"/>
              <a:gd name="connsiteY0" fmla="*/ 55534 h 555336"/>
              <a:gd name="connsiteX1" fmla="*/ 55534 w 1429934"/>
              <a:gd name="connsiteY1" fmla="*/ 0 h 555336"/>
              <a:gd name="connsiteX2" fmla="*/ 1374400 w 1429934"/>
              <a:gd name="connsiteY2" fmla="*/ 0 h 555336"/>
              <a:gd name="connsiteX3" fmla="*/ 1429934 w 1429934"/>
              <a:gd name="connsiteY3" fmla="*/ 55534 h 555336"/>
              <a:gd name="connsiteX4" fmla="*/ 1429934 w 1429934"/>
              <a:gd name="connsiteY4" fmla="*/ 499802 h 555336"/>
              <a:gd name="connsiteX5" fmla="*/ 1374400 w 1429934"/>
              <a:gd name="connsiteY5" fmla="*/ 555336 h 555336"/>
              <a:gd name="connsiteX6" fmla="*/ 55534 w 1429934"/>
              <a:gd name="connsiteY6" fmla="*/ 555336 h 555336"/>
              <a:gd name="connsiteX7" fmla="*/ 0 w 1429934"/>
              <a:gd name="connsiteY7" fmla="*/ 499802 h 555336"/>
              <a:gd name="connsiteX8" fmla="*/ 0 w 1429934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29934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1374400" y="0"/>
                </a:lnTo>
                <a:cubicBezTo>
                  <a:pt x="1405071" y="0"/>
                  <a:pt x="1429934" y="24863"/>
                  <a:pt x="1429934" y="55534"/>
                </a:cubicBezTo>
                <a:lnTo>
                  <a:pt x="1429934" y="499802"/>
                </a:lnTo>
                <a:cubicBezTo>
                  <a:pt x="1429934" y="530473"/>
                  <a:pt x="1405071" y="555336"/>
                  <a:pt x="1374400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61985" tIns="61985" rIns="61985" bIns="6198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Патриотическое воспитание и допризывная подготовка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молодежи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6876256" y="5231925"/>
            <a:ext cx="630000" cy="360000"/>
          </a:xfrm>
          <a:custGeom>
            <a:avLst/>
            <a:gdLst>
              <a:gd name="connsiteX0" fmla="*/ 0 w 544425"/>
              <a:gd name="connsiteY0" fmla="*/ 54443 h 555336"/>
              <a:gd name="connsiteX1" fmla="*/ 54443 w 544425"/>
              <a:gd name="connsiteY1" fmla="*/ 0 h 555336"/>
              <a:gd name="connsiteX2" fmla="*/ 489983 w 544425"/>
              <a:gd name="connsiteY2" fmla="*/ 0 h 555336"/>
              <a:gd name="connsiteX3" fmla="*/ 544426 w 544425"/>
              <a:gd name="connsiteY3" fmla="*/ 54443 h 555336"/>
              <a:gd name="connsiteX4" fmla="*/ 544425 w 544425"/>
              <a:gd name="connsiteY4" fmla="*/ 500894 h 555336"/>
              <a:gd name="connsiteX5" fmla="*/ 489982 w 544425"/>
              <a:gd name="connsiteY5" fmla="*/ 555337 h 555336"/>
              <a:gd name="connsiteX6" fmla="*/ 54443 w 544425"/>
              <a:gd name="connsiteY6" fmla="*/ 555336 h 555336"/>
              <a:gd name="connsiteX7" fmla="*/ 0 w 544425"/>
              <a:gd name="connsiteY7" fmla="*/ 500893 h 555336"/>
              <a:gd name="connsiteX8" fmla="*/ 0 w 544425"/>
              <a:gd name="connsiteY8" fmla="*/ 54443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425" h="555336">
                <a:moveTo>
                  <a:pt x="0" y="54443"/>
                </a:moveTo>
                <a:cubicBezTo>
                  <a:pt x="0" y="24375"/>
                  <a:pt x="24375" y="0"/>
                  <a:pt x="54443" y="0"/>
                </a:cubicBezTo>
                <a:lnTo>
                  <a:pt x="489983" y="0"/>
                </a:lnTo>
                <a:cubicBezTo>
                  <a:pt x="520051" y="0"/>
                  <a:pt x="544426" y="24375"/>
                  <a:pt x="544426" y="54443"/>
                </a:cubicBezTo>
                <a:cubicBezTo>
                  <a:pt x="544426" y="203260"/>
                  <a:pt x="544425" y="352077"/>
                  <a:pt x="544425" y="500894"/>
                </a:cubicBezTo>
                <a:cubicBezTo>
                  <a:pt x="544425" y="530962"/>
                  <a:pt x="520050" y="555337"/>
                  <a:pt x="489982" y="555337"/>
                </a:cubicBezTo>
                <a:lnTo>
                  <a:pt x="54443" y="555336"/>
                </a:lnTo>
                <a:cubicBezTo>
                  <a:pt x="24375" y="555336"/>
                  <a:pt x="0" y="530961"/>
                  <a:pt x="0" y="500893"/>
                </a:cubicBezTo>
                <a:lnTo>
                  <a:pt x="0" y="5444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5476" tIns="65476" rIns="65476" bIns="6547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7604033" y="5231925"/>
            <a:ext cx="630000" cy="360000"/>
          </a:xfrm>
          <a:custGeom>
            <a:avLst/>
            <a:gdLst>
              <a:gd name="connsiteX0" fmla="*/ 0 w 544425"/>
              <a:gd name="connsiteY0" fmla="*/ 54443 h 555336"/>
              <a:gd name="connsiteX1" fmla="*/ 54443 w 544425"/>
              <a:gd name="connsiteY1" fmla="*/ 0 h 555336"/>
              <a:gd name="connsiteX2" fmla="*/ 489983 w 544425"/>
              <a:gd name="connsiteY2" fmla="*/ 0 h 555336"/>
              <a:gd name="connsiteX3" fmla="*/ 544426 w 544425"/>
              <a:gd name="connsiteY3" fmla="*/ 54443 h 555336"/>
              <a:gd name="connsiteX4" fmla="*/ 544425 w 544425"/>
              <a:gd name="connsiteY4" fmla="*/ 500894 h 555336"/>
              <a:gd name="connsiteX5" fmla="*/ 489982 w 544425"/>
              <a:gd name="connsiteY5" fmla="*/ 555337 h 555336"/>
              <a:gd name="connsiteX6" fmla="*/ 54443 w 544425"/>
              <a:gd name="connsiteY6" fmla="*/ 555336 h 555336"/>
              <a:gd name="connsiteX7" fmla="*/ 0 w 544425"/>
              <a:gd name="connsiteY7" fmla="*/ 500893 h 555336"/>
              <a:gd name="connsiteX8" fmla="*/ 0 w 544425"/>
              <a:gd name="connsiteY8" fmla="*/ 54443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425" h="555336">
                <a:moveTo>
                  <a:pt x="0" y="54443"/>
                </a:moveTo>
                <a:cubicBezTo>
                  <a:pt x="0" y="24375"/>
                  <a:pt x="24375" y="0"/>
                  <a:pt x="54443" y="0"/>
                </a:cubicBezTo>
                <a:lnTo>
                  <a:pt x="489983" y="0"/>
                </a:lnTo>
                <a:cubicBezTo>
                  <a:pt x="520051" y="0"/>
                  <a:pt x="544426" y="24375"/>
                  <a:pt x="544426" y="54443"/>
                </a:cubicBezTo>
                <a:cubicBezTo>
                  <a:pt x="544426" y="203260"/>
                  <a:pt x="544425" y="352077"/>
                  <a:pt x="544425" y="500894"/>
                </a:cubicBezTo>
                <a:cubicBezTo>
                  <a:pt x="544425" y="530962"/>
                  <a:pt x="520050" y="555337"/>
                  <a:pt x="489982" y="555337"/>
                </a:cubicBezTo>
                <a:lnTo>
                  <a:pt x="54443" y="555336"/>
                </a:lnTo>
                <a:cubicBezTo>
                  <a:pt x="24375" y="555336"/>
                  <a:pt x="0" y="530961"/>
                  <a:pt x="0" y="500893"/>
                </a:cubicBezTo>
                <a:lnTo>
                  <a:pt x="0" y="5444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5476" tIns="65476" rIns="65476" bIns="6547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8335786" y="5231925"/>
            <a:ext cx="630000" cy="360000"/>
          </a:xfrm>
          <a:custGeom>
            <a:avLst/>
            <a:gdLst>
              <a:gd name="connsiteX0" fmla="*/ 0 w 544425"/>
              <a:gd name="connsiteY0" fmla="*/ 54443 h 555336"/>
              <a:gd name="connsiteX1" fmla="*/ 54443 w 544425"/>
              <a:gd name="connsiteY1" fmla="*/ 0 h 555336"/>
              <a:gd name="connsiteX2" fmla="*/ 489983 w 544425"/>
              <a:gd name="connsiteY2" fmla="*/ 0 h 555336"/>
              <a:gd name="connsiteX3" fmla="*/ 544426 w 544425"/>
              <a:gd name="connsiteY3" fmla="*/ 54443 h 555336"/>
              <a:gd name="connsiteX4" fmla="*/ 544425 w 544425"/>
              <a:gd name="connsiteY4" fmla="*/ 500894 h 555336"/>
              <a:gd name="connsiteX5" fmla="*/ 489982 w 544425"/>
              <a:gd name="connsiteY5" fmla="*/ 555337 h 555336"/>
              <a:gd name="connsiteX6" fmla="*/ 54443 w 544425"/>
              <a:gd name="connsiteY6" fmla="*/ 555336 h 555336"/>
              <a:gd name="connsiteX7" fmla="*/ 0 w 544425"/>
              <a:gd name="connsiteY7" fmla="*/ 500893 h 555336"/>
              <a:gd name="connsiteX8" fmla="*/ 0 w 544425"/>
              <a:gd name="connsiteY8" fmla="*/ 54443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425" h="555336">
                <a:moveTo>
                  <a:pt x="0" y="54443"/>
                </a:moveTo>
                <a:cubicBezTo>
                  <a:pt x="0" y="24375"/>
                  <a:pt x="24375" y="0"/>
                  <a:pt x="54443" y="0"/>
                </a:cubicBezTo>
                <a:lnTo>
                  <a:pt x="489983" y="0"/>
                </a:lnTo>
                <a:cubicBezTo>
                  <a:pt x="520051" y="0"/>
                  <a:pt x="544426" y="24375"/>
                  <a:pt x="544426" y="54443"/>
                </a:cubicBezTo>
                <a:cubicBezTo>
                  <a:pt x="544426" y="203260"/>
                  <a:pt x="544425" y="352077"/>
                  <a:pt x="544425" y="500894"/>
                </a:cubicBezTo>
                <a:cubicBezTo>
                  <a:pt x="544425" y="530962"/>
                  <a:pt x="520050" y="555337"/>
                  <a:pt x="489982" y="555337"/>
                </a:cubicBezTo>
                <a:lnTo>
                  <a:pt x="54443" y="555336"/>
                </a:lnTo>
                <a:cubicBezTo>
                  <a:pt x="24375" y="555336"/>
                  <a:pt x="0" y="530961"/>
                  <a:pt x="0" y="500893"/>
                </a:cubicBezTo>
                <a:lnTo>
                  <a:pt x="0" y="5444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5476" tIns="65476" rIns="65476" bIns="6547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8335786" y="5652000"/>
            <a:ext cx="630000" cy="431084"/>
          </a:xfrm>
          <a:custGeom>
            <a:avLst/>
            <a:gdLst>
              <a:gd name="connsiteX0" fmla="*/ 0 w 544425"/>
              <a:gd name="connsiteY0" fmla="*/ 54443 h 555336"/>
              <a:gd name="connsiteX1" fmla="*/ 54443 w 544425"/>
              <a:gd name="connsiteY1" fmla="*/ 0 h 555336"/>
              <a:gd name="connsiteX2" fmla="*/ 489983 w 544425"/>
              <a:gd name="connsiteY2" fmla="*/ 0 h 555336"/>
              <a:gd name="connsiteX3" fmla="*/ 544426 w 544425"/>
              <a:gd name="connsiteY3" fmla="*/ 54443 h 555336"/>
              <a:gd name="connsiteX4" fmla="*/ 544425 w 544425"/>
              <a:gd name="connsiteY4" fmla="*/ 500894 h 555336"/>
              <a:gd name="connsiteX5" fmla="*/ 489982 w 544425"/>
              <a:gd name="connsiteY5" fmla="*/ 555337 h 555336"/>
              <a:gd name="connsiteX6" fmla="*/ 54443 w 544425"/>
              <a:gd name="connsiteY6" fmla="*/ 555336 h 555336"/>
              <a:gd name="connsiteX7" fmla="*/ 0 w 544425"/>
              <a:gd name="connsiteY7" fmla="*/ 500893 h 555336"/>
              <a:gd name="connsiteX8" fmla="*/ 0 w 544425"/>
              <a:gd name="connsiteY8" fmla="*/ 54443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425" h="555336">
                <a:moveTo>
                  <a:pt x="0" y="54443"/>
                </a:moveTo>
                <a:cubicBezTo>
                  <a:pt x="0" y="24375"/>
                  <a:pt x="24375" y="0"/>
                  <a:pt x="54443" y="0"/>
                </a:cubicBezTo>
                <a:lnTo>
                  <a:pt x="489983" y="0"/>
                </a:lnTo>
                <a:cubicBezTo>
                  <a:pt x="520051" y="0"/>
                  <a:pt x="544426" y="24375"/>
                  <a:pt x="544426" y="54443"/>
                </a:cubicBezTo>
                <a:cubicBezTo>
                  <a:pt x="544426" y="203260"/>
                  <a:pt x="544425" y="352077"/>
                  <a:pt x="544425" y="500894"/>
                </a:cubicBezTo>
                <a:cubicBezTo>
                  <a:pt x="544425" y="530962"/>
                  <a:pt x="520050" y="555337"/>
                  <a:pt x="489982" y="555337"/>
                </a:cubicBezTo>
                <a:lnTo>
                  <a:pt x="54443" y="555336"/>
                </a:lnTo>
                <a:cubicBezTo>
                  <a:pt x="24375" y="555336"/>
                  <a:pt x="0" y="530961"/>
                  <a:pt x="0" y="500893"/>
                </a:cubicBezTo>
                <a:lnTo>
                  <a:pt x="0" y="5444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5476" tIns="65476" rIns="65476" bIns="6547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6,4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7604033" y="5652000"/>
            <a:ext cx="630000" cy="431084"/>
          </a:xfrm>
          <a:custGeom>
            <a:avLst/>
            <a:gdLst>
              <a:gd name="connsiteX0" fmla="*/ 0 w 544425"/>
              <a:gd name="connsiteY0" fmla="*/ 54443 h 555336"/>
              <a:gd name="connsiteX1" fmla="*/ 54443 w 544425"/>
              <a:gd name="connsiteY1" fmla="*/ 0 h 555336"/>
              <a:gd name="connsiteX2" fmla="*/ 489983 w 544425"/>
              <a:gd name="connsiteY2" fmla="*/ 0 h 555336"/>
              <a:gd name="connsiteX3" fmla="*/ 544426 w 544425"/>
              <a:gd name="connsiteY3" fmla="*/ 54443 h 555336"/>
              <a:gd name="connsiteX4" fmla="*/ 544425 w 544425"/>
              <a:gd name="connsiteY4" fmla="*/ 500894 h 555336"/>
              <a:gd name="connsiteX5" fmla="*/ 489982 w 544425"/>
              <a:gd name="connsiteY5" fmla="*/ 555337 h 555336"/>
              <a:gd name="connsiteX6" fmla="*/ 54443 w 544425"/>
              <a:gd name="connsiteY6" fmla="*/ 555336 h 555336"/>
              <a:gd name="connsiteX7" fmla="*/ 0 w 544425"/>
              <a:gd name="connsiteY7" fmla="*/ 500893 h 555336"/>
              <a:gd name="connsiteX8" fmla="*/ 0 w 544425"/>
              <a:gd name="connsiteY8" fmla="*/ 54443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425" h="555336">
                <a:moveTo>
                  <a:pt x="0" y="54443"/>
                </a:moveTo>
                <a:cubicBezTo>
                  <a:pt x="0" y="24375"/>
                  <a:pt x="24375" y="0"/>
                  <a:pt x="54443" y="0"/>
                </a:cubicBezTo>
                <a:lnTo>
                  <a:pt x="489983" y="0"/>
                </a:lnTo>
                <a:cubicBezTo>
                  <a:pt x="520051" y="0"/>
                  <a:pt x="544426" y="24375"/>
                  <a:pt x="544426" y="54443"/>
                </a:cubicBezTo>
                <a:cubicBezTo>
                  <a:pt x="544426" y="203260"/>
                  <a:pt x="544425" y="352077"/>
                  <a:pt x="544425" y="500894"/>
                </a:cubicBezTo>
                <a:cubicBezTo>
                  <a:pt x="544425" y="530962"/>
                  <a:pt x="520050" y="555337"/>
                  <a:pt x="489982" y="555337"/>
                </a:cubicBezTo>
                <a:lnTo>
                  <a:pt x="54443" y="555336"/>
                </a:lnTo>
                <a:cubicBezTo>
                  <a:pt x="24375" y="555336"/>
                  <a:pt x="0" y="530961"/>
                  <a:pt x="0" y="500893"/>
                </a:cubicBezTo>
                <a:lnTo>
                  <a:pt x="0" y="5444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5476" tIns="65476" rIns="65476" bIns="6547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6,4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6876256" y="5652000"/>
            <a:ext cx="630000" cy="431084"/>
          </a:xfrm>
          <a:custGeom>
            <a:avLst/>
            <a:gdLst>
              <a:gd name="connsiteX0" fmla="*/ 0 w 544425"/>
              <a:gd name="connsiteY0" fmla="*/ 54443 h 555336"/>
              <a:gd name="connsiteX1" fmla="*/ 54443 w 544425"/>
              <a:gd name="connsiteY1" fmla="*/ 0 h 555336"/>
              <a:gd name="connsiteX2" fmla="*/ 489983 w 544425"/>
              <a:gd name="connsiteY2" fmla="*/ 0 h 555336"/>
              <a:gd name="connsiteX3" fmla="*/ 544426 w 544425"/>
              <a:gd name="connsiteY3" fmla="*/ 54443 h 555336"/>
              <a:gd name="connsiteX4" fmla="*/ 544425 w 544425"/>
              <a:gd name="connsiteY4" fmla="*/ 500894 h 555336"/>
              <a:gd name="connsiteX5" fmla="*/ 489982 w 544425"/>
              <a:gd name="connsiteY5" fmla="*/ 555337 h 555336"/>
              <a:gd name="connsiteX6" fmla="*/ 54443 w 544425"/>
              <a:gd name="connsiteY6" fmla="*/ 555336 h 555336"/>
              <a:gd name="connsiteX7" fmla="*/ 0 w 544425"/>
              <a:gd name="connsiteY7" fmla="*/ 500893 h 555336"/>
              <a:gd name="connsiteX8" fmla="*/ 0 w 544425"/>
              <a:gd name="connsiteY8" fmla="*/ 54443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425" h="555336">
                <a:moveTo>
                  <a:pt x="0" y="54443"/>
                </a:moveTo>
                <a:cubicBezTo>
                  <a:pt x="0" y="24375"/>
                  <a:pt x="24375" y="0"/>
                  <a:pt x="54443" y="0"/>
                </a:cubicBezTo>
                <a:lnTo>
                  <a:pt x="489983" y="0"/>
                </a:lnTo>
                <a:cubicBezTo>
                  <a:pt x="520051" y="0"/>
                  <a:pt x="544426" y="24375"/>
                  <a:pt x="544426" y="54443"/>
                </a:cubicBezTo>
                <a:cubicBezTo>
                  <a:pt x="544426" y="203260"/>
                  <a:pt x="544425" y="352077"/>
                  <a:pt x="544425" y="500894"/>
                </a:cubicBezTo>
                <a:cubicBezTo>
                  <a:pt x="544425" y="530962"/>
                  <a:pt x="520050" y="555337"/>
                  <a:pt x="489982" y="555337"/>
                </a:cubicBezTo>
                <a:lnTo>
                  <a:pt x="54443" y="555336"/>
                </a:lnTo>
                <a:cubicBezTo>
                  <a:pt x="24375" y="555336"/>
                  <a:pt x="0" y="530961"/>
                  <a:pt x="0" y="500893"/>
                </a:cubicBezTo>
                <a:lnTo>
                  <a:pt x="0" y="5444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5476" tIns="65476" rIns="65476" bIns="6547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6,4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58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>
          <a:xfrm>
            <a:off x="5131895" y="805389"/>
            <a:ext cx="3903032" cy="578824"/>
          </a:xfrm>
          <a:custGeom>
            <a:avLst/>
            <a:gdLst>
              <a:gd name="connsiteX0" fmla="*/ 0 w 3903032"/>
              <a:gd name="connsiteY0" fmla="*/ 57882 h 578824"/>
              <a:gd name="connsiteX1" fmla="*/ 57882 w 3903032"/>
              <a:gd name="connsiteY1" fmla="*/ 0 h 578824"/>
              <a:gd name="connsiteX2" fmla="*/ 3845150 w 3903032"/>
              <a:gd name="connsiteY2" fmla="*/ 0 h 578824"/>
              <a:gd name="connsiteX3" fmla="*/ 3903032 w 3903032"/>
              <a:gd name="connsiteY3" fmla="*/ 57882 h 578824"/>
              <a:gd name="connsiteX4" fmla="*/ 3903032 w 3903032"/>
              <a:gd name="connsiteY4" fmla="*/ 520942 h 578824"/>
              <a:gd name="connsiteX5" fmla="*/ 3845150 w 3903032"/>
              <a:gd name="connsiteY5" fmla="*/ 578824 h 578824"/>
              <a:gd name="connsiteX6" fmla="*/ 57882 w 3903032"/>
              <a:gd name="connsiteY6" fmla="*/ 578824 h 578824"/>
              <a:gd name="connsiteX7" fmla="*/ 0 w 3903032"/>
              <a:gd name="connsiteY7" fmla="*/ 520942 h 578824"/>
              <a:gd name="connsiteX8" fmla="*/ 0 w 390303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3845150" y="0"/>
                </a:lnTo>
                <a:cubicBezTo>
                  <a:pt x="3877117" y="0"/>
                  <a:pt x="3903032" y="25915"/>
                  <a:pt x="3903032" y="57882"/>
                </a:cubicBezTo>
                <a:lnTo>
                  <a:pt x="3903032" y="520942"/>
                </a:lnTo>
                <a:cubicBezTo>
                  <a:pt x="3903032" y="552909"/>
                  <a:pt x="3877117" y="578824"/>
                  <a:pt x="384515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293" tIns="70293" rIns="70293" bIns="7029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5131895" y="1556792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293" tIns="70293" rIns="70293" bIns="7029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факт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5131895" y="2187077"/>
            <a:ext cx="731452" cy="540000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5131895" y="2789346"/>
            <a:ext cx="731452" cy="540000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937,0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5131895" y="3391615"/>
            <a:ext cx="731452" cy="540000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5131895" y="4041128"/>
            <a:ext cx="731452" cy="540000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5130328" y="4685909"/>
            <a:ext cx="731452" cy="540000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5131895" y="5265264"/>
            <a:ext cx="731452" cy="540000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5924790" y="1556792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293" tIns="70293" rIns="70293" bIns="7029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план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5924790" y="2187077"/>
            <a:ext cx="731452" cy="540000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5924790" y="2789346"/>
            <a:ext cx="731452" cy="540000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1 000,0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5924790" y="3391615"/>
            <a:ext cx="731452" cy="540000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5924790" y="4041128"/>
            <a:ext cx="731452" cy="540000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5924790" y="4689200"/>
            <a:ext cx="731452" cy="540000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5924790" y="5265264"/>
            <a:ext cx="731452" cy="540000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5924790" y="5841328"/>
            <a:ext cx="731452" cy="540000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6717685" y="1556792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293" tIns="70293" rIns="70293" bIns="7029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6717685" y="2187077"/>
            <a:ext cx="731452" cy="540000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6717685" y="2789346"/>
            <a:ext cx="731452" cy="540000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1 000,0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6717685" y="3391615"/>
            <a:ext cx="731452" cy="540000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6717685" y="4041128"/>
            <a:ext cx="731452" cy="540000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6717685" y="4689200"/>
            <a:ext cx="731452" cy="540000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6717685" y="5265264"/>
            <a:ext cx="731452" cy="540000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6717685" y="5841328"/>
            <a:ext cx="731452" cy="540000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7510580" y="1556792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293" tIns="70293" rIns="70293" bIns="7029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7510580" y="2187077"/>
            <a:ext cx="731452" cy="540000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85,0</a:t>
            </a:r>
          </a:p>
        </p:txBody>
      </p:sp>
      <p:sp>
        <p:nvSpPr>
          <p:cNvPr id="44" name="Полилиния 43"/>
          <p:cNvSpPr/>
          <p:nvPr/>
        </p:nvSpPr>
        <p:spPr>
          <a:xfrm>
            <a:off x="7510580" y="2789346"/>
            <a:ext cx="731452" cy="540000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1 000,0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7510580" y="3391615"/>
            <a:ext cx="731452" cy="540000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7510580" y="4041128"/>
            <a:ext cx="731452" cy="540000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59,5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7510580" y="4689200"/>
            <a:ext cx="731452" cy="540000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7510580" y="5265264"/>
            <a:ext cx="731452" cy="540000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7510580" y="5841328"/>
            <a:ext cx="731452" cy="540000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673" tIns="62673" rIns="62673" bIns="6267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8303475" y="1556792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293" tIns="70293" rIns="70293" bIns="7029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8303475" y="2187077"/>
            <a:ext cx="731452" cy="540000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8303475" y="2789346"/>
            <a:ext cx="731452" cy="540000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1 000,0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8303475" y="3391615"/>
            <a:ext cx="731452" cy="540000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8303475" y="4041128"/>
            <a:ext cx="731452" cy="540000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8303475" y="4689200"/>
            <a:ext cx="731452" cy="540000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78,5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8303475" y="5265264"/>
            <a:ext cx="731452" cy="540000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8303475" y="5841328"/>
            <a:ext cx="731452" cy="540000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673" tIns="62673" rIns="62673" bIns="6267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5602" y="2187077"/>
            <a:ext cx="4939975" cy="56985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Удовлетворенность населения качеством начального общего, основного общего и среднего общего образования, профессионального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образования, %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5602" y="2808000"/>
            <a:ext cx="4939975" cy="50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Обеспеченность детей дошкольного возраста местами в дошкольных образовательных организациях, количество мест на 1000 детей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85602" y="3352936"/>
            <a:ext cx="4939975" cy="59263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государственных (муниципальных) общеобразовательных организаций, соответствующих современным требованиям обучения, в общем количестве государственных (муниципальных) общеобразовательных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организаций, %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85602" y="3976006"/>
            <a:ext cx="4939975" cy="64027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 вес численности выпускников, трудоустроившихся в течение календарного года, следующего за годом выпуска, в общей численности выпускников образовательных организаций, обучавшихся по образовательным программам среднего профессионального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образования, %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85602" y="4646720"/>
            <a:ext cx="4939975" cy="5436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детей и молодежи, охваченных дополнительными общеобразовательными программами, в общей численности детей и молодежи 5-18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лет, %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85602" y="5220756"/>
            <a:ext cx="4939975" cy="5436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молодежи в возрасте от 14 до 30 лет, охваченной деятельностью молодежных общественных объединений, в общей ее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численности, %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5603" y="1379573"/>
            <a:ext cx="2592288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45</a:t>
            </a:fld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5602" y="5794794"/>
            <a:ext cx="4939975" cy="65854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школ, включенных в региональные проекты повышения качества образования, улучшивших свои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результаты, %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I:\Отдел бюджетной политики\_____2014 год\Отчет о деятельности Министерства\для отчета картинки\1 сентябр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635" y="734302"/>
            <a:ext cx="2192943" cy="12905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образования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58" name="Полилиния 57"/>
          <p:cNvSpPr/>
          <p:nvPr/>
        </p:nvSpPr>
        <p:spPr>
          <a:xfrm>
            <a:off x="5131895" y="5841328"/>
            <a:ext cx="731452" cy="540000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31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Полилиния 71"/>
          <p:cNvSpPr/>
          <p:nvPr/>
        </p:nvSpPr>
        <p:spPr>
          <a:xfrm>
            <a:off x="8463287" y="3825496"/>
            <a:ext cx="532800" cy="485281"/>
          </a:xfrm>
          <a:custGeom>
            <a:avLst/>
            <a:gdLst>
              <a:gd name="connsiteX0" fmla="*/ 0 w 720355"/>
              <a:gd name="connsiteY0" fmla="*/ 47719 h 477185"/>
              <a:gd name="connsiteX1" fmla="*/ 47719 w 720355"/>
              <a:gd name="connsiteY1" fmla="*/ 0 h 477185"/>
              <a:gd name="connsiteX2" fmla="*/ 672637 w 720355"/>
              <a:gd name="connsiteY2" fmla="*/ 0 h 477185"/>
              <a:gd name="connsiteX3" fmla="*/ 720356 w 720355"/>
              <a:gd name="connsiteY3" fmla="*/ 47719 h 477185"/>
              <a:gd name="connsiteX4" fmla="*/ 720355 w 720355"/>
              <a:gd name="connsiteY4" fmla="*/ 429467 h 477185"/>
              <a:gd name="connsiteX5" fmla="*/ 672636 w 720355"/>
              <a:gd name="connsiteY5" fmla="*/ 477186 h 477185"/>
              <a:gd name="connsiteX6" fmla="*/ 47719 w 720355"/>
              <a:gd name="connsiteY6" fmla="*/ 477185 h 477185"/>
              <a:gd name="connsiteX7" fmla="*/ 0 w 720355"/>
              <a:gd name="connsiteY7" fmla="*/ 429466 h 477185"/>
              <a:gd name="connsiteX8" fmla="*/ 0 w 72035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7" y="0"/>
                </a:lnTo>
                <a:cubicBezTo>
                  <a:pt x="698991" y="0"/>
                  <a:pt x="720356" y="21365"/>
                  <a:pt x="720356" y="47719"/>
                </a:cubicBezTo>
                <a:cubicBezTo>
                  <a:pt x="720356" y="174968"/>
                  <a:pt x="720355" y="302218"/>
                  <a:pt x="720355" y="429467"/>
                </a:cubicBezTo>
                <a:cubicBezTo>
                  <a:pt x="720355" y="455821"/>
                  <a:pt x="698990" y="477186"/>
                  <a:pt x="67263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124,9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Полилиния 70"/>
          <p:cNvSpPr/>
          <p:nvPr/>
        </p:nvSpPr>
        <p:spPr>
          <a:xfrm>
            <a:off x="7876395" y="3831290"/>
            <a:ext cx="532800" cy="485281"/>
          </a:xfrm>
          <a:custGeom>
            <a:avLst/>
            <a:gdLst>
              <a:gd name="connsiteX0" fmla="*/ 0 w 720355"/>
              <a:gd name="connsiteY0" fmla="*/ 47719 h 477185"/>
              <a:gd name="connsiteX1" fmla="*/ 47719 w 720355"/>
              <a:gd name="connsiteY1" fmla="*/ 0 h 477185"/>
              <a:gd name="connsiteX2" fmla="*/ 672637 w 720355"/>
              <a:gd name="connsiteY2" fmla="*/ 0 h 477185"/>
              <a:gd name="connsiteX3" fmla="*/ 720356 w 720355"/>
              <a:gd name="connsiteY3" fmla="*/ 47719 h 477185"/>
              <a:gd name="connsiteX4" fmla="*/ 720355 w 720355"/>
              <a:gd name="connsiteY4" fmla="*/ 429467 h 477185"/>
              <a:gd name="connsiteX5" fmla="*/ 672636 w 720355"/>
              <a:gd name="connsiteY5" fmla="*/ 477186 h 477185"/>
              <a:gd name="connsiteX6" fmla="*/ 47719 w 720355"/>
              <a:gd name="connsiteY6" fmla="*/ 477185 h 477185"/>
              <a:gd name="connsiteX7" fmla="*/ 0 w 720355"/>
              <a:gd name="connsiteY7" fmla="*/ 429466 h 477185"/>
              <a:gd name="connsiteX8" fmla="*/ 0 w 72035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7" y="0"/>
                </a:lnTo>
                <a:cubicBezTo>
                  <a:pt x="698991" y="0"/>
                  <a:pt x="720356" y="21365"/>
                  <a:pt x="720356" y="47719"/>
                </a:cubicBezTo>
                <a:cubicBezTo>
                  <a:pt x="720356" y="174968"/>
                  <a:pt x="720355" y="302218"/>
                  <a:pt x="720355" y="429467"/>
                </a:cubicBezTo>
                <a:cubicBezTo>
                  <a:pt x="720355" y="455821"/>
                  <a:pt x="698990" y="477186"/>
                  <a:pt x="67263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124,9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67996" y="764704"/>
            <a:ext cx="4331996" cy="173131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системы, обеспечивающей доступность медицинской помощи и повышение эффективности медицинских услуг, объемы, виды и качество которых должны соответствовать уровню заболеваемости и потребностям населения, передовым достижениям медицинской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науки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7779" y="2775315"/>
            <a:ext cx="42093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2903149"/>
              </p:ext>
            </p:extLst>
          </p:nvPr>
        </p:nvGraphicFramePr>
        <p:xfrm>
          <a:off x="37563" y="3182312"/>
          <a:ext cx="4355513" cy="33649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46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Полилиния 3"/>
          <p:cNvSpPr/>
          <p:nvPr/>
        </p:nvSpPr>
        <p:spPr>
          <a:xfrm>
            <a:off x="4572000" y="1864733"/>
            <a:ext cx="2664296" cy="360000"/>
          </a:xfrm>
          <a:custGeom>
            <a:avLst/>
            <a:gdLst>
              <a:gd name="connsiteX0" fmla="*/ 0 w 3933156"/>
              <a:gd name="connsiteY0" fmla="*/ 47719 h 477185"/>
              <a:gd name="connsiteX1" fmla="*/ 47719 w 3933156"/>
              <a:gd name="connsiteY1" fmla="*/ 0 h 477185"/>
              <a:gd name="connsiteX2" fmla="*/ 3885438 w 3933156"/>
              <a:gd name="connsiteY2" fmla="*/ 0 h 477185"/>
              <a:gd name="connsiteX3" fmla="*/ 3933157 w 3933156"/>
              <a:gd name="connsiteY3" fmla="*/ 47719 h 477185"/>
              <a:gd name="connsiteX4" fmla="*/ 3933156 w 3933156"/>
              <a:gd name="connsiteY4" fmla="*/ 429467 h 477185"/>
              <a:gd name="connsiteX5" fmla="*/ 3885437 w 3933156"/>
              <a:gd name="connsiteY5" fmla="*/ 477186 h 477185"/>
              <a:gd name="connsiteX6" fmla="*/ 47719 w 3933156"/>
              <a:gd name="connsiteY6" fmla="*/ 477185 h 477185"/>
              <a:gd name="connsiteX7" fmla="*/ 0 w 3933156"/>
              <a:gd name="connsiteY7" fmla="*/ 429466 h 477185"/>
              <a:gd name="connsiteX8" fmla="*/ 0 w 3933156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3156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3885438" y="0"/>
                </a:lnTo>
                <a:cubicBezTo>
                  <a:pt x="3911792" y="0"/>
                  <a:pt x="3933157" y="21365"/>
                  <a:pt x="3933157" y="47719"/>
                </a:cubicBezTo>
                <a:cubicBezTo>
                  <a:pt x="3933157" y="174968"/>
                  <a:pt x="3933156" y="302218"/>
                  <a:pt x="3933156" y="429467"/>
                </a:cubicBezTo>
                <a:cubicBezTo>
                  <a:pt x="3933156" y="455821"/>
                  <a:pt x="3911791" y="477186"/>
                  <a:pt x="3885437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</a:p>
        </p:txBody>
      </p:sp>
      <p:sp>
        <p:nvSpPr>
          <p:cNvPr id="10" name="Полилиния 9"/>
          <p:cNvSpPr/>
          <p:nvPr/>
        </p:nvSpPr>
        <p:spPr>
          <a:xfrm>
            <a:off x="4550247" y="2267591"/>
            <a:ext cx="2664000" cy="52446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оказания медицинской помощи, включая профилактику заболеваний и формирование здорового образа жизни</a:t>
            </a:r>
          </a:p>
        </p:txBody>
      </p:sp>
      <p:sp>
        <p:nvSpPr>
          <p:cNvPr id="11" name="Полилиния 10"/>
          <p:cNvSpPr/>
          <p:nvPr/>
        </p:nvSpPr>
        <p:spPr>
          <a:xfrm>
            <a:off x="4543297" y="3396633"/>
            <a:ext cx="2664000" cy="39417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Охрана здоровья матери и ребенка</a:t>
            </a:r>
          </a:p>
        </p:txBody>
      </p:sp>
      <p:sp>
        <p:nvSpPr>
          <p:cNvPr id="18" name="Полилиния 17"/>
          <p:cNvSpPr/>
          <p:nvPr/>
        </p:nvSpPr>
        <p:spPr>
          <a:xfrm>
            <a:off x="4543297" y="4373358"/>
            <a:ext cx="2664000" cy="352571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696" tIns="59696" rIns="59696" bIns="59696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кадровых ресурсов в здравоохранении</a:t>
            </a:r>
          </a:p>
        </p:txBody>
      </p:sp>
      <p:sp>
        <p:nvSpPr>
          <p:cNvPr id="19" name="Полилиния 18"/>
          <p:cNvSpPr/>
          <p:nvPr/>
        </p:nvSpPr>
        <p:spPr>
          <a:xfrm>
            <a:off x="4543297" y="4772610"/>
            <a:ext cx="2664000" cy="427577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системы лекарственного обеспечения, в том числе в амбулаторных условиях</a:t>
            </a:r>
          </a:p>
        </p:txBody>
      </p:sp>
      <p:sp>
        <p:nvSpPr>
          <p:cNvPr id="20" name="Полилиния 19"/>
          <p:cNvSpPr/>
          <p:nvPr/>
        </p:nvSpPr>
        <p:spPr>
          <a:xfrm>
            <a:off x="4543297" y="5264934"/>
            <a:ext cx="2664000" cy="395023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технологии и управление развитием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отрасли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4543297" y="5724704"/>
            <a:ext cx="2664000" cy="375194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обязательного медицинского страхования граждан Российской Федерации</a:t>
            </a:r>
          </a:p>
        </p:txBody>
      </p:sp>
      <p:sp>
        <p:nvSpPr>
          <p:cNvPr id="22" name="Полилиния 21"/>
          <p:cNvSpPr/>
          <p:nvPr/>
        </p:nvSpPr>
        <p:spPr>
          <a:xfrm>
            <a:off x="7859629" y="2356909"/>
            <a:ext cx="532800" cy="409189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1 714,0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7869740" y="3399925"/>
            <a:ext cx="532800" cy="391617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77,8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7876874" y="4757531"/>
            <a:ext cx="532800" cy="427576"/>
          </a:xfrm>
          <a:custGeom>
            <a:avLst/>
            <a:gdLst>
              <a:gd name="connsiteX0" fmla="*/ 0 w 720374"/>
              <a:gd name="connsiteY0" fmla="*/ 47719 h 477185"/>
              <a:gd name="connsiteX1" fmla="*/ 47719 w 720374"/>
              <a:gd name="connsiteY1" fmla="*/ 0 h 477185"/>
              <a:gd name="connsiteX2" fmla="*/ 672656 w 720374"/>
              <a:gd name="connsiteY2" fmla="*/ 0 h 477185"/>
              <a:gd name="connsiteX3" fmla="*/ 720375 w 720374"/>
              <a:gd name="connsiteY3" fmla="*/ 47719 h 477185"/>
              <a:gd name="connsiteX4" fmla="*/ 720374 w 720374"/>
              <a:gd name="connsiteY4" fmla="*/ 429467 h 477185"/>
              <a:gd name="connsiteX5" fmla="*/ 672655 w 720374"/>
              <a:gd name="connsiteY5" fmla="*/ 477186 h 477185"/>
              <a:gd name="connsiteX6" fmla="*/ 47719 w 720374"/>
              <a:gd name="connsiteY6" fmla="*/ 477185 h 477185"/>
              <a:gd name="connsiteX7" fmla="*/ 0 w 720374"/>
              <a:gd name="connsiteY7" fmla="*/ 429466 h 477185"/>
              <a:gd name="connsiteX8" fmla="*/ 0 w 72037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7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56" y="0"/>
                </a:lnTo>
                <a:cubicBezTo>
                  <a:pt x="699010" y="0"/>
                  <a:pt x="720375" y="21365"/>
                  <a:pt x="720375" y="47719"/>
                </a:cubicBezTo>
                <a:cubicBezTo>
                  <a:pt x="720375" y="174968"/>
                  <a:pt x="720374" y="302218"/>
                  <a:pt x="720374" y="429467"/>
                </a:cubicBezTo>
                <a:cubicBezTo>
                  <a:pt x="720374" y="455821"/>
                  <a:pt x="699009" y="477186"/>
                  <a:pt x="67265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784,3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7876874" y="5254882"/>
            <a:ext cx="532800" cy="395023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75,4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7876874" y="5719680"/>
            <a:ext cx="532800" cy="375193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572,3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4"/>
          <p:cNvSpPr/>
          <p:nvPr/>
        </p:nvSpPr>
        <p:spPr>
          <a:xfrm>
            <a:off x="4543297" y="6164648"/>
            <a:ext cx="2664000" cy="382586"/>
          </a:xfrm>
          <a:prstGeom prst="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государственной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7876874" y="6164648"/>
            <a:ext cx="532800" cy="382586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238,6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3" descr="C:\Users\o.kudryavceva\Desktop\для слайдов_медицина фото\IMG_37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483" y="573753"/>
            <a:ext cx="1972964" cy="10240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Полилиния 38"/>
          <p:cNvSpPr/>
          <p:nvPr/>
        </p:nvSpPr>
        <p:spPr>
          <a:xfrm>
            <a:off x="8441497" y="2349608"/>
            <a:ext cx="532800" cy="409189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1 714,4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7851695" y="1864733"/>
            <a:ext cx="532800" cy="360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8442564" y="1864733"/>
            <a:ext cx="532800" cy="360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4572000" y="1487735"/>
            <a:ext cx="4358797" cy="324000"/>
          </a:xfrm>
          <a:custGeom>
            <a:avLst/>
            <a:gdLst>
              <a:gd name="connsiteX0" fmla="*/ 0 w 3933156"/>
              <a:gd name="connsiteY0" fmla="*/ 47719 h 477185"/>
              <a:gd name="connsiteX1" fmla="*/ 47719 w 3933156"/>
              <a:gd name="connsiteY1" fmla="*/ 0 h 477185"/>
              <a:gd name="connsiteX2" fmla="*/ 3885438 w 3933156"/>
              <a:gd name="connsiteY2" fmla="*/ 0 h 477185"/>
              <a:gd name="connsiteX3" fmla="*/ 3933157 w 3933156"/>
              <a:gd name="connsiteY3" fmla="*/ 47719 h 477185"/>
              <a:gd name="connsiteX4" fmla="*/ 3933156 w 3933156"/>
              <a:gd name="connsiteY4" fmla="*/ 429467 h 477185"/>
              <a:gd name="connsiteX5" fmla="*/ 3885437 w 3933156"/>
              <a:gd name="connsiteY5" fmla="*/ 477186 h 477185"/>
              <a:gd name="connsiteX6" fmla="*/ 47719 w 3933156"/>
              <a:gd name="connsiteY6" fmla="*/ 477185 h 477185"/>
              <a:gd name="connsiteX7" fmla="*/ 0 w 3933156"/>
              <a:gd name="connsiteY7" fmla="*/ 429466 h 477185"/>
              <a:gd name="connsiteX8" fmla="*/ 0 w 3933156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3156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3885438" y="0"/>
                </a:lnTo>
                <a:cubicBezTo>
                  <a:pt x="3911792" y="0"/>
                  <a:pt x="3933157" y="21365"/>
                  <a:pt x="3933157" y="47719"/>
                </a:cubicBezTo>
                <a:cubicBezTo>
                  <a:pt x="3933157" y="174968"/>
                  <a:pt x="3933156" y="302218"/>
                  <a:pt x="3933156" y="429467"/>
                </a:cubicBezTo>
                <a:cubicBezTo>
                  <a:pt x="3933156" y="455821"/>
                  <a:pt x="3911791" y="477186"/>
                  <a:pt x="3885437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3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44" name="Полилиния 43"/>
          <p:cNvSpPr/>
          <p:nvPr/>
        </p:nvSpPr>
        <p:spPr>
          <a:xfrm>
            <a:off x="8441497" y="3415852"/>
            <a:ext cx="532800" cy="391617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77,8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8463766" y="4745943"/>
            <a:ext cx="532800" cy="447858"/>
          </a:xfrm>
          <a:custGeom>
            <a:avLst/>
            <a:gdLst>
              <a:gd name="connsiteX0" fmla="*/ 0 w 720374"/>
              <a:gd name="connsiteY0" fmla="*/ 47719 h 477185"/>
              <a:gd name="connsiteX1" fmla="*/ 47719 w 720374"/>
              <a:gd name="connsiteY1" fmla="*/ 0 h 477185"/>
              <a:gd name="connsiteX2" fmla="*/ 672656 w 720374"/>
              <a:gd name="connsiteY2" fmla="*/ 0 h 477185"/>
              <a:gd name="connsiteX3" fmla="*/ 720375 w 720374"/>
              <a:gd name="connsiteY3" fmla="*/ 47719 h 477185"/>
              <a:gd name="connsiteX4" fmla="*/ 720374 w 720374"/>
              <a:gd name="connsiteY4" fmla="*/ 429467 h 477185"/>
              <a:gd name="connsiteX5" fmla="*/ 672655 w 720374"/>
              <a:gd name="connsiteY5" fmla="*/ 477186 h 477185"/>
              <a:gd name="connsiteX6" fmla="*/ 47719 w 720374"/>
              <a:gd name="connsiteY6" fmla="*/ 477185 h 477185"/>
              <a:gd name="connsiteX7" fmla="*/ 0 w 720374"/>
              <a:gd name="connsiteY7" fmla="*/ 429466 h 477185"/>
              <a:gd name="connsiteX8" fmla="*/ 0 w 72037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7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56" y="0"/>
                </a:lnTo>
                <a:cubicBezTo>
                  <a:pt x="699010" y="0"/>
                  <a:pt x="720375" y="21365"/>
                  <a:pt x="720375" y="47719"/>
                </a:cubicBezTo>
                <a:cubicBezTo>
                  <a:pt x="720375" y="174968"/>
                  <a:pt x="720374" y="302218"/>
                  <a:pt x="720374" y="429467"/>
                </a:cubicBezTo>
                <a:cubicBezTo>
                  <a:pt x="720374" y="455821"/>
                  <a:pt x="699009" y="477186"/>
                  <a:pt x="67265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784,3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8463766" y="5260679"/>
            <a:ext cx="532800" cy="395023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61,2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8463766" y="5722580"/>
            <a:ext cx="532800" cy="375193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796,3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8463766" y="6164648"/>
            <a:ext cx="532800" cy="382586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238,6</a:t>
            </a:r>
          </a:p>
        </p:txBody>
      </p:sp>
      <p:sp>
        <p:nvSpPr>
          <p:cNvPr id="54" name="Заголовок 1"/>
          <p:cNvSpPr txBox="1">
            <a:spLocks/>
          </p:cNvSpPr>
          <p:nvPr/>
        </p:nvSpPr>
        <p:spPr>
          <a:xfrm>
            <a:off x="259728" y="0"/>
            <a:ext cx="7613500" cy="50405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здравоохранения»</a:t>
            </a:r>
            <a:endParaRPr lang="ru-RU" sz="18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5" name="Прямая соединительная линия 5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7277762" y="2356909"/>
            <a:ext cx="532800" cy="418835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3 717,5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Полилиния 57"/>
          <p:cNvSpPr/>
          <p:nvPr/>
        </p:nvSpPr>
        <p:spPr>
          <a:xfrm>
            <a:off x="7282415" y="3420992"/>
            <a:ext cx="532800" cy="391617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76,0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Полилиния 59"/>
          <p:cNvSpPr/>
          <p:nvPr/>
        </p:nvSpPr>
        <p:spPr>
          <a:xfrm>
            <a:off x="7282894" y="4757531"/>
            <a:ext cx="532800" cy="427576"/>
          </a:xfrm>
          <a:custGeom>
            <a:avLst/>
            <a:gdLst>
              <a:gd name="connsiteX0" fmla="*/ 0 w 720374"/>
              <a:gd name="connsiteY0" fmla="*/ 47719 h 477185"/>
              <a:gd name="connsiteX1" fmla="*/ 47719 w 720374"/>
              <a:gd name="connsiteY1" fmla="*/ 0 h 477185"/>
              <a:gd name="connsiteX2" fmla="*/ 672656 w 720374"/>
              <a:gd name="connsiteY2" fmla="*/ 0 h 477185"/>
              <a:gd name="connsiteX3" fmla="*/ 720375 w 720374"/>
              <a:gd name="connsiteY3" fmla="*/ 47719 h 477185"/>
              <a:gd name="connsiteX4" fmla="*/ 720374 w 720374"/>
              <a:gd name="connsiteY4" fmla="*/ 429467 h 477185"/>
              <a:gd name="connsiteX5" fmla="*/ 672655 w 720374"/>
              <a:gd name="connsiteY5" fmla="*/ 477186 h 477185"/>
              <a:gd name="connsiteX6" fmla="*/ 47719 w 720374"/>
              <a:gd name="connsiteY6" fmla="*/ 477185 h 477185"/>
              <a:gd name="connsiteX7" fmla="*/ 0 w 720374"/>
              <a:gd name="connsiteY7" fmla="*/ 429466 h 477185"/>
              <a:gd name="connsiteX8" fmla="*/ 0 w 72037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7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56" y="0"/>
                </a:lnTo>
                <a:cubicBezTo>
                  <a:pt x="699010" y="0"/>
                  <a:pt x="720375" y="21365"/>
                  <a:pt x="720375" y="47719"/>
                </a:cubicBezTo>
                <a:cubicBezTo>
                  <a:pt x="720375" y="174968"/>
                  <a:pt x="720374" y="302218"/>
                  <a:pt x="720374" y="429467"/>
                </a:cubicBezTo>
                <a:cubicBezTo>
                  <a:pt x="720374" y="455821"/>
                  <a:pt x="699009" y="477186"/>
                  <a:pt x="67265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783,4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Полилиния 60"/>
          <p:cNvSpPr/>
          <p:nvPr/>
        </p:nvSpPr>
        <p:spPr>
          <a:xfrm>
            <a:off x="7282894" y="5254882"/>
            <a:ext cx="532800" cy="395023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170,9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Полилиния 61"/>
          <p:cNvSpPr/>
          <p:nvPr/>
        </p:nvSpPr>
        <p:spPr>
          <a:xfrm>
            <a:off x="7274177" y="5741053"/>
            <a:ext cx="532800" cy="375193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5 357,3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Полилиния 62"/>
          <p:cNvSpPr/>
          <p:nvPr/>
        </p:nvSpPr>
        <p:spPr>
          <a:xfrm>
            <a:off x="7282894" y="6164648"/>
            <a:ext cx="532800" cy="382586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232,6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Полилиния 67"/>
          <p:cNvSpPr/>
          <p:nvPr/>
        </p:nvSpPr>
        <p:spPr>
          <a:xfrm>
            <a:off x="7286422" y="1864733"/>
            <a:ext cx="532800" cy="360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Полилиния 68"/>
          <p:cNvSpPr/>
          <p:nvPr/>
        </p:nvSpPr>
        <p:spPr>
          <a:xfrm>
            <a:off x="4543297" y="3836172"/>
            <a:ext cx="2664000" cy="485281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696" tIns="59696" rIns="59696" bIns="59696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медицинской реабилитации и санаторно-курортного лечения, в том числе детей</a:t>
            </a:r>
          </a:p>
        </p:txBody>
      </p:sp>
      <p:sp>
        <p:nvSpPr>
          <p:cNvPr id="70" name="Полилиния 69"/>
          <p:cNvSpPr/>
          <p:nvPr/>
        </p:nvSpPr>
        <p:spPr>
          <a:xfrm>
            <a:off x="7282415" y="3831290"/>
            <a:ext cx="532800" cy="485281"/>
          </a:xfrm>
          <a:custGeom>
            <a:avLst/>
            <a:gdLst>
              <a:gd name="connsiteX0" fmla="*/ 0 w 720355"/>
              <a:gd name="connsiteY0" fmla="*/ 47719 h 477185"/>
              <a:gd name="connsiteX1" fmla="*/ 47719 w 720355"/>
              <a:gd name="connsiteY1" fmla="*/ 0 h 477185"/>
              <a:gd name="connsiteX2" fmla="*/ 672637 w 720355"/>
              <a:gd name="connsiteY2" fmla="*/ 0 h 477185"/>
              <a:gd name="connsiteX3" fmla="*/ 720356 w 720355"/>
              <a:gd name="connsiteY3" fmla="*/ 47719 h 477185"/>
              <a:gd name="connsiteX4" fmla="*/ 720355 w 720355"/>
              <a:gd name="connsiteY4" fmla="*/ 429467 h 477185"/>
              <a:gd name="connsiteX5" fmla="*/ 672636 w 720355"/>
              <a:gd name="connsiteY5" fmla="*/ 477186 h 477185"/>
              <a:gd name="connsiteX6" fmla="*/ 47719 w 720355"/>
              <a:gd name="connsiteY6" fmla="*/ 477185 h 477185"/>
              <a:gd name="connsiteX7" fmla="*/ 0 w 720355"/>
              <a:gd name="connsiteY7" fmla="*/ 429466 h 477185"/>
              <a:gd name="connsiteX8" fmla="*/ 0 w 72035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7" y="0"/>
                </a:lnTo>
                <a:cubicBezTo>
                  <a:pt x="698991" y="0"/>
                  <a:pt x="720356" y="21365"/>
                  <a:pt x="720356" y="47719"/>
                </a:cubicBezTo>
                <a:cubicBezTo>
                  <a:pt x="720356" y="174968"/>
                  <a:pt x="720355" y="302218"/>
                  <a:pt x="720355" y="429467"/>
                </a:cubicBezTo>
                <a:cubicBezTo>
                  <a:pt x="720355" y="455821"/>
                  <a:pt x="698990" y="477186"/>
                  <a:pt x="67263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122,6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олилиния 58"/>
          <p:cNvSpPr/>
          <p:nvPr/>
        </p:nvSpPr>
        <p:spPr>
          <a:xfrm>
            <a:off x="7279560" y="4373358"/>
            <a:ext cx="532800" cy="363252"/>
          </a:xfrm>
          <a:custGeom>
            <a:avLst/>
            <a:gdLst>
              <a:gd name="connsiteX0" fmla="*/ 0 w 720355"/>
              <a:gd name="connsiteY0" fmla="*/ 47719 h 477185"/>
              <a:gd name="connsiteX1" fmla="*/ 47719 w 720355"/>
              <a:gd name="connsiteY1" fmla="*/ 0 h 477185"/>
              <a:gd name="connsiteX2" fmla="*/ 672637 w 720355"/>
              <a:gd name="connsiteY2" fmla="*/ 0 h 477185"/>
              <a:gd name="connsiteX3" fmla="*/ 720356 w 720355"/>
              <a:gd name="connsiteY3" fmla="*/ 47719 h 477185"/>
              <a:gd name="connsiteX4" fmla="*/ 720355 w 720355"/>
              <a:gd name="connsiteY4" fmla="*/ 429467 h 477185"/>
              <a:gd name="connsiteX5" fmla="*/ 672636 w 720355"/>
              <a:gd name="connsiteY5" fmla="*/ 477186 h 477185"/>
              <a:gd name="connsiteX6" fmla="*/ 47719 w 720355"/>
              <a:gd name="connsiteY6" fmla="*/ 477185 h 477185"/>
              <a:gd name="connsiteX7" fmla="*/ 0 w 720355"/>
              <a:gd name="connsiteY7" fmla="*/ 429466 h 477185"/>
              <a:gd name="connsiteX8" fmla="*/ 0 w 72035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7" y="0"/>
                </a:lnTo>
                <a:cubicBezTo>
                  <a:pt x="698991" y="0"/>
                  <a:pt x="720356" y="21365"/>
                  <a:pt x="720356" y="47719"/>
                </a:cubicBezTo>
                <a:cubicBezTo>
                  <a:pt x="720356" y="174968"/>
                  <a:pt x="720355" y="302218"/>
                  <a:pt x="720355" y="429467"/>
                </a:cubicBezTo>
                <a:cubicBezTo>
                  <a:pt x="720355" y="455821"/>
                  <a:pt x="698990" y="477186"/>
                  <a:pt x="67263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191,3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7873540" y="4373358"/>
            <a:ext cx="532800" cy="363252"/>
          </a:xfrm>
          <a:custGeom>
            <a:avLst/>
            <a:gdLst>
              <a:gd name="connsiteX0" fmla="*/ 0 w 720355"/>
              <a:gd name="connsiteY0" fmla="*/ 47719 h 477185"/>
              <a:gd name="connsiteX1" fmla="*/ 47719 w 720355"/>
              <a:gd name="connsiteY1" fmla="*/ 0 h 477185"/>
              <a:gd name="connsiteX2" fmla="*/ 672637 w 720355"/>
              <a:gd name="connsiteY2" fmla="*/ 0 h 477185"/>
              <a:gd name="connsiteX3" fmla="*/ 720356 w 720355"/>
              <a:gd name="connsiteY3" fmla="*/ 47719 h 477185"/>
              <a:gd name="connsiteX4" fmla="*/ 720355 w 720355"/>
              <a:gd name="connsiteY4" fmla="*/ 429467 h 477185"/>
              <a:gd name="connsiteX5" fmla="*/ 672636 w 720355"/>
              <a:gd name="connsiteY5" fmla="*/ 477186 h 477185"/>
              <a:gd name="connsiteX6" fmla="*/ 47719 w 720355"/>
              <a:gd name="connsiteY6" fmla="*/ 477185 h 477185"/>
              <a:gd name="connsiteX7" fmla="*/ 0 w 720355"/>
              <a:gd name="connsiteY7" fmla="*/ 429466 h 477185"/>
              <a:gd name="connsiteX8" fmla="*/ 0 w 72035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7" y="0"/>
                </a:lnTo>
                <a:cubicBezTo>
                  <a:pt x="698991" y="0"/>
                  <a:pt x="720356" y="21365"/>
                  <a:pt x="720356" y="47719"/>
                </a:cubicBezTo>
                <a:cubicBezTo>
                  <a:pt x="720356" y="174968"/>
                  <a:pt x="720355" y="302218"/>
                  <a:pt x="720355" y="429467"/>
                </a:cubicBezTo>
                <a:cubicBezTo>
                  <a:pt x="720355" y="455821"/>
                  <a:pt x="698990" y="477186"/>
                  <a:pt x="67263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190,0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8460432" y="4364667"/>
            <a:ext cx="532800" cy="363252"/>
          </a:xfrm>
          <a:custGeom>
            <a:avLst/>
            <a:gdLst>
              <a:gd name="connsiteX0" fmla="*/ 0 w 720355"/>
              <a:gd name="connsiteY0" fmla="*/ 47719 h 477185"/>
              <a:gd name="connsiteX1" fmla="*/ 47719 w 720355"/>
              <a:gd name="connsiteY1" fmla="*/ 0 h 477185"/>
              <a:gd name="connsiteX2" fmla="*/ 672637 w 720355"/>
              <a:gd name="connsiteY2" fmla="*/ 0 h 477185"/>
              <a:gd name="connsiteX3" fmla="*/ 720356 w 720355"/>
              <a:gd name="connsiteY3" fmla="*/ 47719 h 477185"/>
              <a:gd name="connsiteX4" fmla="*/ 720355 w 720355"/>
              <a:gd name="connsiteY4" fmla="*/ 429467 h 477185"/>
              <a:gd name="connsiteX5" fmla="*/ 672636 w 720355"/>
              <a:gd name="connsiteY5" fmla="*/ 477186 h 477185"/>
              <a:gd name="connsiteX6" fmla="*/ 47719 w 720355"/>
              <a:gd name="connsiteY6" fmla="*/ 477185 h 477185"/>
              <a:gd name="connsiteX7" fmla="*/ 0 w 720355"/>
              <a:gd name="connsiteY7" fmla="*/ 429466 h 477185"/>
              <a:gd name="connsiteX8" fmla="*/ 0 w 72035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7" y="0"/>
                </a:lnTo>
                <a:cubicBezTo>
                  <a:pt x="698991" y="0"/>
                  <a:pt x="720356" y="21365"/>
                  <a:pt x="720356" y="47719"/>
                </a:cubicBezTo>
                <a:cubicBezTo>
                  <a:pt x="720356" y="174968"/>
                  <a:pt x="720355" y="302218"/>
                  <a:pt x="720355" y="429467"/>
                </a:cubicBezTo>
                <a:cubicBezTo>
                  <a:pt x="720355" y="455821"/>
                  <a:pt x="698990" y="477186"/>
                  <a:pt x="67263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189,0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4550247" y="2832614"/>
            <a:ext cx="2657050" cy="51865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и внедрение инновационных методов диагностики, профилактики и лечения, а также основ персонализированной медицины</a:t>
            </a:r>
          </a:p>
        </p:txBody>
      </p:sp>
      <p:sp>
        <p:nvSpPr>
          <p:cNvPr id="51" name="Полилиния 50"/>
          <p:cNvSpPr/>
          <p:nvPr/>
        </p:nvSpPr>
        <p:spPr>
          <a:xfrm>
            <a:off x="7869740" y="2841226"/>
            <a:ext cx="532800" cy="477582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443,1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8432176" y="2838966"/>
            <a:ext cx="532800" cy="477582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242,4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7282415" y="2858125"/>
            <a:ext cx="532800" cy="477582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358,5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88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>
          <a:xfrm>
            <a:off x="5131895" y="809511"/>
            <a:ext cx="3903032" cy="571106"/>
          </a:xfrm>
          <a:custGeom>
            <a:avLst/>
            <a:gdLst>
              <a:gd name="connsiteX0" fmla="*/ 0 w 3903032"/>
              <a:gd name="connsiteY0" fmla="*/ 57111 h 571106"/>
              <a:gd name="connsiteX1" fmla="*/ 57111 w 3903032"/>
              <a:gd name="connsiteY1" fmla="*/ 0 h 571106"/>
              <a:gd name="connsiteX2" fmla="*/ 3845921 w 3903032"/>
              <a:gd name="connsiteY2" fmla="*/ 0 h 571106"/>
              <a:gd name="connsiteX3" fmla="*/ 3903032 w 3903032"/>
              <a:gd name="connsiteY3" fmla="*/ 57111 h 571106"/>
              <a:gd name="connsiteX4" fmla="*/ 3903032 w 3903032"/>
              <a:gd name="connsiteY4" fmla="*/ 513995 h 571106"/>
              <a:gd name="connsiteX5" fmla="*/ 3845921 w 3903032"/>
              <a:gd name="connsiteY5" fmla="*/ 571106 h 571106"/>
              <a:gd name="connsiteX6" fmla="*/ 57111 w 3903032"/>
              <a:gd name="connsiteY6" fmla="*/ 571106 h 571106"/>
              <a:gd name="connsiteX7" fmla="*/ 0 w 3903032"/>
              <a:gd name="connsiteY7" fmla="*/ 513995 h 571106"/>
              <a:gd name="connsiteX8" fmla="*/ 0 w 390303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3845921" y="0"/>
                </a:lnTo>
                <a:cubicBezTo>
                  <a:pt x="3877463" y="0"/>
                  <a:pt x="3903032" y="25569"/>
                  <a:pt x="3903032" y="57111"/>
                </a:cubicBezTo>
                <a:lnTo>
                  <a:pt x="3903032" y="513995"/>
                </a:lnTo>
                <a:cubicBezTo>
                  <a:pt x="3903032" y="545537"/>
                  <a:pt x="3877463" y="571106"/>
                  <a:pt x="384592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067" tIns="70067" rIns="70067" bIns="7006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5139256" y="1737770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067" tIns="70067" rIns="70067" bIns="7006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</p:txBody>
      </p:sp>
      <p:sp>
        <p:nvSpPr>
          <p:cNvPr id="8" name="Полилиния 7"/>
          <p:cNvSpPr/>
          <p:nvPr/>
        </p:nvSpPr>
        <p:spPr>
          <a:xfrm>
            <a:off x="5149142" y="2528660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12,6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5150445" y="3191659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3,2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5149142" y="3831114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73,68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5149142" y="4492213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7,2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5149142" y="5155212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77,3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5953201" y="1737770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067" tIns="70067" rIns="70067" bIns="7006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план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5952071" y="2538948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12,4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5952071" y="3191659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3,2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5952071" y="3846630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74,39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5957111" y="4497082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7,3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5958379" y="5162150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77,5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6761841" y="1734520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067" tIns="70067" rIns="70067" bIns="7006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6763475" y="2542806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12,2</a:t>
            </a:r>
          </a:p>
        </p:txBody>
      </p:sp>
      <p:sp>
        <p:nvSpPr>
          <p:cNvPr id="44" name="Полилиния 43"/>
          <p:cNvSpPr/>
          <p:nvPr/>
        </p:nvSpPr>
        <p:spPr>
          <a:xfrm>
            <a:off x="6752944" y="3191659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3,2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6755000" y="3846630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75,31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6757685" y="4492213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7,4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6761841" y="5162150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79,0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7552019" y="1737770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067" tIns="70067" rIns="70067" bIns="7006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7552019" y="2541095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12,1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7552019" y="3191659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3,2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7555501" y="3837976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76,22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7558259" y="4494943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7,5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7555501" y="5149162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80,5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0460" y="2529610"/>
            <a:ext cx="5028651" cy="5436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Смертность от всех причин (случаев на 1 тыс. населения)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9496" y="3191659"/>
            <a:ext cx="5029615" cy="52137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Младенческая смертность (случаев на 1 тыс. родившихся живыми)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54421" y="3846630"/>
            <a:ext cx="5021412" cy="5436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Ожидаемая продолжительность жизни при рождении (лет)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57700" y="4493163"/>
            <a:ext cx="5021411" cy="5436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Число больных, которым оказана высокотехнологичная медицинская помощь (тыс. человек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4926" y="1485742"/>
            <a:ext cx="2592288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47</a:t>
            </a:fld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9496" y="5155212"/>
            <a:ext cx="5021411" cy="51026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Охват населения профилактическими осмотрами на туберкулез (процентов)</a:t>
            </a:r>
          </a:p>
        </p:txBody>
      </p:sp>
      <p:pic>
        <p:nvPicPr>
          <p:cNvPr id="34" name="Picture 2" descr="C:\Users\o.kudryavceva\Desktop\для слайдов_медицина фото\IMG_36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909" y="764704"/>
            <a:ext cx="2300076" cy="122509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259728" y="0"/>
            <a:ext cx="690456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здравоохранения»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8349475" y="1734520"/>
            <a:ext cx="684000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067" tIns="70067" rIns="70067" bIns="7006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8342836" y="2545541"/>
            <a:ext cx="684000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8349786" y="3845632"/>
            <a:ext cx="684000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77,13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8349786" y="4492213"/>
            <a:ext cx="684000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7,6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Полилиния 57"/>
          <p:cNvSpPr/>
          <p:nvPr/>
        </p:nvSpPr>
        <p:spPr>
          <a:xfrm>
            <a:off x="8349786" y="5149162"/>
            <a:ext cx="684000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олилиния 58"/>
          <p:cNvSpPr/>
          <p:nvPr/>
        </p:nvSpPr>
        <p:spPr>
          <a:xfrm>
            <a:off x="8349475" y="3191659"/>
            <a:ext cx="684000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3,2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09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48</a:t>
            </a:fld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7780" y="836712"/>
            <a:ext cx="5720364" cy="108012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роста благосостояния граждан – получателей мер социальной поддержки;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доступности социального обслуживания.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5005261"/>
              </p:ext>
            </p:extLst>
          </p:nvPr>
        </p:nvGraphicFramePr>
        <p:xfrm>
          <a:off x="146314" y="2946383"/>
          <a:ext cx="3920164" cy="33116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50360" y="2401143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http://www.pfrf.ru/files/branches/rostov/invaliddd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0509" y="674694"/>
            <a:ext cx="2232248" cy="1404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олилиния 3"/>
          <p:cNvSpPr/>
          <p:nvPr/>
        </p:nvSpPr>
        <p:spPr>
          <a:xfrm>
            <a:off x="4207509" y="2245658"/>
            <a:ext cx="4732657" cy="354837"/>
          </a:xfrm>
          <a:custGeom>
            <a:avLst/>
            <a:gdLst>
              <a:gd name="connsiteX0" fmla="*/ 0 w 4681654"/>
              <a:gd name="connsiteY0" fmla="*/ 25162 h 251615"/>
              <a:gd name="connsiteX1" fmla="*/ 25162 w 4681654"/>
              <a:gd name="connsiteY1" fmla="*/ 0 h 251615"/>
              <a:gd name="connsiteX2" fmla="*/ 4656493 w 4681654"/>
              <a:gd name="connsiteY2" fmla="*/ 0 h 251615"/>
              <a:gd name="connsiteX3" fmla="*/ 4681655 w 4681654"/>
              <a:gd name="connsiteY3" fmla="*/ 25162 h 251615"/>
              <a:gd name="connsiteX4" fmla="*/ 4681654 w 4681654"/>
              <a:gd name="connsiteY4" fmla="*/ 226454 h 251615"/>
              <a:gd name="connsiteX5" fmla="*/ 4656492 w 4681654"/>
              <a:gd name="connsiteY5" fmla="*/ 251616 h 251615"/>
              <a:gd name="connsiteX6" fmla="*/ 25162 w 4681654"/>
              <a:gd name="connsiteY6" fmla="*/ 251615 h 251615"/>
              <a:gd name="connsiteX7" fmla="*/ 0 w 4681654"/>
              <a:gd name="connsiteY7" fmla="*/ 226453 h 251615"/>
              <a:gd name="connsiteX8" fmla="*/ 0 w 4681654"/>
              <a:gd name="connsiteY8" fmla="*/ 25162 h 251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81654" h="251615">
                <a:moveTo>
                  <a:pt x="0" y="25162"/>
                </a:moveTo>
                <a:cubicBezTo>
                  <a:pt x="0" y="11265"/>
                  <a:pt x="11265" y="0"/>
                  <a:pt x="25162" y="0"/>
                </a:cubicBezTo>
                <a:lnTo>
                  <a:pt x="4656493" y="0"/>
                </a:lnTo>
                <a:cubicBezTo>
                  <a:pt x="4670390" y="0"/>
                  <a:pt x="4681655" y="11265"/>
                  <a:pt x="4681655" y="25162"/>
                </a:cubicBezTo>
                <a:cubicBezTo>
                  <a:pt x="4681655" y="92259"/>
                  <a:pt x="4681654" y="159357"/>
                  <a:pt x="4681654" y="226454"/>
                </a:cubicBezTo>
                <a:cubicBezTo>
                  <a:pt x="4681654" y="240351"/>
                  <a:pt x="4670389" y="251616"/>
                  <a:pt x="4656492" y="251616"/>
                </a:cubicBezTo>
                <a:lnTo>
                  <a:pt x="25162" y="251615"/>
                </a:lnTo>
                <a:cubicBezTo>
                  <a:pt x="11265" y="251615"/>
                  <a:pt x="0" y="240350"/>
                  <a:pt x="0" y="226453"/>
                </a:cubicBezTo>
                <a:lnTo>
                  <a:pt x="0" y="2516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900" tIns="56900" rIns="56900" bIns="56900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i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10" name="Полилиния 9"/>
          <p:cNvSpPr/>
          <p:nvPr/>
        </p:nvSpPr>
        <p:spPr>
          <a:xfrm>
            <a:off x="4207509" y="2663270"/>
            <a:ext cx="2518794" cy="286843"/>
          </a:xfrm>
          <a:custGeom>
            <a:avLst/>
            <a:gdLst>
              <a:gd name="connsiteX0" fmla="*/ 0 w 2518794"/>
              <a:gd name="connsiteY0" fmla="*/ 28684 h 286843"/>
              <a:gd name="connsiteX1" fmla="*/ 28684 w 2518794"/>
              <a:gd name="connsiteY1" fmla="*/ 0 h 286843"/>
              <a:gd name="connsiteX2" fmla="*/ 2490110 w 2518794"/>
              <a:gd name="connsiteY2" fmla="*/ 0 h 286843"/>
              <a:gd name="connsiteX3" fmla="*/ 2518794 w 2518794"/>
              <a:gd name="connsiteY3" fmla="*/ 28684 h 286843"/>
              <a:gd name="connsiteX4" fmla="*/ 2518794 w 2518794"/>
              <a:gd name="connsiteY4" fmla="*/ 258159 h 286843"/>
              <a:gd name="connsiteX5" fmla="*/ 2490110 w 2518794"/>
              <a:gd name="connsiteY5" fmla="*/ 286843 h 286843"/>
              <a:gd name="connsiteX6" fmla="*/ 28684 w 2518794"/>
              <a:gd name="connsiteY6" fmla="*/ 286843 h 286843"/>
              <a:gd name="connsiteX7" fmla="*/ 0 w 2518794"/>
              <a:gd name="connsiteY7" fmla="*/ 258159 h 286843"/>
              <a:gd name="connsiteX8" fmla="*/ 0 w 2518794"/>
              <a:gd name="connsiteY8" fmla="*/ 28684 h 286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8794" h="286843">
                <a:moveTo>
                  <a:pt x="0" y="28684"/>
                </a:moveTo>
                <a:cubicBezTo>
                  <a:pt x="0" y="12842"/>
                  <a:pt x="12842" y="0"/>
                  <a:pt x="28684" y="0"/>
                </a:cubicBezTo>
                <a:lnTo>
                  <a:pt x="2490110" y="0"/>
                </a:lnTo>
                <a:cubicBezTo>
                  <a:pt x="2505952" y="0"/>
                  <a:pt x="2518794" y="12842"/>
                  <a:pt x="2518794" y="28684"/>
                </a:cubicBezTo>
                <a:lnTo>
                  <a:pt x="2518794" y="258159"/>
                </a:lnTo>
                <a:cubicBezTo>
                  <a:pt x="2518794" y="274001"/>
                  <a:pt x="2505952" y="286843"/>
                  <a:pt x="2490110" y="286843"/>
                </a:cubicBezTo>
                <a:lnTo>
                  <a:pt x="28684" y="286843"/>
                </a:lnTo>
                <a:cubicBezTo>
                  <a:pt x="12842" y="286843"/>
                  <a:pt x="0" y="274001"/>
                  <a:pt x="0" y="258159"/>
                </a:cubicBezTo>
                <a:lnTo>
                  <a:pt x="0" y="2868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121" tIns="54121" rIns="54121" bIns="54121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4207509" y="3031620"/>
            <a:ext cx="2518794" cy="469388"/>
          </a:xfrm>
          <a:custGeom>
            <a:avLst/>
            <a:gdLst>
              <a:gd name="connsiteX0" fmla="*/ 0 w 2518794"/>
              <a:gd name="connsiteY0" fmla="*/ 46939 h 469388"/>
              <a:gd name="connsiteX1" fmla="*/ 46939 w 2518794"/>
              <a:gd name="connsiteY1" fmla="*/ 0 h 469388"/>
              <a:gd name="connsiteX2" fmla="*/ 2471855 w 2518794"/>
              <a:gd name="connsiteY2" fmla="*/ 0 h 469388"/>
              <a:gd name="connsiteX3" fmla="*/ 2518794 w 2518794"/>
              <a:gd name="connsiteY3" fmla="*/ 46939 h 469388"/>
              <a:gd name="connsiteX4" fmla="*/ 2518794 w 2518794"/>
              <a:gd name="connsiteY4" fmla="*/ 422449 h 469388"/>
              <a:gd name="connsiteX5" fmla="*/ 2471855 w 2518794"/>
              <a:gd name="connsiteY5" fmla="*/ 469388 h 469388"/>
              <a:gd name="connsiteX6" fmla="*/ 46939 w 2518794"/>
              <a:gd name="connsiteY6" fmla="*/ 469388 h 469388"/>
              <a:gd name="connsiteX7" fmla="*/ 0 w 2518794"/>
              <a:gd name="connsiteY7" fmla="*/ 422449 h 469388"/>
              <a:gd name="connsiteX8" fmla="*/ 0 w 2518794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8794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2471855" y="0"/>
                </a:lnTo>
                <a:cubicBezTo>
                  <a:pt x="2497779" y="0"/>
                  <a:pt x="2518794" y="21015"/>
                  <a:pt x="2518794" y="46939"/>
                </a:cubicBezTo>
                <a:lnTo>
                  <a:pt x="2518794" y="422449"/>
                </a:lnTo>
                <a:cubicBezTo>
                  <a:pt x="2518794" y="448373"/>
                  <a:pt x="2497779" y="469388"/>
                  <a:pt x="2471855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Социальное обеспечение граждан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4207509" y="3540211"/>
            <a:ext cx="2518794" cy="536861"/>
          </a:xfrm>
          <a:custGeom>
            <a:avLst/>
            <a:gdLst>
              <a:gd name="connsiteX0" fmla="*/ 0 w 2518794"/>
              <a:gd name="connsiteY0" fmla="*/ 46939 h 469388"/>
              <a:gd name="connsiteX1" fmla="*/ 46939 w 2518794"/>
              <a:gd name="connsiteY1" fmla="*/ 0 h 469388"/>
              <a:gd name="connsiteX2" fmla="*/ 2471855 w 2518794"/>
              <a:gd name="connsiteY2" fmla="*/ 0 h 469388"/>
              <a:gd name="connsiteX3" fmla="*/ 2518794 w 2518794"/>
              <a:gd name="connsiteY3" fmla="*/ 46939 h 469388"/>
              <a:gd name="connsiteX4" fmla="*/ 2518794 w 2518794"/>
              <a:gd name="connsiteY4" fmla="*/ 422449 h 469388"/>
              <a:gd name="connsiteX5" fmla="*/ 2471855 w 2518794"/>
              <a:gd name="connsiteY5" fmla="*/ 469388 h 469388"/>
              <a:gd name="connsiteX6" fmla="*/ 46939 w 2518794"/>
              <a:gd name="connsiteY6" fmla="*/ 469388 h 469388"/>
              <a:gd name="connsiteX7" fmla="*/ 0 w 2518794"/>
              <a:gd name="connsiteY7" fmla="*/ 422449 h 469388"/>
              <a:gd name="connsiteX8" fmla="*/ 0 w 2518794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8794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2471855" y="0"/>
                </a:lnTo>
                <a:cubicBezTo>
                  <a:pt x="2497779" y="0"/>
                  <a:pt x="2518794" y="21015"/>
                  <a:pt x="2518794" y="46939"/>
                </a:cubicBezTo>
                <a:lnTo>
                  <a:pt x="2518794" y="422449"/>
                </a:lnTo>
                <a:cubicBezTo>
                  <a:pt x="2518794" y="448373"/>
                  <a:pt x="2497779" y="469388"/>
                  <a:pt x="2471855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социально ориентированных некоммерческих организаций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4207509" y="4460181"/>
            <a:ext cx="2518794" cy="469388"/>
          </a:xfrm>
          <a:custGeom>
            <a:avLst/>
            <a:gdLst>
              <a:gd name="connsiteX0" fmla="*/ 0 w 2518794"/>
              <a:gd name="connsiteY0" fmla="*/ 46939 h 469388"/>
              <a:gd name="connsiteX1" fmla="*/ 46939 w 2518794"/>
              <a:gd name="connsiteY1" fmla="*/ 0 h 469388"/>
              <a:gd name="connsiteX2" fmla="*/ 2471855 w 2518794"/>
              <a:gd name="connsiteY2" fmla="*/ 0 h 469388"/>
              <a:gd name="connsiteX3" fmla="*/ 2518794 w 2518794"/>
              <a:gd name="connsiteY3" fmla="*/ 46939 h 469388"/>
              <a:gd name="connsiteX4" fmla="*/ 2518794 w 2518794"/>
              <a:gd name="connsiteY4" fmla="*/ 422449 h 469388"/>
              <a:gd name="connsiteX5" fmla="*/ 2471855 w 2518794"/>
              <a:gd name="connsiteY5" fmla="*/ 469388 h 469388"/>
              <a:gd name="connsiteX6" fmla="*/ 46939 w 2518794"/>
              <a:gd name="connsiteY6" fmla="*/ 469388 h 469388"/>
              <a:gd name="connsiteX7" fmla="*/ 0 w 2518794"/>
              <a:gd name="connsiteY7" fmla="*/ 422449 h 469388"/>
              <a:gd name="connsiteX8" fmla="*/ 0 w 2518794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8794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2471855" y="0"/>
                </a:lnTo>
                <a:cubicBezTo>
                  <a:pt x="2497779" y="0"/>
                  <a:pt x="2518794" y="21015"/>
                  <a:pt x="2518794" y="46939"/>
                </a:cubicBezTo>
                <a:lnTo>
                  <a:pt x="2518794" y="422449"/>
                </a:lnTo>
                <a:cubicBezTo>
                  <a:pt x="2518794" y="448373"/>
                  <a:pt x="2497779" y="469388"/>
                  <a:pt x="2471855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социальной поддержки семьи и детей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4207509" y="4972665"/>
            <a:ext cx="2518794" cy="616093"/>
          </a:xfrm>
          <a:custGeom>
            <a:avLst/>
            <a:gdLst>
              <a:gd name="connsiteX0" fmla="*/ 0 w 2518794"/>
              <a:gd name="connsiteY0" fmla="*/ 46939 h 469388"/>
              <a:gd name="connsiteX1" fmla="*/ 46939 w 2518794"/>
              <a:gd name="connsiteY1" fmla="*/ 0 h 469388"/>
              <a:gd name="connsiteX2" fmla="*/ 2471855 w 2518794"/>
              <a:gd name="connsiteY2" fmla="*/ 0 h 469388"/>
              <a:gd name="connsiteX3" fmla="*/ 2518794 w 2518794"/>
              <a:gd name="connsiteY3" fmla="*/ 46939 h 469388"/>
              <a:gd name="connsiteX4" fmla="*/ 2518794 w 2518794"/>
              <a:gd name="connsiteY4" fmla="*/ 422449 h 469388"/>
              <a:gd name="connsiteX5" fmla="*/ 2471855 w 2518794"/>
              <a:gd name="connsiteY5" fmla="*/ 469388 h 469388"/>
              <a:gd name="connsiteX6" fmla="*/ 46939 w 2518794"/>
              <a:gd name="connsiteY6" fmla="*/ 469388 h 469388"/>
              <a:gd name="connsiteX7" fmla="*/ 0 w 2518794"/>
              <a:gd name="connsiteY7" fmla="*/ 422449 h 469388"/>
              <a:gd name="connsiteX8" fmla="*/ 0 w 2518794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8794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2471855" y="0"/>
                </a:lnTo>
                <a:cubicBezTo>
                  <a:pt x="2497779" y="0"/>
                  <a:pt x="2518794" y="21015"/>
                  <a:pt x="2518794" y="46939"/>
                </a:cubicBezTo>
                <a:lnTo>
                  <a:pt x="2518794" y="422449"/>
                </a:lnTo>
                <a:cubicBezTo>
                  <a:pt x="2518794" y="448373"/>
                  <a:pt x="2497779" y="469388"/>
                  <a:pt x="2471855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5658" tIns="55658" rIns="55658" bIns="55658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содействия добровольному переселению соотечественников, проживающих за рубежом</a:t>
            </a:r>
            <a:endParaRPr lang="ru-RU" sz="11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4207509" y="5631853"/>
            <a:ext cx="2518794" cy="469388"/>
          </a:xfrm>
          <a:custGeom>
            <a:avLst/>
            <a:gdLst>
              <a:gd name="connsiteX0" fmla="*/ 0 w 2518794"/>
              <a:gd name="connsiteY0" fmla="*/ 46939 h 469388"/>
              <a:gd name="connsiteX1" fmla="*/ 46939 w 2518794"/>
              <a:gd name="connsiteY1" fmla="*/ 0 h 469388"/>
              <a:gd name="connsiteX2" fmla="*/ 2471855 w 2518794"/>
              <a:gd name="connsiteY2" fmla="*/ 0 h 469388"/>
              <a:gd name="connsiteX3" fmla="*/ 2518794 w 2518794"/>
              <a:gd name="connsiteY3" fmla="*/ 46939 h 469388"/>
              <a:gd name="connsiteX4" fmla="*/ 2518794 w 2518794"/>
              <a:gd name="connsiteY4" fmla="*/ 422449 h 469388"/>
              <a:gd name="connsiteX5" fmla="*/ 2471855 w 2518794"/>
              <a:gd name="connsiteY5" fmla="*/ 469388 h 469388"/>
              <a:gd name="connsiteX6" fmla="*/ 46939 w 2518794"/>
              <a:gd name="connsiteY6" fmla="*/ 469388 h 469388"/>
              <a:gd name="connsiteX7" fmla="*/ 0 w 2518794"/>
              <a:gd name="connsiteY7" fmla="*/ 422449 h 469388"/>
              <a:gd name="connsiteX8" fmla="*/ 0 w 2518794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8794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2471855" y="0"/>
                </a:lnTo>
                <a:cubicBezTo>
                  <a:pt x="2497779" y="0"/>
                  <a:pt x="2518794" y="21015"/>
                  <a:pt x="2518794" y="46939"/>
                </a:cubicBezTo>
                <a:lnTo>
                  <a:pt x="2518794" y="422449"/>
                </a:lnTo>
                <a:cubicBezTo>
                  <a:pt x="2518794" y="448373"/>
                  <a:pt x="2497779" y="469388"/>
                  <a:pt x="2471855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государственной программы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7549228" y="2663270"/>
            <a:ext cx="648000" cy="286843"/>
          </a:xfrm>
          <a:custGeom>
            <a:avLst/>
            <a:gdLst>
              <a:gd name="connsiteX0" fmla="*/ 0 w 836567"/>
              <a:gd name="connsiteY0" fmla="*/ 28684 h 286843"/>
              <a:gd name="connsiteX1" fmla="*/ 28684 w 836567"/>
              <a:gd name="connsiteY1" fmla="*/ 0 h 286843"/>
              <a:gd name="connsiteX2" fmla="*/ 807883 w 836567"/>
              <a:gd name="connsiteY2" fmla="*/ 0 h 286843"/>
              <a:gd name="connsiteX3" fmla="*/ 836567 w 836567"/>
              <a:gd name="connsiteY3" fmla="*/ 28684 h 286843"/>
              <a:gd name="connsiteX4" fmla="*/ 836567 w 836567"/>
              <a:gd name="connsiteY4" fmla="*/ 258159 h 286843"/>
              <a:gd name="connsiteX5" fmla="*/ 807883 w 836567"/>
              <a:gd name="connsiteY5" fmla="*/ 286843 h 286843"/>
              <a:gd name="connsiteX6" fmla="*/ 28684 w 836567"/>
              <a:gd name="connsiteY6" fmla="*/ 286843 h 286843"/>
              <a:gd name="connsiteX7" fmla="*/ 0 w 836567"/>
              <a:gd name="connsiteY7" fmla="*/ 258159 h 286843"/>
              <a:gd name="connsiteX8" fmla="*/ 0 w 836567"/>
              <a:gd name="connsiteY8" fmla="*/ 28684 h 286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6567" h="286843">
                <a:moveTo>
                  <a:pt x="0" y="28684"/>
                </a:moveTo>
                <a:cubicBezTo>
                  <a:pt x="0" y="12842"/>
                  <a:pt x="12842" y="0"/>
                  <a:pt x="28684" y="0"/>
                </a:cubicBezTo>
                <a:lnTo>
                  <a:pt x="807883" y="0"/>
                </a:lnTo>
                <a:cubicBezTo>
                  <a:pt x="823725" y="0"/>
                  <a:pt x="836567" y="12842"/>
                  <a:pt x="836567" y="28684"/>
                </a:cubicBezTo>
                <a:lnTo>
                  <a:pt x="836567" y="258159"/>
                </a:lnTo>
                <a:cubicBezTo>
                  <a:pt x="836567" y="274001"/>
                  <a:pt x="823725" y="286843"/>
                  <a:pt x="807883" y="286843"/>
                </a:cubicBezTo>
                <a:lnTo>
                  <a:pt x="28684" y="286843"/>
                </a:lnTo>
                <a:cubicBezTo>
                  <a:pt x="12842" y="286843"/>
                  <a:pt x="0" y="274001"/>
                  <a:pt x="0" y="258159"/>
                </a:cubicBezTo>
                <a:lnTo>
                  <a:pt x="0" y="2868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121" tIns="54121" rIns="54121" bIns="54121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7554368" y="3022050"/>
            <a:ext cx="648000" cy="469388"/>
          </a:xfrm>
          <a:custGeom>
            <a:avLst/>
            <a:gdLst>
              <a:gd name="connsiteX0" fmla="*/ 0 w 833304"/>
              <a:gd name="connsiteY0" fmla="*/ 46939 h 469388"/>
              <a:gd name="connsiteX1" fmla="*/ 46939 w 833304"/>
              <a:gd name="connsiteY1" fmla="*/ 0 h 469388"/>
              <a:gd name="connsiteX2" fmla="*/ 786365 w 833304"/>
              <a:gd name="connsiteY2" fmla="*/ 0 h 469388"/>
              <a:gd name="connsiteX3" fmla="*/ 833304 w 833304"/>
              <a:gd name="connsiteY3" fmla="*/ 46939 h 469388"/>
              <a:gd name="connsiteX4" fmla="*/ 833304 w 833304"/>
              <a:gd name="connsiteY4" fmla="*/ 422449 h 469388"/>
              <a:gd name="connsiteX5" fmla="*/ 786365 w 833304"/>
              <a:gd name="connsiteY5" fmla="*/ 469388 h 469388"/>
              <a:gd name="connsiteX6" fmla="*/ 46939 w 833304"/>
              <a:gd name="connsiteY6" fmla="*/ 469388 h 469388"/>
              <a:gd name="connsiteX7" fmla="*/ 0 w 833304"/>
              <a:gd name="connsiteY7" fmla="*/ 422449 h 469388"/>
              <a:gd name="connsiteX8" fmla="*/ 0 w 833304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3304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786365" y="0"/>
                </a:lnTo>
                <a:cubicBezTo>
                  <a:pt x="812289" y="0"/>
                  <a:pt x="833304" y="21015"/>
                  <a:pt x="833304" y="46939"/>
                </a:cubicBezTo>
                <a:lnTo>
                  <a:pt x="833304" y="422449"/>
                </a:lnTo>
                <a:cubicBezTo>
                  <a:pt x="833304" y="448373"/>
                  <a:pt x="812289" y="469388"/>
                  <a:pt x="786365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562,7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7554368" y="3527514"/>
            <a:ext cx="648000" cy="545923"/>
          </a:xfrm>
          <a:custGeom>
            <a:avLst/>
            <a:gdLst>
              <a:gd name="connsiteX0" fmla="*/ 0 w 826816"/>
              <a:gd name="connsiteY0" fmla="*/ 46939 h 469388"/>
              <a:gd name="connsiteX1" fmla="*/ 46939 w 826816"/>
              <a:gd name="connsiteY1" fmla="*/ 0 h 469388"/>
              <a:gd name="connsiteX2" fmla="*/ 779877 w 826816"/>
              <a:gd name="connsiteY2" fmla="*/ 0 h 469388"/>
              <a:gd name="connsiteX3" fmla="*/ 826816 w 826816"/>
              <a:gd name="connsiteY3" fmla="*/ 46939 h 469388"/>
              <a:gd name="connsiteX4" fmla="*/ 826816 w 826816"/>
              <a:gd name="connsiteY4" fmla="*/ 422449 h 469388"/>
              <a:gd name="connsiteX5" fmla="*/ 779877 w 826816"/>
              <a:gd name="connsiteY5" fmla="*/ 469388 h 469388"/>
              <a:gd name="connsiteX6" fmla="*/ 46939 w 826816"/>
              <a:gd name="connsiteY6" fmla="*/ 469388 h 469388"/>
              <a:gd name="connsiteX7" fmla="*/ 0 w 826816"/>
              <a:gd name="connsiteY7" fmla="*/ 422449 h 469388"/>
              <a:gd name="connsiteX8" fmla="*/ 0 w 826816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6816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779877" y="0"/>
                </a:lnTo>
                <a:cubicBezTo>
                  <a:pt x="805801" y="0"/>
                  <a:pt x="826816" y="21015"/>
                  <a:pt x="826816" y="46939"/>
                </a:cubicBezTo>
                <a:lnTo>
                  <a:pt x="826816" y="422449"/>
                </a:lnTo>
                <a:cubicBezTo>
                  <a:pt x="826816" y="448373"/>
                  <a:pt x="805801" y="469388"/>
                  <a:pt x="779877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4,0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7554368" y="4452820"/>
            <a:ext cx="648000" cy="469388"/>
          </a:xfrm>
          <a:custGeom>
            <a:avLst/>
            <a:gdLst>
              <a:gd name="connsiteX0" fmla="*/ 0 w 788935"/>
              <a:gd name="connsiteY0" fmla="*/ 46939 h 469388"/>
              <a:gd name="connsiteX1" fmla="*/ 46939 w 788935"/>
              <a:gd name="connsiteY1" fmla="*/ 0 h 469388"/>
              <a:gd name="connsiteX2" fmla="*/ 741996 w 788935"/>
              <a:gd name="connsiteY2" fmla="*/ 0 h 469388"/>
              <a:gd name="connsiteX3" fmla="*/ 788935 w 788935"/>
              <a:gd name="connsiteY3" fmla="*/ 46939 h 469388"/>
              <a:gd name="connsiteX4" fmla="*/ 788935 w 788935"/>
              <a:gd name="connsiteY4" fmla="*/ 422449 h 469388"/>
              <a:gd name="connsiteX5" fmla="*/ 741996 w 788935"/>
              <a:gd name="connsiteY5" fmla="*/ 469388 h 469388"/>
              <a:gd name="connsiteX6" fmla="*/ 46939 w 788935"/>
              <a:gd name="connsiteY6" fmla="*/ 469388 h 469388"/>
              <a:gd name="connsiteX7" fmla="*/ 0 w 788935"/>
              <a:gd name="connsiteY7" fmla="*/ 422449 h 469388"/>
              <a:gd name="connsiteX8" fmla="*/ 0 w 788935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8935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741996" y="0"/>
                </a:lnTo>
                <a:cubicBezTo>
                  <a:pt x="767920" y="0"/>
                  <a:pt x="788935" y="21015"/>
                  <a:pt x="788935" y="46939"/>
                </a:cubicBezTo>
                <a:lnTo>
                  <a:pt x="788935" y="422449"/>
                </a:lnTo>
                <a:cubicBezTo>
                  <a:pt x="788935" y="448373"/>
                  <a:pt x="767920" y="469388"/>
                  <a:pt x="741996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116,1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7554368" y="4962177"/>
            <a:ext cx="648000" cy="627684"/>
          </a:xfrm>
          <a:custGeom>
            <a:avLst/>
            <a:gdLst>
              <a:gd name="connsiteX0" fmla="*/ 0 w 741113"/>
              <a:gd name="connsiteY0" fmla="*/ 46939 h 469388"/>
              <a:gd name="connsiteX1" fmla="*/ 46939 w 741113"/>
              <a:gd name="connsiteY1" fmla="*/ 0 h 469388"/>
              <a:gd name="connsiteX2" fmla="*/ 694174 w 741113"/>
              <a:gd name="connsiteY2" fmla="*/ 0 h 469388"/>
              <a:gd name="connsiteX3" fmla="*/ 741113 w 741113"/>
              <a:gd name="connsiteY3" fmla="*/ 46939 h 469388"/>
              <a:gd name="connsiteX4" fmla="*/ 741113 w 741113"/>
              <a:gd name="connsiteY4" fmla="*/ 422449 h 469388"/>
              <a:gd name="connsiteX5" fmla="*/ 694174 w 741113"/>
              <a:gd name="connsiteY5" fmla="*/ 469388 h 469388"/>
              <a:gd name="connsiteX6" fmla="*/ 46939 w 741113"/>
              <a:gd name="connsiteY6" fmla="*/ 469388 h 469388"/>
              <a:gd name="connsiteX7" fmla="*/ 0 w 741113"/>
              <a:gd name="connsiteY7" fmla="*/ 422449 h 469388"/>
              <a:gd name="connsiteX8" fmla="*/ 0 w 741113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1113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694174" y="0"/>
                </a:lnTo>
                <a:cubicBezTo>
                  <a:pt x="720098" y="0"/>
                  <a:pt x="741113" y="21015"/>
                  <a:pt x="741113" y="46939"/>
                </a:cubicBezTo>
                <a:lnTo>
                  <a:pt x="741113" y="422449"/>
                </a:lnTo>
                <a:cubicBezTo>
                  <a:pt x="741113" y="448373"/>
                  <a:pt x="720098" y="469388"/>
                  <a:pt x="694174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7554368" y="5629831"/>
            <a:ext cx="648000" cy="469388"/>
          </a:xfrm>
          <a:custGeom>
            <a:avLst/>
            <a:gdLst>
              <a:gd name="connsiteX0" fmla="*/ 0 w 741113"/>
              <a:gd name="connsiteY0" fmla="*/ 46939 h 469388"/>
              <a:gd name="connsiteX1" fmla="*/ 46939 w 741113"/>
              <a:gd name="connsiteY1" fmla="*/ 0 h 469388"/>
              <a:gd name="connsiteX2" fmla="*/ 694174 w 741113"/>
              <a:gd name="connsiteY2" fmla="*/ 0 h 469388"/>
              <a:gd name="connsiteX3" fmla="*/ 741113 w 741113"/>
              <a:gd name="connsiteY3" fmla="*/ 46939 h 469388"/>
              <a:gd name="connsiteX4" fmla="*/ 741113 w 741113"/>
              <a:gd name="connsiteY4" fmla="*/ 422449 h 469388"/>
              <a:gd name="connsiteX5" fmla="*/ 694174 w 741113"/>
              <a:gd name="connsiteY5" fmla="*/ 469388 h 469388"/>
              <a:gd name="connsiteX6" fmla="*/ 46939 w 741113"/>
              <a:gd name="connsiteY6" fmla="*/ 469388 h 469388"/>
              <a:gd name="connsiteX7" fmla="*/ 0 w 741113"/>
              <a:gd name="connsiteY7" fmla="*/ 422449 h 469388"/>
              <a:gd name="connsiteX8" fmla="*/ 0 w 741113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1113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694174" y="0"/>
                </a:lnTo>
                <a:cubicBezTo>
                  <a:pt x="720098" y="0"/>
                  <a:pt x="741113" y="21015"/>
                  <a:pt x="741113" y="46939"/>
                </a:cubicBezTo>
                <a:lnTo>
                  <a:pt x="741113" y="422449"/>
                </a:lnTo>
                <a:cubicBezTo>
                  <a:pt x="741113" y="448373"/>
                  <a:pt x="720098" y="469388"/>
                  <a:pt x="694174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121,3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8287596" y="2663270"/>
            <a:ext cx="648000" cy="286843"/>
          </a:xfrm>
          <a:custGeom>
            <a:avLst/>
            <a:gdLst>
              <a:gd name="connsiteX0" fmla="*/ 0 w 893995"/>
              <a:gd name="connsiteY0" fmla="*/ 28684 h 286843"/>
              <a:gd name="connsiteX1" fmla="*/ 28684 w 893995"/>
              <a:gd name="connsiteY1" fmla="*/ 0 h 286843"/>
              <a:gd name="connsiteX2" fmla="*/ 865311 w 893995"/>
              <a:gd name="connsiteY2" fmla="*/ 0 h 286843"/>
              <a:gd name="connsiteX3" fmla="*/ 893995 w 893995"/>
              <a:gd name="connsiteY3" fmla="*/ 28684 h 286843"/>
              <a:gd name="connsiteX4" fmla="*/ 893995 w 893995"/>
              <a:gd name="connsiteY4" fmla="*/ 258159 h 286843"/>
              <a:gd name="connsiteX5" fmla="*/ 865311 w 893995"/>
              <a:gd name="connsiteY5" fmla="*/ 286843 h 286843"/>
              <a:gd name="connsiteX6" fmla="*/ 28684 w 893995"/>
              <a:gd name="connsiteY6" fmla="*/ 286843 h 286843"/>
              <a:gd name="connsiteX7" fmla="*/ 0 w 893995"/>
              <a:gd name="connsiteY7" fmla="*/ 258159 h 286843"/>
              <a:gd name="connsiteX8" fmla="*/ 0 w 893995"/>
              <a:gd name="connsiteY8" fmla="*/ 28684 h 286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3995" h="286843">
                <a:moveTo>
                  <a:pt x="0" y="28684"/>
                </a:moveTo>
                <a:cubicBezTo>
                  <a:pt x="0" y="12842"/>
                  <a:pt x="12842" y="0"/>
                  <a:pt x="28684" y="0"/>
                </a:cubicBezTo>
                <a:lnTo>
                  <a:pt x="865311" y="0"/>
                </a:lnTo>
                <a:cubicBezTo>
                  <a:pt x="881153" y="0"/>
                  <a:pt x="893995" y="12842"/>
                  <a:pt x="893995" y="28684"/>
                </a:cubicBezTo>
                <a:lnTo>
                  <a:pt x="893995" y="258159"/>
                </a:lnTo>
                <a:cubicBezTo>
                  <a:pt x="893995" y="274001"/>
                  <a:pt x="881153" y="286843"/>
                  <a:pt x="865311" y="286843"/>
                </a:cubicBezTo>
                <a:lnTo>
                  <a:pt x="28684" y="286843"/>
                </a:lnTo>
                <a:cubicBezTo>
                  <a:pt x="12842" y="286843"/>
                  <a:pt x="0" y="274001"/>
                  <a:pt x="0" y="258159"/>
                </a:cubicBezTo>
                <a:lnTo>
                  <a:pt x="0" y="2868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121" tIns="54121" rIns="54121" bIns="54121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8295953" y="3022050"/>
            <a:ext cx="648000" cy="469388"/>
          </a:xfrm>
          <a:custGeom>
            <a:avLst/>
            <a:gdLst>
              <a:gd name="connsiteX0" fmla="*/ 0 w 890508"/>
              <a:gd name="connsiteY0" fmla="*/ 46939 h 469388"/>
              <a:gd name="connsiteX1" fmla="*/ 46939 w 890508"/>
              <a:gd name="connsiteY1" fmla="*/ 0 h 469388"/>
              <a:gd name="connsiteX2" fmla="*/ 843569 w 890508"/>
              <a:gd name="connsiteY2" fmla="*/ 0 h 469388"/>
              <a:gd name="connsiteX3" fmla="*/ 890508 w 890508"/>
              <a:gd name="connsiteY3" fmla="*/ 46939 h 469388"/>
              <a:gd name="connsiteX4" fmla="*/ 890508 w 890508"/>
              <a:gd name="connsiteY4" fmla="*/ 422449 h 469388"/>
              <a:gd name="connsiteX5" fmla="*/ 843569 w 890508"/>
              <a:gd name="connsiteY5" fmla="*/ 469388 h 469388"/>
              <a:gd name="connsiteX6" fmla="*/ 46939 w 890508"/>
              <a:gd name="connsiteY6" fmla="*/ 469388 h 469388"/>
              <a:gd name="connsiteX7" fmla="*/ 0 w 890508"/>
              <a:gd name="connsiteY7" fmla="*/ 422449 h 469388"/>
              <a:gd name="connsiteX8" fmla="*/ 0 w 890508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0508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843569" y="0"/>
                </a:lnTo>
                <a:cubicBezTo>
                  <a:pt x="869493" y="0"/>
                  <a:pt x="890508" y="21015"/>
                  <a:pt x="890508" y="46939"/>
                </a:cubicBezTo>
                <a:lnTo>
                  <a:pt x="890508" y="422449"/>
                </a:lnTo>
                <a:cubicBezTo>
                  <a:pt x="890508" y="448373"/>
                  <a:pt x="869493" y="469388"/>
                  <a:pt x="843569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190,5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8295953" y="3528954"/>
            <a:ext cx="648000" cy="543108"/>
          </a:xfrm>
          <a:custGeom>
            <a:avLst/>
            <a:gdLst>
              <a:gd name="connsiteX0" fmla="*/ 0 w 883575"/>
              <a:gd name="connsiteY0" fmla="*/ 46939 h 469388"/>
              <a:gd name="connsiteX1" fmla="*/ 46939 w 883575"/>
              <a:gd name="connsiteY1" fmla="*/ 0 h 469388"/>
              <a:gd name="connsiteX2" fmla="*/ 836636 w 883575"/>
              <a:gd name="connsiteY2" fmla="*/ 0 h 469388"/>
              <a:gd name="connsiteX3" fmla="*/ 883575 w 883575"/>
              <a:gd name="connsiteY3" fmla="*/ 46939 h 469388"/>
              <a:gd name="connsiteX4" fmla="*/ 883575 w 883575"/>
              <a:gd name="connsiteY4" fmla="*/ 422449 h 469388"/>
              <a:gd name="connsiteX5" fmla="*/ 836636 w 883575"/>
              <a:gd name="connsiteY5" fmla="*/ 469388 h 469388"/>
              <a:gd name="connsiteX6" fmla="*/ 46939 w 883575"/>
              <a:gd name="connsiteY6" fmla="*/ 469388 h 469388"/>
              <a:gd name="connsiteX7" fmla="*/ 0 w 883575"/>
              <a:gd name="connsiteY7" fmla="*/ 422449 h 469388"/>
              <a:gd name="connsiteX8" fmla="*/ 0 w 883575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575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836636" y="0"/>
                </a:lnTo>
                <a:cubicBezTo>
                  <a:pt x="862560" y="0"/>
                  <a:pt x="883575" y="21015"/>
                  <a:pt x="883575" y="46939"/>
                </a:cubicBezTo>
                <a:lnTo>
                  <a:pt x="883575" y="422449"/>
                </a:lnTo>
                <a:cubicBezTo>
                  <a:pt x="883575" y="448373"/>
                  <a:pt x="862560" y="469388"/>
                  <a:pt x="836636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4,0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8295953" y="4453540"/>
            <a:ext cx="648000" cy="469388"/>
          </a:xfrm>
          <a:custGeom>
            <a:avLst/>
            <a:gdLst>
              <a:gd name="connsiteX0" fmla="*/ 0 w 843094"/>
              <a:gd name="connsiteY0" fmla="*/ 46939 h 469388"/>
              <a:gd name="connsiteX1" fmla="*/ 46939 w 843094"/>
              <a:gd name="connsiteY1" fmla="*/ 0 h 469388"/>
              <a:gd name="connsiteX2" fmla="*/ 796155 w 843094"/>
              <a:gd name="connsiteY2" fmla="*/ 0 h 469388"/>
              <a:gd name="connsiteX3" fmla="*/ 843094 w 843094"/>
              <a:gd name="connsiteY3" fmla="*/ 46939 h 469388"/>
              <a:gd name="connsiteX4" fmla="*/ 843094 w 843094"/>
              <a:gd name="connsiteY4" fmla="*/ 422449 h 469388"/>
              <a:gd name="connsiteX5" fmla="*/ 796155 w 843094"/>
              <a:gd name="connsiteY5" fmla="*/ 469388 h 469388"/>
              <a:gd name="connsiteX6" fmla="*/ 46939 w 843094"/>
              <a:gd name="connsiteY6" fmla="*/ 469388 h 469388"/>
              <a:gd name="connsiteX7" fmla="*/ 0 w 843094"/>
              <a:gd name="connsiteY7" fmla="*/ 422449 h 469388"/>
              <a:gd name="connsiteX8" fmla="*/ 0 w 843094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3094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796155" y="0"/>
                </a:lnTo>
                <a:cubicBezTo>
                  <a:pt x="822079" y="0"/>
                  <a:pt x="843094" y="21015"/>
                  <a:pt x="843094" y="46939"/>
                </a:cubicBezTo>
                <a:lnTo>
                  <a:pt x="843094" y="422449"/>
                </a:lnTo>
                <a:cubicBezTo>
                  <a:pt x="843094" y="448373"/>
                  <a:pt x="822079" y="469388"/>
                  <a:pt x="796155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148</a:t>
            </a: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,7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8295953" y="4964337"/>
            <a:ext cx="648000" cy="624084"/>
          </a:xfrm>
          <a:custGeom>
            <a:avLst/>
            <a:gdLst>
              <a:gd name="connsiteX0" fmla="*/ 0 w 791989"/>
              <a:gd name="connsiteY0" fmla="*/ 46939 h 469388"/>
              <a:gd name="connsiteX1" fmla="*/ 46939 w 791989"/>
              <a:gd name="connsiteY1" fmla="*/ 0 h 469388"/>
              <a:gd name="connsiteX2" fmla="*/ 745050 w 791989"/>
              <a:gd name="connsiteY2" fmla="*/ 0 h 469388"/>
              <a:gd name="connsiteX3" fmla="*/ 791989 w 791989"/>
              <a:gd name="connsiteY3" fmla="*/ 46939 h 469388"/>
              <a:gd name="connsiteX4" fmla="*/ 791989 w 791989"/>
              <a:gd name="connsiteY4" fmla="*/ 422449 h 469388"/>
              <a:gd name="connsiteX5" fmla="*/ 745050 w 791989"/>
              <a:gd name="connsiteY5" fmla="*/ 469388 h 469388"/>
              <a:gd name="connsiteX6" fmla="*/ 46939 w 791989"/>
              <a:gd name="connsiteY6" fmla="*/ 469388 h 469388"/>
              <a:gd name="connsiteX7" fmla="*/ 0 w 791989"/>
              <a:gd name="connsiteY7" fmla="*/ 422449 h 469388"/>
              <a:gd name="connsiteX8" fmla="*/ 0 w 791989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1989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745050" y="0"/>
                </a:lnTo>
                <a:cubicBezTo>
                  <a:pt x="770974" y="0"/>
                  <a:pt x="791989" y="21015"/>
                  <a:pt x="791989" y="46939"/>
                </a:cubicBezTo>
                <a:lnTo>
                  <a:pt x="791989" y="422449"/>
                </a:lnTo>
                <a:cubicBezTo>
                  <a:pt x="791989" y="448373"/>
                  <a:pt x="770974" y="469388"/>
                  <a:pt x="745050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,1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8295953" y="5629831"/>
            <a:ext cx="648000" cy="469388"/>
          </a:xfrm>
          <a:custGeom>
            <a:avLst/>
            <a:gdLst>
              <a:gd name="connsiteX0" fmla="*/ 0 w 791989"/>
              <a:gd name="connsiteY0" fmla="*/ 46939 h 469388"/>
              <a:gd name="connsiteX1" fmla="*/ 46939 w 791989"/>
              <a:gd name="connsiteY1" fmla="*/ 0 h 469388"/>
              <a:gd name="connsiteX2" fmla="*/ 745050 w 791989"/>
              <a:gd name="connsiteY2" fmla="*/ 0 h 469388"/>
              <a:gd name="connsiteX3" fmla="*/ 791989 w 791989"/>
              <a:gd name="connsiteY3" fmla="*/ 46939 h 469388"/>
              <a:gd name="connsiteX4" fmla="*/ 791989 w 791989"/>
              <a:gd name="connsiteY4" fmla="*/ 422449 h 469388"/>
              <a:gd name="connsiteX5" fmla="*/ 745050 w 791989"/>
              <a:gd name="connsiteY5" fmla="*/ 469388 h 469388"/>
              <a:gd name="connsiteX6" fmla="*/ 46939 w 791989"/>
              <a:gd name="connsiteY6" fmla="*/ 469388 h 469388"/>
              <a:gd name="connsiteX7" fmla="*/ 0 w 791989"/>
              <a:gd name="connsiteY7" fmla="*/ 422449 h 469388"/>
              <a:gd name="connsiteX8" fmla="*/ 0 w 791989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1989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745050" y="0"/>
                </a:lnTo>
                <a:cubicBezTo>
                  <a:pt x="770974" y="0"/>
                  <a:pt x="791989" y="21015"/>
                  <a:pt x="791989" y="46939"/>
                </a:cubicBezTo>
                <a:lnTo>
                  <a:pt x="791989" y="422449"/>
                </a:lnTo>
                <a:cubicBezTo>
                  <a:pt x="791989" y="448373"/>
                  <a:pt x="770974" y="469388"/>
                  <a:pt x="745050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121,3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207509" y="4129085"/>
            <a:ext cx="2520000" cy="288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Старшее поколение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554368" y="4124851"/>
            <a:ext cx="648000" cy="288000"/>
            <a:chOff x="3168352" y="3242473"/>
            <a:chExt cx="793384" cy="429706"/>
          </a:xfr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3168352" y="3242473"/>
              <a:ext cx="793384" cy="429706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Скругленный прямоугольник 4"/>
            <p:cNvSpPr/>
            <p:nvPr/>
          </p:nvSpPr>
          <p:spPr>
            <a:xfrm>
              <a:off x="3180938" y="3255059"/>
              <a:ext cx="768212" cy="404534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0,0</a:t>
              </a:r>
              <a:endParaRPr lang="ru-RU" sz="1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8295953" y="4124131"/>
            <a:ext cx="648000" cy="288000"/>
            <a:chOff x="4211057" y="3401962"/>
            <a:chExt cx="506898" cy="446409"/>
          </a:xfr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</p:grpSpPr>
        <p:sp>
          <p:nvSpPr>
            <p:cNvPr id="20" name="Скругленный прямоугольник 19"/>
            <p:cNvSpPr/>
            <p:nvPr/>
          </p:nvSpPr>
          <p:spPr>
            <a:xfrm>
              <a:off x="4211057" y="3401962"/>
              <a:ext cx="506898" cy="44640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Скругленный прямоугольник 4"/>
            <p:cNvSpPr/>
            <p:nvPr/>
          </p:nvSpPr>
          <p:spPr>
            <a:xfrm>
              <a:off x="4224132" y="3415037"/>
              <a:ext cx="480748" cy="4202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0,0</a:t>
              </a:r>
              <a:endParaRPr lang="ru-RU" sz="1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Заголовок 1"/>
          <p:cNvSpPr txBox="1">
            <a:spLocks/>
          </p:cNvSpPr>
          <p:nvPr/>
        </p:nvSpPr>
        <p:spPr>
          <a:xfrm>
            <a:off x="259728" y="0"/>
            <a:ext cx="7613500" cy="50405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«Социальная поддержка граждан»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6818633" y="2663270"/>
            <a:ext cx="648000" cy="286843"/>
          </a:xfrm>
          <a:custGeom>
            <a:avLst/>
            <a:gdLst>
              <a:gd name="connsiteX0" fmla="*/ 0 w 836567"/>
              <a:gd name="connsiteY0" fmla="*/ 28684 h 286843"/>
              <a:gd name="connsiteX1" fmla="*/ 28684 w 836567"/>
              <a:gd name="connsiteY1" fmla="*/ 0 h 286843"/>
              <a:gd name="connsiteX2" fmla="*/ 807883 w 836567"/>
              <a:gd name="connsiteY2" fmla="*/ 0 h 286843"/>
              <a:gd name="connsiteX3" fmla="*/ 836567 w 836567"/>
              <a:gd name="connsiteY3" fmla="*/ 28684 h 286843"/>
              <a:gd name="connsiteX4" fmla="*/ 836567 w 836567"/>
              <a:gd name="connsiteY4" fmla="*/ 258159 h 286843"/>
              <a:gd name="connsiteX5" fmla="*/ 807883 w 836567"/>
              <a:gd name="connsiteY5" fmla="*/ 286843 h 286843"/>
              <a:gd name="connsiteX6" fmla="*/ 28684 w 836567"/>
              <a:gd name="connsiteY6" fmla="*/ 286843 h 286843"/>
              <a:gd name="connsiteX7" fmla="*/ 0 w 836567"/>
              <a:gd name="connsiteY7" fmla="*/ 258159 h 286843"/>
              <a:gd name="connsiteX8" fmla="*/ 0 w 836567"/>
              <a:gd name="connsiteY8" fmla="*/ 28684 h 286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6567" h="286843">
                <a:moveTo>
                  <a:pt x="0" y="28684"/>
                </a:moveTo>
                <a:cubicBezTo>
                  <a:pt x="0" y="12842"/>
                  <a:pt x="12842" y="0"/>
                  <a:pt x="28684" y="0"/>
                </a:cubicBezTo>
                <a:lnTo>
                  <a:pt x="807883" y="0"/>
                </a:lnTo>
                <a:cubicBezTo>
                  <a:pt x="823725" y="0"/>
                  <a:pt x="836567" y="12842"/>
                  <a:pt x="836567" y="28684"/>
                </a:cubicBezTo>
                <a:lnTo>
                  <a:pt x="836567" y="258159"/>
                </a:lnTo>
                <a:cubicBezTo>
                  <a:pt x="836567" y="274001"/>
                  <a:pt x="823725" y="286843"/>
                  <a:pt x="807883" y="286843"/>
                </a:cubicBezTo>
                <a:lnTo>
                  <a:pt x="28684" y="286843"/>
                </a:lnTo>
                <a:cubicBezTo>
                  <a:pt x="12842" y="286843"/>
                  <a:pt x="0" y="274001"/>
                  <a:pt x="0" y="258159"/>
                </a:cubicBezTo>
                <a:lnTo>
                  <a:pt x="0" y="2868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121" tIns="54121" rIns="54121" bIns="54121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6829116" y="3022050"/>
            <a:ext cx="648000" cy="469388"/>
          </a:xfrm>
          <a:custGeom>
            <a:avLst/>
            <a:gdLst>
              <a:gd name="connsiteX0" fmla="*/ 0 w 833304"/>
              <a:gd name="connsiteY0" fmla="*/ 46939 h 469388"/>
              <a:gd name="connsiteX1" fmla="*/ 46939 w 833304"/>
              <a:gd name="connsiteY1" fmla="*/ 0 h 469388"/>
              <a:gd name="connsiteX2" fmla="*/ 786365 w 833304"/>
              <a:gd name="connsiteY2" fmla="*/ 0 h 469388"/>
              <a:gd name="connsiteX3" fmla="*/ 833304 w 833304"/>
              <a:gd name="connsiteY3" fmla="*/ 46939 h 469388"/>
              <a:gd name="connsiteX4" fmla="*/ 833304 w 833304"/>
              <a:gd name="connsiteY4" fmla="*/ 422449 h 469388"/>
              <a:gd name="connsiteX5" fmla="*/ 786365 w 833304"/>
              <a:gd name="connsiteY5" fmla="*/ 469388 h 469388"/>
              <a:gd name="connsiteX6" fmla="*/ 46939 w 833304"/>
              <a:gd name="connsiteY6" fmla="*/ 469388 h 469388"/>
              <a:gd name="connsiteX7" fmla="*/ 0 w 833304"/>
              <a:gd name="connsiteY7" fmla="*/ 422449 h 469388"/>
              <a:gd name="connsiteX8" fmla="*/ 0 w 833304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3304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786365" y="0"/>
                </a:lnTo>
                <a:cubicBezTo>
                  <a:pt x="812289" y="0"/>
                  <a:pt x="833304" y="21015"/>
                  <a:pt x="833304" y="46939"/>
                </a:cubicBezTo>
                <a:lnTo>
                  <a:pt x="833304" y="422449"/>
                </a:lnTo>
                <a:cubicBezTo>
                  <a:pt x="833304" y="448373"/>
                  <a:pt x="812289" y="469388"/>
                  <a:pt x="786365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552</a:t>
            </a: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,8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6829116" y="3531155"/>
            <a:ext cx="648000" cy="542762"/>
          </a:xfrm>
          <a:custGeom>
            <a:avLst/>
            <a:gdLst>
              <a:gd name="connsiteX0" fmla="*/ 0 w 826816"/>
              <a:gd name="connsiteY0" fmla="*/ 46939 h 469388"/>
              <a:gd name="connsiteX1" fmla="*/ 46939 w 826816"/>
              <a:gd name="connsiteY1" fmla="*/ 0 h 469388"/>
              <a:gd name="connsiteX2" fmla="*/ 779877 w 826816"/>
              <a:gd name="connsiteY2" fmla="*/ 0 h 469388"/>
              <a:gd name="connsiteX3" fmla="*/ 826816 w 826816"/>
              <a:gd name="connsiteY3" fmla="*/ 46939 h 469388"/>
              <a:gd name="connsiteX4" fmla="*/ 826816 w 826816"/>
              <a:gd name="connsiteY4" fmla="*/ 422449 h 469388"/>
              <a:gd name="connsiteX5" fmla="*/ 779877 w 826816"/>
              <a:gd name="connsiteY5" fmla="*/ 469388 h 469388"/>
              <a:gd name="connsiteX6" fmla="*/ 46939 w 826816"/>
              <a:gd name="connsiteY6" fmla="*/ 469388 h 469388"/>
              <a:gd name="connsiteX7" fmla="*/ 0 w 826816"/>
              <a:gd name="connsiteY7" fmla="*/ 422449 h 469388"/>
              <a:gd name="connsiteX8" fmla="*/ 0 w 826816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6816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779877" y="0"/>
                </a:lnTo>
                <a:cubicBezTo>
                  <a:pt x="805801" y="0"/>
                  <a:pt x="826816" y="21015"/>
                  <a:pt x="826816" y="46939"/>
                </a:cubicBezTo>
                <a:lnTo>
                  <a:pt x="826816" y="422449"/>
                </a:lnTo>
                <a:cubicBezTo>
                  <a:pt x="826816" y="448373"/>
                  <a:pt x="805801" y="469388"/>
                  <a:pt x="779877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4,7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6829116" y="4455653"/>
            <a:ext cx="648000" cy="469388"/>
          </a:xfrm>
          <a:custGeom>
            <a:avLst/>
            <a:gdLst>
              <a:gd name="connsiteX0" fmla="*/ 0 w 788935"/>
              <a:gd name="connsiteY0" fmla="*/ 46939 h 469388"/>
              <a:gd name="connsiteX1" fmla="*/ 46939 w 788935"/>
              <a:gd name="connsiteY1" fmla="*/ 0 h 469388"/>
              <a:gd name="connsiteX2" fmla="*/ 741996 w 788935"/>
              <a:gd name="connsiteY2" fmla="*/ 0 h 469388"/>
              <a:gd name="connsiteX3" fmla="*/ 788935 w 788935"/>
              <a:gd name="connsiteY3" fmla="*/ 46939 h 469388"/>
              <a:gd name="connsiteX4" fmla="*/ 788935 w 788935"/>
              <a:gd name="connsiteY4" fmla="*/ 422449 h 469388"/>
              <a:gd name="connsiteX5" fmla="*/ 741996 w 788935"/>
              <a:gd name="connsiteY5" fmla="*/ 469388 h 469388"/>
              <a:gd name="connsiteX6" fmla="*/ 46939 w 788935"/>
              <a:gd name="connsiteY6" fmla="*/ 469388 h 469388"/>
              <a:gd name="connsiteX7" fmla="*/ 0 w 788935"/>
              <a:gd name="connsiteY7" fmla="*/ 422449 h 469388"/>
              <a:gd name="connsiteX8" fmla="*/ 0 w 788935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8935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741996" y="0"/>
                </a:lnTo>
                <a:cubicBezTo>
                  <a:pt x="767920" y="0"/>
                  <a:pt x="788935" y="21015"/>
                  <a:pt x="788935" y="46939"/>
                </a:cubicBezTo>
                <a:lnTo>
                  <a:pt x="788935" y="422449"/>
                </a:lnTo>
                <a:cubicBezTo>
                  <a:pt x="788935" y="448373"/>
                  <a:pt x="767920" y="469388"/>
                  <a:pt x="741996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871,3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6829116" y="4966628"/>
            <a:ext cx="648000" cy="623640"/>
          </a:xfrm>
          <a:custGeom>
            <a:avLst/>
            <a:gdLst>
              <a:gd name="connsiteX0" fmla="*/ 0 w 741113"/>
              <a:gd name="connsiteY0" fmla="*/ 46939 h 469388"/>
              <a:gd name="connsiteX1" fmla="*/ 46939 w 741113"/>
              <a:gd name="connsiteY1" fmla="*/ 0 h 469388"/>
              <a:gd name="connsiteX2" fmla="*/ 694174 w 741113"/>
              <a:gd name="connsiteY2" fmla="*/ 0 h 469388"/>
              <a:gd name="connsiteX3" fmla="*/ 741113 w 741113"/>
              <a:gd name="connsiteY3" fmla="*/ 46939 h 469388"/>
              <a:gd name="connsiteX4" fmla="*/ 741113 w 741113"/>
              <a:gd name="connsiteY4" fmla="*/ 422449 h 469388"/>
              <a:gd name="connsiteX5" fmla="*/ 694174 w 741113"/>
              <a:gd name="connsiteY5" fmla="*/ 469388 h 469388"/>
              <a:gd name="connsiteX6" fmla="*/ 46939 w 741113"/>
              <a:gd name="connsiteY6" fmla="*/ 469388 h 469388"/>
              <a:gd name="connsiteX7" fmla="*/ 0 w 741113"/>
              <a:gd name="connsiteY7" fmla="*/ 422449 h 469388"/>
              <a:gd name="connsiteX8" fmla="*/ 0 w 741113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1113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694174" y="0"/>
                </a:lnTo>
                <a:cubicBezTo>
                  <a:pt x="720098" y="0"/>
                  <a:pt x="741113" y="21015"/>
                  <a:pt x="741113" y="46939"/>
                </a:cubicBezTo>
                <a:lnTo>
                  <a:pt x="741113" y="422449"/>
                </a:lnTo>
                <a:cubicBezTo>
                  <a:pt x="741113" y="448373"/>
                  <a:pt x="720098" y="469388"/>
                  <a:pt x="694174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6829116" y="5629831"/>
            <a:ext cx="648000" cy="469388"/>
          </a:xfrm>
          <a:custGeom>
            <a:avLst/>
            <a:gdLst>
              <a:gd name="connsiteX0" fmla="*/ 0 w 741113"/>
              <a:gd name="connsiteY0" fmla="*/ 46939 h 469388"/>
              <a:gd name="connsiteX1" fmla="*/ 46939 w 741113"/>
              <a:gd name="connsiteY1" fmla="*/ 0 h 469388"/>
              <a:gd name="connsiteX2" fmla="*/ 694174 w 741113"/>
              <a:gd name="connsiteY2" fmla="*/ 0 h 469388"/>
              <a:gd name="connsiteX3" fmla="*/ 741113 w 741113"/>
              <a:gd name="connsiteY3" fmla="*/ 46939 h 469388"/>
              <a:gd name="connsiteX4" fmla="*/ 741113 w 741113"/>
              <a:gd name="connsiteY4" fmla="*/ 422449 h 469388"/>
              <a:gd name="connsiteX5" fmla="*/ 694174 w 741113"/>
              <a:gd name="connsiteY5" fmla="*/ 469388 h 469388"/>
              <a:gd name="connsiteX6" fmla="*/ 46939 w 741113"/>
              <a:gd name="connsiteY6" fmla="*/ 469388 h 469388"/>
              <a:gd name="connsiteX7" fmla="*/ 0 w 741113"/>
              <a:gd name="connsiteY7" fmla="*/ 422449 h 469388"/>
              <a:gd name="connsiteX8" fmla="*/ 0 w 741113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1113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694174" y="0"/>
                </a:lnTo>
                <a:cubicBezTo>
                  <a:pt x="720098" y="0"/>
                  <a:pt x="741113" y="21015"/>
                  <a:pt x="741113" y="46939"/>
                </a:cubicBezTo>
                <a:lnTo>
                  <a:pt x="741113" y="422449"/>
                </a:lnTo>
                <a:cubicBezTo>
                  <a:pt x="741113" y="448373"/>
                  <a:pt x="720098" y="469388"/>
                  <a:pt x="694174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129,0</a:t>
            </a:r>
          </a:p>
        </p:txBody>
      </p:sp>
      <p:grpSp>
        <p:nvGrpSpPr>
          <p:cNvPr id="49" name="Группа 48"/>
          <p:cNvGrpSpPr/>
          <p:nvPr/>
        </p:nvGrpSpPr>
        <p:grpSpPr>
          <a:xfrm>
            <a:off x="6829116" y="4126066"/>
            <a:ext cx="648000" cy="288000"/>
            <a:chOff x="3168352" y="3242473"/>
            <a:chExt cx="793384" cy="429706"/>
          </a:xfr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</p:grpSpPr>
        <p:sp>
          <p:nvSpPr>
            <p:cNvPr id="50" name="Скругленный прямоугольник 49"/>
            <p:cNvSpPr/>
            <p:nvPr/>
          </p:nvSpPr>
          <p:spPr>
            <a:xfrm>
              <a:off x="3168352" y="3242473"/>
              <a:ext cx="793384" cy="429706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1" name="Скругленный прямоугольник 4"/>
            <p:cNvSpPr/>
            <p:nvPr/>
          </p:nvSpPr>
          <p:spPr>
            <a:xfrm>
              <a:off x="3180938" y="3255059"/>
              <a:ext cx="768212" cy="404534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lang="ru-RU" sz="1200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,0</a:t>
              </a:r>
              <a:endParaRPr lang="ru-RU" sz="1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716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62959" y="2392878"/>
            <a:ext cx="4932000" cy="50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населения с доходами ниже величины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прожиточного минимума,%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62959" y="2959478"/>
            <a:ext cx="4932000" cy="86409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средств республиканского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Республики,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выделяемых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 ориентированным некоммерческим организациям на предоставление социальных услуг на дому, в общем объеме средств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республиканского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Чувашской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выделяемых на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этих услуг в сфере социального обслуживания,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62959" y="3861048"/>
            <a:ext cx="4932000" cy="49575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граждан, получивших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социальные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услуги в организациях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социального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обслуживания, в общем числе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обратившихся за получением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социальных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услуг в организации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социального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обслуживания,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62959" y="4388644"/>
            <a:ext cx="4932000" cy="6134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Охват граждан пожилого возраста стационарным, полустационарным и надомным социальным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ем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10 тыс. получателей трудовых пенсий по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старости, человек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62959" y="5076000"/>
            <a:ext cx="4932000" cy="54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пунктов проката средств и предметов ухода за пожилыми людьми нарастающим итогом за период,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единиц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62959" y="5709549"/>
            <a:ext cx="4932000" cy="57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пожилых людей,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прошедших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компьютерной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грамотности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течение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года, человек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44113" y="1688057"/>
            <a:ext cx="3437077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49</a:t>
            </a:fld>
            <a:endParaRPr lang="ru-RU" dirty="0"/>
          </a:p>
        </p:txBody>
      </p:sp>
      <p:pic>
        <p:nvPicPr>
          <p:cNvPr id="49" name="Рисунок 48" descr="http://upravafilipark.ru/wp-content/uploads/2015/06/sobranie-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6934" y="823961"/>
            <a:ext cx="1080120" cy="792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" name="Рисунок 49" descr="http://blog.yarcenter.ru/media/5/0.2/050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4113" y="823961"/>
            <a:ext cx="1060813" cy="813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" name="Рисунок 50" descr="http://www.prav-net.ru/img/zolotoslov/5064-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28959" y="823961"/>
            <a:ext cx="1152231" cy="792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" name="Рисунок 51" descr="http://zaoblakami.ru/uploads/content/small/200_123423423435_dostupnaya-sreda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97214" y="1688057"/>
            <a:ext cx="100811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Рисунок 52" descr="http://riarealty.ru/images/39662/77/396627757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56248" y="815744"/>
            <a:ext cx="1149078" cy="800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олилиния 2"/>
          <p:cNvSpPr/>
          <p:nvPr/>
        </p:nvSpPr>
        <p:spPr>
          <a:xfrm>
            <a:off x="5131895" y="907677"/>
            <a:ext cx="3903032" cy="624655"/>
          </a:xfrm>
          <a:custGeom>
            <a:avLst/>
            <a:gdLst>
              <a:gd name="connsiteX0" fmla="*/ 0 w 3903032"/>
              <a:gd name="connsiteY0" fmla="*/ 62466 h 624655"/>
              <a:gd name="connsiteX1" fmla="*/ 62466 w 3903032"/>
              <a:gd name="connsiteY1" fmla="*/ 0 h 624655"/>
              <a:gd name="connsiteX2" fmla="*/ 3840567 w 3903032"/>
              <a:gd name="connsiteY2" fmla="*/ 0 h 624655"/>
              <a:gd name="connsiteX3" fmla="*/ 3903033 w 3903032"/>
              <a:gd name="connsiteY3" fmla="*/ 62466 h 624655"/>
              <a:gd name="connsiteX4" fmla="*/ 3903032 w 3903032"/>
              <a:gd name="connsiteY4" fmla="*/ 562190 h 624655"/>
              <a:gd name="connsiteX5" fmla="*/ 3840566 w 3903032"/>
              <a:gd name="connsiteY5" fmla="*/ 624656 h 624655"/>
              <a:gd name="connsiteX6" fmla="*/ 62466 w 3903032"/>
              <a:gd name="connsiteY6" fmla="*/ 624655 h 624655"/>
              <a:gd name="connsiteX7" fmla="*/ 0 w 3903032"/>
              <a:gd name="connsiteY7" fmla="*/ 562189 h 624655"/>
              <a:gd name="connsiteX8" fmla="*/ 0 w 390303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3840567" y="0"/>
                </a:lnTo>
                <a:cubicBezTo>
                  <a:pt x="3875066" y="0"/>
                  <a:pt x="3903033" y="27967"/>
                  <a:pt x="3903033" y="62466"/>
                </a:cubicBezTo>
                <a:cubicBezTo>
                  <a:pt x="3903033" y="229041"/>
                  <a:pt x="3903032" y="395615"/>
                  <a:pt x="3903032" y="562190"/>
                </a:cubicBezTo>
                <a:cubicBezTo>
                  <a:pt x="3903032" y="596689"/>
                  <a:pt x="3875065" y="624656"/>
                  <a:pt x="384056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71636" tIns="71636" rIns="71636" bIns="71636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лилиния 3"/>
          <p:cNvSpPr/>
          <p:nvPr/>
        </p:nvSpPr>
        <p:spPr>
          <a:xfrm>
            <a:off x="5131895" y="1700808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636" tIns="71636" rIns="71636" bIns="71636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факт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5131895" y="2428188"/>
            <a:ext cx="731452" cy="504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18,5</a:t>
            </a:r>
            <a:endParaRPr lang="ru-RU" sz="11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5131895" y="3079199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5131895" y="3861104"/>
            <a:ext cx="731452" cy="504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99,9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5131895" y="4473176"/>
            <a:ext cx="731452" cy="540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5131895" y="5121248"/>
            <a:ext cx="731452" cy="540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олилиния 12"/>
          <p:cNvSpPr/>
          <p:nvPr/>
        </p:nvSpPr>
        <p:spPr>
          <a:xfrm>
            <a:off x="5131895" y="5733256"/>
            <a:ext cx="731452" cy="540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2 500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олилиния 13"/>
          <p:cNvSpPr/>
          <p:nvPr/>
        </p:nvSpPr>
        <p:spPr>
          <a:xfrm>
            <a:off x="5924790" y="1700808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636" tIns="71636" rIns="71636" bIns="71636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план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олилиния 14"/>
          <p:cNvSpPr/>
          <p:nvPr/>
        </p:nvSpPr>
        <p:spPr>
          <a:xfrm>
            <a:off x="5924790" y="2428188"/>
            <a:ext cx="731452" cy="504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5924790" y="3079199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5924790" y="3861104"/>
            <a:ext cx="731452" cy="504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99,9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5924790" y="4473176"/>
            <a:ext cx="731452" cy="540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5924790" y="5121248"/>
            <a:ext cx="731452" cy="540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5924790" y="5733256"/>
            <a:ext cx="731452" cy="540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2 500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6717685" y="1700808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636" tIns="71636" rIns="71636" bIns="71636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6717685" y="2428188"/>
            <a:ext cx="731452" cy="504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16,9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6717685" y="3079199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6717685" y="3861104"/>
            <a:ext cx="731452" cy="504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6717685" y="4473176"/>
            <a:ext cx="731452" cy="540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6717685" y="5121248"/>
            <a:ext cx="731452" cy="540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6717685" y="5733256"/>
            <a:ext cx="731452" cy="540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2 500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7510580" y="1700808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636" tIns="71636" rIns="71636" bIns="71636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7510580" y="2428188"/>
            <a:ext cx="731452" cy="504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,5</a:t>
            </a:r>
          </a:p>
        </p:txBody>
      </p:sp>
      <p:sp>
        <p:nvSpPr>
          <p:cNvPr id="38" name="Полилиния 37"/>
          <p:cNvSpPr/>
          <p:nvPr/>
        </p:nvSpPr>
        <p:spPr>
          <a:xfrm>
            <a:off x="7510580" y="3079199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7510580" y="3861104"/>
            <a:ext cx="731452" cy="504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7510580" y="4473176"/>
            <a:ext cx="731452" cy="540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7510580" y="5121248"/>
            <a:ext cx="731452" cy="540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7510580" y="5733256"/>
            <a:ext cx="731452" cy="540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2 500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8303475" y="1700808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636" tIns="71636" rIns="71636" bIns="71636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8303475" y="2428188"/>
            <a:ext cx="731452" cy="504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8303475" y="3079199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8303475" y="3861104"/>
            <a:ext cx="731452" cy="504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8303475" y="4473176"/>
            <a:ext cx="731452" cy="540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8303475" y="5121248"/>
            <a:ext cx="731452" cy="540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8303475" y="5733256"/>
            <a:ext cx="731452" cy="540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2 500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259728" y="0"/>
            <a:ext cx="72646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«Социальная поддержка граждан»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9481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Подзаголовок 2"/>
          <p:cNvSpPr txBox="1">
            <a:spLocks/>
          </p:cNvSpPr>
          <p:nvPr/>
        </p:nvSpPr>
        <p:spPr bwMode="auto">
          <a:xfrm>
            <a:off x="214282" y="571480"/>
            <a:ext cx="35719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 sz="2000" b="1" dirty="0">
              <a:gradFill flip="none" rotWithShape="1">
                <a:gsLst>
                  <a:gs pos="0">
                    <a:srgbClr val="953735">
                      <a:shade val="30000"/>
                      <a:satMod val="115000"/>
                    </a:srgbClr>
                  </a:gs>
                  <a:gs pos="50000">
                    <a:srgbClr val="953735">
                      <a:shade val="67500"/>
                      <a:satMod val="115000"/>
                    </a:srgbClr>
                  </a:gs>
                  <a:gs pos="100000">
                    <a:srgbClr val="953735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44" name="Rectangle 89"/>
          <p:cNvSpPr>
            <a:spLocks noChangeAspect="1" noChangeArrowheads="1"/>
          </p:cNvSpPr>
          <p:nvPr/>
        </p:nvSpPr>
        <p:spPr bwMode="auto">
          <a:xfrm>
            <a:off x="4311650" y="1839913"/>
            <a:ext cx="366713" cy="1000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eaLnBrk="0" hangingPunct="0"/>
            <a:r>
              <a:rPr lang="en-US" sz="1600" i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048" name="Rectangle 172"/>
          <p:cNvSpPr>
            <a:spLocks noChangeArrowheads="1"/>
          </p:cNvSpPr>
          <p:nvPr/>
        </p:nvSpPr>
        <p:spPr bwMode="auto">
          <a:xfrm>
            <a:off x="7524750" y="1469509"/>
            <a:ext cx="184731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34746" y="4074222"/>
            <a:ext cx="5561390" cy="71438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Собственные средства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средства,  не имеющие определенной цели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расходования (за исключением поступлений в дорожный фонд)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940152" y="4074222"/>
            <a:ext cx="3063112" cy="71438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Целевые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-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должны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быть израсходованы строго по целевому назначению.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604730" y="4881841"/>
            <a:ext cx="1332781" cy="61293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</a:t>
            </a:r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5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3033481" y="4881841"/>
            <a:ext cx="1428750" cy="61293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</a:t>
            </a:r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5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208441" y="5589240"/>
            <a:ext cx="3607457" cy="98750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дотации на выравнивание  бюджетной  обеспеченности;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 дотации на поддержку мер по обеспечению </a:t>
            </a:r>
            <a:r>
              <a:rPr lang="ru-RU" sz="13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сбалансированности </a:t>
            </a:r>
            <a:r>
              <a:rPr lang="ru-RU" sz="1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бюджетов.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7591142" y="5036624"/>
            <a:ext cx="1200746" cy="357545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Субвенции 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6257270" y="5045137"/>
            <a:ext cx="1214438" cy="357545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</a:t>
            </a: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6776255" y="5527294"/>
            <a:ext cx="1449678" cy="766167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Иные межбюджетные трансферты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259730" y="69850"/>
            <a:ext cx="4572000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Font typeface="Georgia" pitchFamily="18" charset="0"/>
              <a:buNone/>
            </a:pPr>
            <a:r>
              <a:rPr lang="ru-RU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термины и понятия</a:t>
            </a:r>
            <a:endParaRPr lang="ru-RU" sz="24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1" name="Прямая соединительная линия 4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14282" y="689419"/>
            <a:ext cx="8788982" cy="64698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денежные средства, поступающие в распоряжение органов государственной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власти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2795894" y="1489593"/>
            <a:ext cx="2337775" cy="35032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5292080" y="1481507"/>
            <a:ext cx="3711184" cy="35032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234746" y="1956746"/>
            <a:ext cx="2348685" cy="1824927"/>
          </a:xfrm>
          <a:prstGeom prst="rect">
            <a:avLst/>
          </a:prstGeom>
          <a:ln w="28575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налог на прибыль организаций;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налог на доходы физических лиц;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налог на имущество организаций;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иные налоговые доходы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5292080" y="1956746"/>
            <a:ext cx="3711184" cy="1824927"/>
          </a:xfrm>
          <a:prstGeom prst="rect">
            <a:avLst/>
          </a:prstGeom>
          <a:ln w="28575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из федерального бюджета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дотации, субсидии, субвенции, </a:t>
            </a:r>
            <a:r>
              <a:rPr lang="ru-RU" sz="11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иные </a:t>
            </a:r>
            <a:r>
              <a:rPr lang="ru-RU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от других бюджетов бюджетной системы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Пенсионный фонд РФ, ФСС РФ);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от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государственных организаций (</a:t>
            </a:r>
            <a:r>
              <a:rPr lang="ru-RU" sz="11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Фонд содействия реформированию ЖКХ)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214282" y="1489593"/>
            <a:ext cx="2348685" cy="35032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2816359" y="1956746"/>
            <a:ext cx="2337775" cy="1824927"/>
          </a:xfrm>
          <a:prstGeom prst="rect">
            <a:avLst/>
          </a:prstGeom>
          <a:ln w="28575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доходы от использования государственного имущества;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доходы от платных услуг;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штрафы за нарушения законодательства о налогах и сборах;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иные неналоговые доходы.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854333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69250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53849" y="692696"/>
            <a:ext cx="5648356" cy="103719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доступности приоритетных объектов и услуг в приоритетных сферах жизнедеятельности инвалидов и других маломобильных групп населения 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376" y="2169731"/>
            <a:ext cx="42093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6462171"/>
              </p:ext>
            </p:extLst>
          </p:nvPr>
        </p:nvGraphicFramePr>
        <p:xfrm>
          <a:off x="77657" y="2865092"/>
          <a:ext cx="4388794" cy="34095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50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4" name="Полилиния 13"/>
          <p:cNvSpPr/>
          <p:nvPr/>
        </p:nvSpPr>
        <p:spPr>
          <a:xfrm>
            <a:off x="4565218" y="2348880"/>
            <a:ext cx="4404422" cy="546465"/>
          </a:xfrm>
          <a:custGeom>
            <a:avLst/>
            <a:gdLst>
              <a:gd name="connsiteX0" fmla="*/ 0 w 3933156"/>
              <a:gd name="connsiteY0" fmla="*/ 47719 h 477185"/>
              <a:gd name="connsiteX1" fmla="*/ 47719 w 3933156"/>
              <a:gd name="connsiteY1" fmla="*/ 0 h 477185"/>
              <a:gd name="connsiteX2" fmla="*/ 3885438 w 3933156"/>
              <a:gd name="connsiteY2" fmla="*/ 0 h 477185"/>
              <a:gd name="connsiteX3" fmla="*/ 3933157 w 3933156"/>
              <a:gd name="connsiteY3" fmla="*/ 47719 h 477185"/>
              <a:gd name="connsiteX4" fmla="*/ 3933156 w 3933156"/>
              <a:gd name="connsiteY4" fmla="*/ 429467 h 477185"/>
              <a:gd name="connsiteX5" fmla="*/ 3885437 w 3933156"/>
              <a:gd name="connsiteY5" fmla="*/ 477186 h 477185"/>
              <a:gd name="connsiteX6" fmla="*/ 47719 w 3933156"/>
              <a:gd name="connsiteY6" fmla="*/ 477185 h 477185"/>
              <a:gd name="connsiteX7" fmla="*/ 0 w 3933156"/>
              <a:gd name="connsiteY7" fmla="*/ 429466 h 477185"/>
              <a:gd name="connsiteX8" fmla="*/ 0 w 3933156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3156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3885438" y="0"/>
                </a:lnTo>
                <a:cubicBezTo>
                  <a:pt x="3911792" y="0"/>
                  <a:pt x="3933157" y="21365"/>
                  <a:pt x="3933157" y="47719"/>
                </a:cubicBezTo>
                <a:cubicBezTo>
                  <a:pt x="3933157" y="174968"/>
                  <a:pt x="3933156" y="302218"/>
                  <a:pt x="3933156" y="429467"/>
                </a:cubicBezTo>
                <a:cubicBezTo>
                  <a:pt x="3933156" y="455821"/>
                  <a:pt x="3911791" y="477186"/>
                  <a:pt x="3885437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15" name="Полилиния 14"/>
          <p:cNvSpPr/>
          <p:nvPr/>
        </p:nvSpPr>
        <p:spPr>
          <a:xfrm>
            <a:off x="4572001" y="2956603"/>
            <a:ext cx="2205622" cy="317167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4568789" y="3431948"/>
            <a:ext cx="2218104" cy="1332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just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условий доступности приоритетных объектов и услуг в приоритетных сферах жизнедеятельности инвалидов и других маломобильных групп населения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4568583" y="4867579"/>
            <a:ext cx="2218516" cy="900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just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системы комплексной реабилитации и абилитации инвалидов, в том числе детей-инвалидов, в Чувашской Республике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7596408" y="2960210"/>
            <a:ext cx="648000" cy="317167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8321640" y="3431947"/>
            <a:ext cx="648000" cy="1332000"/>
          </a:xfrm>
          <a:custGeom>
            <a:avLst/>
            <a:gdLst>
              <a:gd name="connsiteX0" fmla="*/ 0 w 720374"/>
              <a:gd name="connsiteY0" fmla="*/ 47719 h 477185"/>
              <a:gd name="connsiteX1" fmla="*/ 47719 w 720374"/>
              <a:gd name="connsiteY1" fmla="*/ 0 h 477185"/>
              <a:gd name="connsiteX2" fmla="*/ 672656 w 720374"/>
              <a:gd name="connsiteY2" fmla="*/ 0 h 477185"/>
              <a:gd name="connsiteX3" fmla="*/ 720375 w 720374"/>
              <a:gd name="connsiteY3" fmla="*/ 47719 h 477185"/>
              <a:gd name="connsiteX4" fmla="*/ 720374 w 720374"/>
              <a:gd name="connsiteY4" fmla="*/ 429467 h 477185"/>
              <a:gd name="connsiteX5" fmla="*/ 672655 w 720374"/>
              <a:gd name="connsiteY5" fmla="*/ 477186 h 477185"/>
              <a:gd name="connsiteX6" fmla="*/ 47719 w 720374"/>
              <a:gd name="connsiteY6" fmla="*/ 477185 h 477185"/>
              <a:gd name="connsiteX7" fmla="*/ 0 w 720374"/>
              <a:gd name="connsiteY7" fmla="*/ 429466 h 477185"/>
              <a:gd name="connsiteX8" fmla="*/ 0 w 72037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7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56" y="0"/>
                </a:lnTo>
                <a:cubicBezTo>
                  <a:pt x="699010" y="0"/>
                  <a:pt x="720375" y="21365"/>
                  <a:pt x="720375" y="47719"/>
                </a:cubicBezTo>
                <a:cubicBezTo>
                  <a:pt x="720375" y="174968"/>
                  <a:pt x="720374" y="302218"/>
                  <a:pt x="720374" y="429467"/>
                </a:cubicBezTo>
                <a:cubicBezTo>
                  <a:pt x="720374" y="455821"/>
                  <a:pt x="699009" y="477186"/>
                  <a:pt x="67265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6,9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8321640" y="4875665"/>
            <a:ext cx="648000" cy="900000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22,1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8321640" y="2956603"/>
            <a:ext cx="648000" cy="317169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7596408" y="3435553"/>
            <a:ext cx="648000" cy="1332000"/>
          </a:xfrm>
          <a:custGeom>
            <a:avLst/>
            <a:gdLst>
              <a:gd name="connsiteX0" fmla="*/ 0 w 720374"/>
              <a:gd name="connsiteY0" fmla="*/ 47719 h 477185"/>
              <a:gd name="connsiteX1" fmla="*/ 47719 w 720374"/>
              <a:gd name="connsiteY1" fmla="*/ 0 h 477185"/>
              <a:gd name="connsiteX2" fmla="*/ 672656 w 720374"/>
              <a:gd name="connsiteY2" fmla="*/ 0 h 477185"/>
              <a:gd name="connsiteX3" fmla="*/ 720375 w 720374"/>
              <a:gd name="connsiteY3" fmla="*/ 47719 h 477185"/>
              <a:gd name="connsiteX4" fmla="*/ 720374 w 720374"/>
              <a:gd name="connsiteY4" fmla="*/ 429467 h 477185"/>
              <a:gd name="connsiteX5" fmla="*/ 672655 w 720374"/>
              <a:gd name="connsiteY5" fmla="*/ 477186 h 477185"/>
              <a:gd name="connsiteX6" fmla="*/ 47719 w 720374"/>
              <a:gd name="connsiteY6" fmla="*/ 477185 h 477185"/>
              <a:gd name="connsiteX7" fmla="*/ 0 w 720374"/>
              <a:gd name="connsiteY7" fmla="*/ 429466 h 477185"/>
              <a:gd name="connsiteX8" fmla="*/ 0 w 72037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7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56" y="0"/>
                </a:lnTo>
                <a:cubicBezTo>
                  <a:pt x="699010" y="0"/>
                  <a:pt x="720375" y="21365"/>
                  <a:pt x="720375" y="47719"/>
                </a:cubicBezTo>
                <a:cubicBezTo>
                  <a:pt x="720375" y="174968"/>
                  <a:pt x="720374" y="302218"/>
                  <a:pt x="720374" y="429467"/>
                </a:cubicBezTo>
                <a:cubicBezTo>
                  <a:pt x="720374" y="455821"/>
                  <a:pt x="699009" y="477186"/>
                  <a:pt x="67265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6,9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7596408" y="4875665"/>
            <a:ext cx="648000" cy="900000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>
            <a:off x="259728" y="0"/>
            <a:ext cx="690456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«Доступная среда» 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6845308" y="2956605"/>
            <a:ext cx="648000" cy="317167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6845308" y="3431950"/>
            <a:ext cx="648000" cy="1332000"/>
          </a:xfrm>
          <a:custGeom>
            <a:avLst/>
            <a:gdLst>
              <a:gd name="connsiteX0" fmla="*/ 0 w 720374"/>
              <a:gd name="connsiteY0" fmla="*/ 47719 h 477185"/>
              <a:gd name="connsiteX1" fmla="*/ 47719 w 720374"/>
              <a:gd name="connsiteY1" fmla="*/ 0 h 477185"/>
              <a:gd name="connsiteX2" fmla="*/ 672656 w 720374"/>
              <a:gd name="connsiteY2" fmla="*/ 0 h 477185"/>
              <a:gd name="connsiteX3" fmla="*/ 720375 w 720374"/>
              <a:gd name="connsiteY3" fmla="*/ 47719 h 477185"/>
              <a:gd name="connsiteX4" fmla="*/ 720374 w 720374"/>
              <a:gd name="connsiteY4" fmla="*/ 429467 h 477185"/>
              <a:gd name="connsiteX5" fmla="*/ 672655 w 720374"/>
              <a:gd name="connsiteY5" fmla="*/ 477186 h 477185"/>
              <a:gd name="connsiteX6" fmla="*/ 47719 w 720374"/>
              <a:gd name="connsiteY6" fmla="*/ 477185 h 477185"/>
              <a:gd name="connsiteX7" fmla="*/ 0 w 720374"/>
              <a:gd name="connsiteY7" fmla="*/ 429466 h 477185"/>
              <a:gd name="connsiteX8" fmla="*/ 0 w 72037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7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56" y="0"/>
                </a:lnTo>
                <a:cubicBezTo>
                  <a:pt x="699010" y="0"/>
                  <a:pt x="720375" y="21365"/>
                  <a:pt x="720375" y="47719"/>
                </a:cubicBezTo>
                <a:cubicBezTo>
                  <a:pt x="720375" y="174968"/>
                  <a:pt x="720374" y="302218"/>
                  <a:pt x="720374" y="429467"/>
                </a:cubicBezTo>
                <a:cubicBezTo>
                  <a:pt x="720374" y="455821"/>
                  <a:pt x="699009" y="477186"/>
                  <a:pt x="67265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28,6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6845308" y="4875665"/>
            <a:ext cx="648000" cy="900000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91852" y="1775114"/>
            <a:ext cx="3935760" cy="372177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pic>
        <p:nvPicPr>
          <p:cNvPr id="44" name="Рисунок 43" descr="http://www.prav-net.ru/img/zolotoslov/5064-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823960"/>
            <a:ext cx="1610089" cy="1380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Рисунок 44" descr="http://blog.yarcenter.ru/media/5/0.2/050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80834" y="851187"/>
            <a:ext cx="1464319" cy="1353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6240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олилиния 18"/>
          <p:cNvSpPr/>
          <p:nvPr/>
        </p:nvSpPr>
        <p:spPr>
          <a:xfrm>
            <a:off x="6876256" y="1869245"/>
            <a:ext cx="676483" cy="55164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6876255" y="2492897"/>
            <a:ext cx="676483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</a:t>
            </a: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,7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6108861" y="3356993"/>
            <a:ext cx="676281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75,0</a:t>
            </a:r>
          </a:p>
        </p:txBody>
      </p:sp>
      <p:sp>
        <p:nvSpPr>
          <p:cNvPr id="22" name="Полилиния 21"/>
          <p:cNvSpPr/>
          <p:nvPr/>
        </p:nvSpPr>
        <p:spPr>
          <a:xfrm>
            <a:off x="6108861" y="4235869"/>
            <a:ext cx="676281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23" name="Полилиния 22"/>
          <p:cNvSpPr/>
          <p:nvPr/>
        </p:nvSpPr>
        <p:spPr>
          <a:xfrm>
            <a:off x="7636074" y="1869245"/>
            <a:ext cx="666024" cy="55164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7636074" y="2492895"/>
            <a:ext cx="687154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</a:t>
            </a: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</a:t>
            </a:r>
          </a:p>
        </p:txBody>
      </p:sp>
      <p:sp>
        <p:nvSpPr>
          <p:cNvPr id="26" name="Полилиния 25"/>
          <p:cNvSpPr/>
          <p:nvPr/>
        </p:nvSpPr>
        <p:spPr>
          <a:xfrm>
            <a:off x="7652209" y="3356992"/>
            <a:ext cx="671019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</a:t>
            </a: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6108861" y="5099330"/>
            <a:ext cx="676483" cy="1116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69,0</a:t>
            </a:r>
          </a:p>
        </p:txBody>
      </p:sp>
      <p:sp>
        <p:nvSpPr>
          <p:cNvPr id="28" name="Полилиния 27"/>
          <p:cNvSpPr/>
          <p:nvPr/>
        </p:nvSpPr>
        <p:spPr>
          <a:xfrm>
            <a:off x="8388424" y="1869245"/>
            <a:ext cx="646532" cy="55164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8388423" y="3356992"/>
            <a:ext cx="646533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</a:t>
            </a: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,5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8388423" y="2492895"/>
            <a:ext cx="646533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</a:t>
            </a: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,4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7652208" y="4222329"/>
            <a:ext cx="649889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2" y="2492897"/>
            <a:ext cx="4953999" cy="79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объектов, доступных для инвалидов и других маломобильных групп населения, в общем количестве приоритетных объектов в Чувашской Республике, % 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07503" y="3356993"/>
            <a:ext cx="4953999" cy="79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детей-инвалидов в возрасте от 5 до 18 лет, получающих дополнительное образование, в общей численности детей-</a:t>
            </a:r>
          </a:p>
          <a:p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инвалидов данного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возраста, %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07502" y="4221089"/>
            <a:ext cx="4953999" cy="79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детей-инвалидов в возрасте от 1,5 до 7 лет, охваченных дошкольным образованием, в общей численности детей-инвалидов данного возраста, %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24086" y="1551565"/>
            <a:ext cx="2592288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51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59728" y="0"/>
            <a:ext cx="690456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«Доступная среда»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31540" y="5085184"/>
            <a:ext cx="4929961" cy="111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лиц с ограниченными возможностями здоровья и  инвалидов в возрасте от 6 до 18 лет, систематически занимающихся физической культурой и спортом, в общей численности этой категории населения в Чувашской Республике, %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Рисунок 34" descr="http://riarealty.ru/images/39662/77/39662775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7" y="871550"/>
            <a:ext cx="2192169" cy="1360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7" name="Полилиния 36"/>
          <p:cNvSpPr/>
          <p:nvPr/>
        </p:nvSpPr>
        <p:spPr>
          <a:xfrm>
            <a:off x="8388423" y="4221088"/>
            <a:ext cx="646533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6881721" y="5099329"/>
            <a:ext cx="671017" cy="1116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69,5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8388424" y="5099330"/>
            <a:ext cx="648072" cy="1116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70,5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5220072" y="907677"/>
            <a:ext cx="3816424" cy="624655"/>
          </a:xfrm>
          <a:custGeom>
            <a:avLst/>
            <a:gdLst>
              <a:gd name="connsiteX0" fmla="*/ 0 w 3903032"/>
              <a:gd name="connsiteY0" fmla="*/ 62466 h 624655"/>
              <a:gd name="connsiteX1" fmla="*/ 62466 w 3903032"/>
              <a:gd name="connsiteY1" fmla="*/ 0 h 624655"/>
              <a:gd name="connsiteX2" fmla="*/ 3840567 w 3903032"/>
              <a:gd name="connsiteY2" fmla="*/ 0 h 624655"/>
              <a:gd name="connsiteX3" fmla="*/ 3903033 w 3903032"/>
              <a:gd name="connsiteY3" fmla="*/ 62466 h 624655"/>
              <a:gd name="connsiteX4" fmla="*/ 3903032 w 3903032"/>
              <a:gd name="connsiteY4" fmla="*/ 562190 h 624655"/>
              <a:gd name="connsiteX5" fmla="*/ 3840566 w 3903032"/>
              <a:gd name="connsiteY5" fmla="*/ 624656 h 624655"/>
              <a:gd name="connsiteX6" fmla="*/ 62466 w 3903032"/>
              <a:gd name="connsiteY6" fmla="*/ 624655 h 624655"/>
              <a:gd name="connsiteX7" fmla="*/ 0 w 3903032"/>
              <a:gd name="connsiteY7" fmla="*/ 562189 h 624655"/>
              <a:gd name="connsiteX8" fmla="*/ 0 w 390303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3840567" y="0"/>
                </a:lnTo>
                <a:cubicBezTo>
                  <a:pt x="3875066" y="0"/>
                  <a:pt x="3903033" y="27967"/>
                  <a:pt x="3903033" y="62466"/>
                </a:cubicBezTo>
                <a:cubicBezTo>
                  <a:pt x="3903033" y="229041"/>
                  <a:pt x="3903032" y="395615"/>
                  <a:pt x="3903032" y="562190"/>
                </a:cubicBezTo>
                <a:cubicBezTo>
                  <a:pt x="3903032" y="596689"/>
                  <a:pt x="3875065" y="624656"/>
                  <a:pt x="384056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71636" tIns="71636" rIns="71636" bIns="71636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6084168" y="1869245"/>
            <a:ext cx="725870" cy="55164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план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5223650" y="2492895"/>
            <a:ext cx="788510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76,2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5223650" y="3356993"/>
            <a:ext cx="788510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spcAft>
                <a:spcPct val="35000"/>
              </a:spcAft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50,0</a:t>
            </a:r>
          </a:p>
        </p:txBody>
      </p:sp>
      <p:sp>
        <p:nvSpPr>
          <p:cNvPr id="42" name="Полилиния 41"/>
          <p:cNvSpPr/>
          <p:nvPr/>
        </p:nvSpPr>
        <p:spPr>
          <a:xfrm>
            <a:off x="5223650" y="4221089"/>
            <a:ext cx="788510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spcAft>
                <a:spcPct val="35000"/>
              </a:spcAft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95,0</a:t>
            </a:r>
          </a:p>
        </p:txBody>
      </p:sp>
      <p:sp>
        <p:nvSpPr>
          <p:cNvPr id="43" name="Полилиния 42"/>
          <p:cNvSpPr/>
          <p:nvPr/>
        </p:nvSpPr>
        <p:spPr>
          <a:xfrm>
            <a:off x="5223650" y="5099329"/>
            <a:ext cx="788510" cy="1116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spcAft>
                <a:spcPct val="35000"/>
              </a:spcAft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68,5</a:t>
            </a:r>
          </a:p>
        </p:txBody>
      </p:sp>
      <p:sp>
        <p:nvSpPr>
          <p:cNvPr id="44" name="Полилиния 43"/>
          <p:cNvSpPr/>
          <p:nvPr/>
        </p:nvSpPr>
        <p:spPr>
          <a:xfrm>
            <a:off x="5220072" y="1869245"/>
            <a:ext cx="792088" cy="55164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spcAft>
                <a:spcPct val="35000"/>
              </a:spcAft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факт</a:t>
            </a:r>
          </a:p>
        </p:txBody>
      </p:sp>
      <p:sp>
        <p:nvSpPr>
          <p:cNvPr id="45" name="Полилиния 44"/>
          <p:cNvSpPr/>
          <p:nvPr/>
        </p:nvSpPr>
        <p:spPr>
          <a:xfrm>
            <a:off x="6108861" y="2492897"/>
            <a:ext cx="676483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84,1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6881720" y="3356993"/>
            <a:ext cx="671019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</a:t>
            </a: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,5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6881721" y="4235869"/>
            <a:ext cx="671018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7652208" y="5098974"/>
            <a:ext cx="649890" cy="1116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70,0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282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7780" y="851187"/>
            <a:ext cx="5648356" cy="116015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продуктивной занятости экономически активного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376" y="2386304"/>
            <a:ext cx="42093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5140364"/>
              </p:ext>
            </p:extLst>
          </p:nvPr>
        </p:nvGraphicFramePr>
        <p:xfrm>
          <a:off x="183207" y="2821119"/>
          <a:ext cx="4388794" cy="34095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52</a:t>
            </a:fld>
            <a:endParaRPr lang="ru-RU" dirty="0">
              <a:solidFill>
                <a:prstClr val="black"/>
              </a:solidFill>
            </a:endParaRPr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596139645"/>
              </p:ext>
            </p:extLst>
          </p:nvPr>
        </p:nvGraphicFramePr>
        <p:xfrm>
          <a:off x="4859732" y="2011337"/>
          <a:ext cx="3935760" cy="37217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717656"/>
            <a:ext cx="2851527" cy="15556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олилиния 13"/>
          <p:cNvSpPr/>
          <p:nvPr/>
        </p:nvSpPr>
        <p:spPr>
          <a:xfrm>
            <a:off x="4540731" y="2547887"/>
            <a:ext cx="4404422" cy="546465"/>
          </a:xfrm>
          <a:custGeom>
            <a:avLst/>
            <a:gdLst>
              <a:gd name="connsiteX0" fmla="*/ 0 w 3933156"/>
              <a:gd name="connsiteY0" fmla="*/ 47719 h 477185"/>
              <a:gd name="connsiteX1" fmla="*/ 47719 w 3933156"/>
              <a:gd name="connsiteY1" fmla="*/ 0 h 477185"/>
              <a:gd name="connsiteX2" fmla="*/ 3885438 w 3933156"/>
              <a:gd name="connsiteY2" fmla="*/ 0 h 477185"/>
              <a:gd name="connsiteX3" fmla="*/ 3933157 w 3933156"/>
              <a:gd name="connsiteY3" fmla="*/ 47719 h 477185"/>
              <a:gd name="connsiteX4" fmla="*/ 3933156 w 3933156"/>
              <a:gd name="connsiteY4" fmla="*/ 429467 h 477185"/>
              <a:gd name="connsiteX5" fmla="*/ 3885437 w 3933156"/>
              <a:gd name="connsiteY5" fmla="*/ 477186 h 477185"/>
              <a:gd name="connsiteX6" fmla="*/ 47719 w 3933156"/>
              <a:gd name="connsiteY6" fmla="*/ 477185 h 477185"/>
              <a:gd name="connsiteX7" fmla="*/ 0 w 3933156"/>
              <a:gd name="connsiteY7" fmla="*/ 429466 h 477185"/>
              <a:gd name="connsiteX8" fmla="*/ 0 w 3933156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3156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3885438" y="0"/>
                </a:lnTo>
                <a:cubicBezTo>
                  <a:pt x="3911792" y="0"/>
                  <a:pt x="3933157" y="21365"/>
                  <a:pt x="3933157" y="47719"/>
                </a:cubicBezTo>
                <a:cubicBezTo>
                  <a:pt x="3933157" y="174968"/>
                  <a:pt x="3933156" y="302218"/>
                  <a:pt x="3933156" y="429467"/>
                </a:cubicBezTo>
                <a:cubicBezTo>
                  <a:pt x="3933156" y="455821"/>
                  <a:pt x="3911791" y="477186"/>
                  <a:pt x="3885437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15" name="Полилиния 14"/>
          <p:cNvSpPr/>
          <p:nvPr/>
        </p:nvSpPr>
        <p:spPr>
          <a:xfrm>
            <a:off x="4572001" y="3202226"/>
            <a:ext cx="2205622" cy="317167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4556107" y="3645023"/>
            <a:ext cx="2218104" cy="576064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Активная политика занятости населения и социальная поддержка безработных граждан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4606812" y="5752327"/>
            <a:ext cx="2205622" cy="432047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государственной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7549228" y="3205833"/>
            <a:ext cx="648000" cy="317167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8297153" y="3645023"/>
            <a:ext cx="648000" cy="576065"/>
          </a:xfrm>
          <a:custGeom>
            <a:avLst/>
            <a:gdLst>
              <a:gd name="connsiteX0" fmla="*/ 0 w 720374"/>
              <a:gd name="connsiteY0" fmla="*/ 47719 h 477185"/>
              <a:gd name="connsiteX1" fmla="*/ 47719 w 720374"/>
              <a:gd name="connsiteY1" fmla="*/ 0 h 477185"/>
              <a:gd name="connsiteX2" fmla="*/ 672656 w 720374"/>
              <a:gd name="connsiteY2" fmla="*/ 0 h 477185"/>
              <a:gd name="connsiteX3" fmla="*/ 720375 w 720374"/>
              <a:gd name="connsiteY3" fmla="*/ 47719 h 477185"/>
              <a:gd name="connsiteX4" fmla="*/ 720374 w 720374"/>
              <a:gd name="connsiteY4" fmla="*/ 429467 h 477185"/>
              <a:gd name="connsiteX5" fmla="*/ 672655 w 720374"/>
              <a:gd name="connsiteY5" fmla="*/ 477186 h 477185"/>
              <a:gd name="connsiteX6" fmla="*/ 47719 w 720374"/>
              <a:gd name="connsiteY6" fmla="*/ 477185 h 477185"/>
              <a:gd name="connsiteX7" fmla="*/ 0 w 720374"/>
              <a:gd name="connsiteY7" fmla="*/ 429466 h 477185"/>
              <a:gd name="connsiteX8" fmla="*/ 0 w 72037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7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56" y="0"/>
                </a:lnTo>
                <a:cubicBezTo>
                  <a:pt x="699010" y="0"/>
                  <a:pt x="720375" y="21365"/>
                  <a:pt x="720375" y="47719"/>
                </a:cubicBezTo>
                <a:cubicBezTo>
                  <a:pt x="720375" y="174968"/>
                  <a:pt x="720374" y="302218"/>
                  <a:pt x="720374" y="429467"/>
                </a:cubicBezTo>
                <a:cubicBezTo>
                  <a:pt x="720374" y="455821"/>
                  <a:pt x="699009" y="477186"/>
                  <a:pt x="67265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949,2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8283066" y="5763229"/>
            <a:ext cx="648000" cy="432046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219,2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8297153" y="3202226"/>
            <a:ext cx="648000" cy="317169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7549228" y="3645023"/>
            <a:ext cx="648000" cy="576064"/>
          </a:xfrm>
          <a:custGeom>
            <a:avLst/>
            <a:gdLst>
              <a:gd name="connsiteX0" fmla="*/ 0 w 720374"/>
              <a:gd name="connsiteY0" fmla="*/ 47719 h 477185"/>
              <a:gd name="connsiteX1" fmla="*/ 47719 w 720374"/>
              <a:gd name="connsiteY1" fmla="*/ 0 h 477185"/>
              <a:gd name="connsiteX2" fmla="*/ 672656 w 720374"/>
              <a:gd name="connsiteY2" fmla="*/ 0 h 477185"/>
              <a:gd name="connsiteX3" fmla="*/ 720375 w 720374"/>
              <a:gd name="connsiteY3" fmla="*/ 47719 h 477185"/>
              <a:gd name="connsiteX4" fmla="*/ 720374 w 720374"/>
              <a:gd name="connsiteY4" fmla="*/ 429467 h 477185"/>
              <a:gd name="connsiteX5" fmla="*/ 672655 w 720374"/>
              <a:gd name="connsiteY5" fmla="*/ 477186 h 477185"/>
              <a:gd name="connsiteX6" fmla="*/ 47719 w 720374"/>
              <a:gd name="connsiteY6" fmla="*/ 477185 h 477185"/>
              <a:gd name="connsiteX7" fmla="*/ 0 w 720374"/>
              <a:gd name="connsiteY7" fmla="*/ 429466 h 477185"/>
              <a:gd name="connsiteX8" fmla="*/ 0 w 72037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7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56" y="0"/>
                </a:lnTo>
                <a:cubicBezTo>
                  <a:pt x="699010" y="0"/>
                  <a:pt x="720375" y="21365"/>
                  <a:pt x="720375" y="47719"/>
                </a:cubicBezTo>
                <a:cubicBezTo>
                  <a:pt x="720375" y="174968"/>
                  <a:pt x="720374" y="302218"/>
                  <a:pt x="720374" y="429467"/>
                </a:cubicBezTo>
                <a:cubicBezTo>
                  <a:pt x="720374" y="455821"/>
                  <a:pt x="699009" y="477186"/>
                  <a:pt x="67265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939,7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7574843" y="5775347"/>
            <a:ext cx="648000" cy="432047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chemeClr val="lt1">
                <a:hueOff val="0"/>
                <a:satOff val="0"/>
                <a:lumOff val="0"/>
                <a:alpha val="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219,1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4572001" y="4858510"/>
            <a:ext cx="2205622" cy="771603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Сопровождение инвалидов молодого возраста при получении ими профессионального образования и содействие в последующем трудоустройстве</a:t>
            </a:r>
          </a:p>
        </p:txBody>
      </p:sp>
      <p:sp>
        <p:nvSpPr>
          <p:cNvPr id="29" name="Полилиния 28"/>
          <p:cNvSpPr/>
          <p:nvPr/>
        </p:nvSpPr>
        <p:spPr>
          <a:xfrm>
            <a:off x="8290897" y="4859627"/>
            <a:ext cx="648000" cy="771602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chemeClr val="lt1">
                <a:hueOff val="0"/>
                <a:satOff val="0"/>
                <a:lumOff val="0"/>
                <a:alpha val="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0,9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7563788" y="4859626"/>
            <a:ext cx="648000" cy="771603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chemeClr val="lt1">
                <a:hueOff val="0"/>
                <a:satOff val="0"/>
                <a:lumOff val="0"/>
                <a:alpha val="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0,9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>
            <a:off x="259728" y="0"/>
            <a:ext cx="690456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«Содействие занятости населения»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6830233" y="3202228"/>
            <a:ext cx="648000" cy="317167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6830233" y="3645023"/>
            <a:ext cx="648000" cy="576064"/>
          </a:xfrm>
          <a:custGeom>
            <a:avLst/>
            <a:gdLst>
              <a:gd name="connsiteX0" fmla="*/ 0 w 720374"/>
              <a:gd name="connsiteY0" fmla="*/ 47719 h 477185"/>
              <a:gd name="connsiteX1" fmla="*/ 47719 w 720374"/>
              <a:gd name="connsiteY1" fmla="*/ 0 h 477185"/>
              <a:gd name="connsiteX2" fmla="*/ 672656 w 720374"/>
              <a:gd name="connsiteY2" fmla="*/ 0 h 477185"/>
              <a:gd name="connsiteX3" fmla="*/ 720375 w 720374"/>
              <a:gd name="connsiteY3" fmla="*/ 47719 h 477185"/>
              <a:gd name="connsiteX4" fmla="*/ 720374 w 720374"/>
              <a:gd name="connsiteY4" fmla="*/ 429467 h 477185"/>
              <a:gd name="connsiteX5" fmla="*/ 672655 w 720374"/>
              <a:gd name="connsiteY5" fmla="*/ 477186 h 477185"/>
              <a:gd name="connsiteX6" fmla="*/ 47719 w 720374"/>
              <a:gd name="connsiteY6" fmla="*/ 477185 h 477185"/>
              <a:gd name="connsiteX7" fmla="*/ 0 w 720374"/>
              <a:gd name="connsiteY7" fmla="*/ 429466 h 477185"/>
              <a:gd name="connsiteX8" fmla="*/ 0 w 72037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7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56" y="0"/>
                </a:lnTo>
                <a:cubicBezTo>
                  <a:pt x="699010" y="0"/>
                  <a:pt x="720375" y="21365"/>
                  <a:pt x="720375" y="47719"/>
                </a:cubicBezTo>
                <a:cubicBezTo>
                  <a:pt x="720375" y="174968"/>
                  <a:pt x="720374" y="302218"/>
                  <a:pt x="720374" y="429467"/>
                </a:cubicBezTo>
                <a:cubicBezTo>
                  <a:pt x="720374" y="455821"/>
                  <a:pt x="699009" y="477186"/>
                  <a:pt x="67265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1 376,3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6884399" y="5752326"/>
            <a:ext cx="648000" cy="432047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chemeClr val="lt1">
                <a:hueOff val="0"/>
                <a:satOff val="0"/>
                <a:lumOff val="0"/>
                <a:alpha val="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213,5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6851803" y="4859626"/>
            <a:ext cx="648000" cy="771603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chemeClr val="lt1">
                <a:hueOff val="0"/>
                <a:satOff val="0"/>
                <a:lumOff val="0"/>
                <a:alpha val="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0,9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4564717" y="4333028"/>
            <a:ext cx="2191876" cy="406191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Безопасный труд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6830233" y="4327238"/>
            <a:ext cx="648000" cy="406191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3,3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7549228" y="4345347"/>
            <a:ext cx="648000" cy="393872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3,3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8291230" y="4345442"/>
            <a:ext cx="648000" cy="381361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3,3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32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>
          <a:xfrm>
            <a:off x="5161064" y="1059481"/>
            <a:ext cx="3903032" cy="744112"/>
          </a:xfrm>
          <a:custGeom>
            <a:avLst/>
            <a:gdLst>
              <a:gd name="connsiteX0" fmla="*/ 0 w 3903032"/>
              <a:gd name="connsiteY0" fmla="*/ 103163 h 1031634"/>
              <a:gd name="connsiteX1" fmla="*/ 103163 w 3903032"/>
              <a:gd name="connsiteY1" fmla="*/ 0 h 1031634"/>
              <a:gd name="connsiteX2" fmla="*/ 3799869 w 3903032"/>
              <a:gd name="connsiteY2" fmla="*/ 0 h 1031634"/>
              <a:gd name="connsiteX3" fmla="*/ 3903032 w 3903032"/>
              <a:gd name="connsiteY3" fmla="*/ 103163 h 1031634"/>
              <a:gd name="connsiteX4" fmla="*/ 3903032 w 3903032"/>
              <a:gd name="connsiteY4" fmla="*/ 928471 h 1031634"/>
              <a:gd name="connsiteX5" fmla="*/ 3799869 w 3903032"/>
              <a:gd name="connsiteY5" fmla="*/ 1031634 h 1031634"/>
              <a:gd name="connsiteX6" fmla="*/ 103163 w 3903032"/>
              <a:gd name="connsiteY6" fmla="*/ 1031634 h 1031634"/>
              <a:gd name="connsiteX7" fmla="*/ 0 w 3903032"/>
              <a:gd name="connsiteY7" fmla="*/ 928471 h 1031634"/>
              <a:gd name="connsiteX8" fmla="*/ 0 w 3903032"/>
              <a:gd name="connsiteY8" fmla="*/ 103163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1031634">
                <a:moveTo>
                  <a:pt x="0" y="103163"/>
                </a:moveTo>
                <a:cubicBezTo>
                  <a:pt x="0" y="46188"/>
                  <a:pt x="46188" y="0"/>
                  <a:pt x="103163" y="0"/>
                </a:cubicBezTo>
                <a:lnTo>
                  <a:pt x="3799869" y="0"/>
                </a:lnTo>
                <a:cubicBezTo>
                  <a:pt x="3856844" y="0"/>
                  <a:pt x="3903032" y="46188"/>
                  <a:pt x="3903032" y="103163"/>
                </a:cubicBezTo>
                <a:lnTo>
                  <a:pt x="3903032" y="928471"/>
                </a:lnTo>
                <a:cubicBezTo>
                  <a:pt x="3903032" y="985446"/>
                  <a:pt x="3856844" y="1031634"/>
                  <a:pt x="3799869" y="1031634"/>
                </a:cubicBezTo>
                <a:lnTo>
                  <a:pt x="103163" y="1031634"/>
                </a:lnTo>
                <a:cubicBezTo>
                  <a:pt x="46188" y="1031634"/>
                  <a:pt x="0" y="985446"/>
                  <a:pt x="0" y="928471"/>
                </a:cubicBezTo>
                <a:lnTo>
                  <a:pt x="0" y="103163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3556" tIns="83556" rIns="83556" bIns="83556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5131895" y="2055222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факт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5131895" y="3129206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5131895" y="4203190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0,65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5131895" y="5277174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82,55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олилиния 14"/>
          <p:cNvSpPr/>
          <p:nvPr/>
        </p:nvSpPr>
        <p:spPr>
          <a:xfrm>
            <a:off x="5924790" y="2055222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план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5924790" y="3129206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4,9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5924790" y="4203190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0,73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5924790" y="5277174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82,30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6717685" y="2055222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6717685" y="3129206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4,8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6717685" y="4203190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0,73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6717685" y="5277174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</a:t>
            </a: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,35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7510580" y="2055222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7510580" y="3129206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4,7</a:t>
            </a:r>
          </a:p>
        </p:txBody>
      </p:sp>
      <p:sp>
        <p:nvSpPr>
          <p:cNvPr id="26" name="Полилиния 25"/>
          <p:cNvSpPr/>
          <p:nvPr/>
        </p:nvSpPr>
        <p:spPr>
          <a:xfrm>
            <a:off x="7510580" y="4203190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0,70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7510580" y="5277174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</a:t>
            </a: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,40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8303475" y="2055222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8303475" y="3129206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4,6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8303475" y="4203190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0,69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8303475" y="5277174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</a:t>
            </a: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,45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2" y="3140968"/>
            <a:ext cx="4953999" cy="100811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безработицы в среднем за год, % 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07503" y="4243242"/>
            <a:ext cx="4953999" cy="91064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регистрируемой безработицы в  среднем за год, %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07502" y="5301208"/>
            <a:ext cx="4953999" cy="100811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 вес трудоустроенных граждан в общей численности граждан, обратившихся за содействием в поиске работы в органы службы занятости, %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31539" y="1803593"/>
            <a:ext cx="2592288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53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59728" y="0"/>
            <a:ext cx="690456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«Содействие занятости населения»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311" y="908720"/>
            <a:ext cx="2254190" cy="20266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924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6" descr="C:\Users\e.babaeva\Desktop\img_009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111" y="802083"/>
            <a:ext cx="2796448" cy="17606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7779" y="778048"/>
            <a:ext cx="6152413" cy="1814072"/>
          </a:xfrm>
          <a:prstGeom prst="roundRect">
            <a:avLst>
              <a:gd name="adj" fmla="val 8265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активизация культурного потенциала Чувашской </a:t>
            </a:r>
            <a:r>
              <a:rPr lang="ru-RU" sz="13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  <a:r>
              <a:rPr lang="ru-RU" sz="13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35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роли институтов гражданского общества как субъектов культурной политики;</a:t>
            </a:r>
            <a:endParaRPr lang="ru-RU" sz="135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 формированию гармонично развитой </a:t>
            </a:r>
            <a:r>
              <a:rPr lang="ru-RU" sz="13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личности</a:t>
            </a:r>
            <a:r>
              <a:rPr lang="ru-RU" sz="13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способной к активному участию в реализации государственной культурной </a:t>
            </a:r>
            <a:r>
              <a:rPr lang="ru-RU" sz="13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политики;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культурного наследия и создание условий для развития культуры.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7779" y="2903549"/>
            <a:ext cx="42093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6398697"/>
              </p:ext>
            </p:extLst>
          </p:nvPr>
        </p:nvGraphicFramePr>
        <p:xfrm>
          <a:off x="147780" y="3356992"/>
          <a:ext cx="4424220" cy="3073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54</a:t>
            </a:fld>
            <a:endParaRPr lang="ru-RU" dirty="0"/>
          </a:p>
        </p:txBody>
      </p:sp>
      <p:sp>
        <p:nvSpPr>
          <p:cNvPr id="3" name="Полилиния 2"/>
          <p:cNvSpPr/>
          <p:nvPr/>
        </p:nvSpPr>
        <p:spPr>
          <a:xfrm>
            <a:off x="4571912" y="2689439"/>
            <a:ext cx="4435241" cy="450173"/>
          </a:xfrm>
          <a:custGeom>
            <a:avLst/>
            <a:gdLst>
              <a:gd name="connsiteX0" fmla="*/ 0 w 4145917"/>
              <a:gd name="connsiteY0" fmla="*/ 70616 h 706156"/>
              <a:gd name="connsiteX1" fmla="*/ 70616 w 4145917"/>
              <a:gd name="connsiteY1" fmla="*/ 0 h 706156"/>
              <a:gd name="connsiteX2" fmla="*/ 4075301 w 4145917"/>
              <a:gd name="connsiteY2" fmla="*/ 0 h 706156"/>
              <a:gd name="connsiteX3" fmla="*/ 4145917 w 4145917"/>
              <a:gd name="connsiteY3" fmla="*/ 70616 h 706156"/>
              <a:gd name="connsiteX4" fmla="*/ 4145917 w 4145917"/>
              <a:gd name="connsiteY4" fmla="*/ 635540 h 706156"/>
              <a:gd name="connsiteX5" fmla="*/ 4075301 w 4145917"/>
              <a:gd name="connsiteY5" fmla="*/ 706156 h 706156"/>
              <a:gd name="connsiteX6" fmla="*/ 70616 w 4145917"/>
              <a:gd name="connsiteY6" fmla="*/ 706156 h 706156"/>
              <a:gd name="connsiteX7" fmla="*/ 0 w 4145917"/>
              <a:gd name="connsiteY7" fmla="*/ 635540 h 706156"/>
              <a:gd name="connsiteX8" fmla="*/ 0 w 4145917"/>
              <a:gd name="connsiteY8" fmla="*/ 70616 h 70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45917" h="706156">
                <a:moveTo>
                  <a:pt x="0" y="70616"/>
                </a:moveTo>
                <a:cubicBezTo>
                  <a:pt x="0" y="31616"/>
                  <a:pt x="31616" y="0"/>
                  <a:pt x="70616" y="0"/>
                </a:cubicBezTo>
                <a:lnTo>
                  <a:pt x="4075301" y="0"/>
                </a:lnTo>
                <a:cubicBezTo>
                  <a:pt x="4114301" y="0"/>
                  <a:pt x="4145917" y="31616"/>
                  <a:pt x="4145917" y="70616"/>
                </a:cubicBezTo>
                <a:lnTo>
                  <a:pt x="4145917" y="635540"/>
                </a:lnTo>
                <a:cubicBezTo>
                  <a:pt x="4145917" y="674540"/>
                  <a:pt x="4114301" y="706156"/>
                  <a:pt x="4075301" y="706156"/>
                </a:cubicBezTo>
                <a:lnTo>
                  <a:pt x="70616" y="706156"/>
                </a:lnTo>
                <a:cubicBezTo>
                  <a:pt x="31616" y="706156"/>
                  <a:pt x="0" y="674540"/>
                  <a:pt x="0" y="635540"/>
                </a:cubicBezTo>
                <a:lnTo>
                  <a:pt x="0" y="7061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643" tIns="81643" rIns="81643" bIns="81643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i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4580320" y="3202714"/>
            <a:ext cx="2448000" cy="385761"/>
          </a:xfrm>
          <a:custGeom>
            <a:avLst/>
            <a:gdLst>
              <a:gd name="connsiteX0" fmla="*/ 0 w 2423890"/>
              <a:gd name="connsiteY0" fmla="*/ 49092 h 490919"/>
              <a:gd name="connsiteX1" fmla="*/ 49092 w 2423890"/>
              <a:gd name="connsiteY1" fmla="*/ 0 h 490919"/>
              <a:gd name="connsiteX2" fmla="*/ 2374798 w 2423890"/>
              <a:gd name="connsiteY2" fmla="*/ 0 h 490919"/>
              <a:gd name="connsiteX3" fmla="*/ 2423890 w 2423890"/>
              <a:gd name="connsiteY3" fmla="*/ 49092 h 490919"/>
              <a:gd name="connsiteX4" fmla="*/ 2423890 w 2423890"/>
              <a:gd name="connsiteY4" fmla="*/ 441827 h 490919"/>
              <a:gd name="connsiteX5" fmla="*/ 2374798 w 2423890"/>
              <a:gd name="connsiteY5" fmla="*/ 490919 h 490919"/>
              <a:gd name="connsiteX6" fmla="*/ 49092 w 2423890"/>
              <a:gd name="connsiteY6" fmla="*/ 490919 h 490919"/>
              <a:gd name="connsiteX7" fmla="*/ 0 w 2423890"/>
              <a:gd name="connsiteY7" fmla="*/ 441827 h 490919"/>
              <a:gd name="connsiteX8" fmla="*/ 0 w 2423890"/>
              <a:gd name="connsiteY8" fmla="*/ 49092 h 490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3890" h="490919">
                <a:moveTo>
                  <a:pt x="0" y="49092"/>
                </a:moveTo>
                <a:cubicBezTo>
                  <a:pt x="0" y="21979"/>
                  <a:pt x="21979" y="0"/>
                  <a:pt x="49092" y="0"/>
                </a:cubicBezTo>
                <a:lnTo>
                  <a:pt x="2374798" y="0"/>
                </a:lnTo>
                <a:cubicBezTo>
                  <a:pt x="2401911" y="0"/>
                  <a:pt x="2423890" y="21979"/>
                  <a:pt x="2423890" y="49092"/>
                </a:cubicBezTo>
                <a:lnTo>
                  <a:pt x="2423890" y="441827"/>
                </a:lnTo>
                <a:cubicBezTo>
                  <a:pt x="2423890" y="468940"/>
                  <a:pt x="2401911" y="490919"/>
                  <a:pt x="2374798" y="490919"/>
                </a:cubicBezTo>
                <a:lnTo>
                  <a:pt x="49092" y="490919"/>
                </a:lnTo>
                <a:cubicBezTo>
                  <a:pt x="21979" y="490919"/>
                  <a:pt x="0" y="468940"/>
                  <a:pt x="0" y="441827"/>
                </a:cubicBezTo>
                <a:lnTo>
                  <a:pt x="0" y="4909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529" tIns="71529" rIns="71529" bIns="71529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  <a:endParaRPr lang="ru-RU" sz="15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4580320" y="3618729"/>
            <a:ext cx="2448000" cy="422924"/>
          </a:xfrm>
          <a:custGeom>
            <a:avLst/>
            <a:gdLst>
              <a:gd name="connsiteX0" fmla="*/ 0 w 2414435"/>
              <a:gd name="connsiteY0" fmla="*/ 42292 h 422924"/>
              <a:gd name="connsiteX1" fmla="*/ 42292 w 2414435"/>
              <a:gd name="connsiteY1" fmla="*/ 0 h 422924"/>
              <a:gd name="connsiteX2" fmla="*/ 2372143 w 2414435"/>
              <a:gd name="connsiteY2" fmla="*/ 0 h 422924"/>
              <a:gd name="connsiteX3" fmla="*/ 2414435 w 2414435"/>
              <a:gd name="connsiteY3" fmla="*/ 42292 h 422924"/>
              <a:gd name="connsiteX4" fmla="*/ 2414435 w 2414435"/>
              <a:gd name="connsiteY4" fmla="*/ 380632 h 422924"/>
              <a:gd name="connsiteX5" fmla="*/ 2372143 w 2414435"/>
              <a:gd name="connsiteY5" fmla="*/ 422924 h 422924"/>
              <a:gd name="connsiteX6" fmla="*/ 42292 w 2414435"/>
              <a:gd name="connsiteY6" fmla="*/ 422924 h 422924"/>
              <a:gd name="connsiteX7" fmla="*/ 0 w 2414435"/>
              <a:gd name="connsiteY7" fmla="*/ 380632 h 422924"/>
              <a:gd name="connsiteX8" fmla="*/ 0 w 2414435"/>
              <a:gd name="connsiteY8" fmla="*/ 42292 h 42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4435" h="422924">
                <a:moveTo>
                  <a:pt x="0" y="42292"/>
                </a:moveTo>
                <a:cubicBezTo>
                  <a:pt x="0" y="18935"/>
                  <a:pt x="18935" y="0"/>
                  <a:pt x="42292" y="0"/>
                </a:cubicBezTo>
                <a:lnTo>
                  <a:pt x="2372143" y="0"/>
                </a:lnTo>
                <a:cubicBezTo>
                  <a:pt x="2395500" y="0"/>
                  <a:pt x="2414435" y="18935"/>
                  <a:pt x="2414435" y="42292"/>
                </a:cubicBezTo>
                <a:lnTo>
                  <a:pt x="2414435" y="380632"/>
                </a:lnTo>
                <a:cubicBezTo>
                  <a:pt x="2414435" y="403989"/>
                  <a:pt x="2395500" y="422924"/>
                  <a:pt x="2372143" y="422924"/>
                </a:cubicBezTo>
                <a:lnTo>
                  <a:pt x="42292" y="422924"/>
                </a:lnTo>
                <a:cubicBezTo>
                  <a:pt x="18935" y="422924"/>
                  <a:pt x="0" y="403989"/>
                  <a:pt x="0" y="380632"/>
                </a:cubicBezTo>
                <a:lnTo>
                  <a:pt x="0" y="4229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107" tIns="58107" rIns="58107" bIns="58107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культуры в Чувашской Республике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олилиния 10"/>
          <p:cNvSpPr/>
          <p:nvPr/>
        </p:nvSpPr>
        <p:spPr>
          <a:xfrm>
            <a:off x="4572000" y="4080257"/>
            <a:ext cx="2448000" cy="590345"/>
          </a:xfrm>
          <a:custGeom>
            <a:avLst/>
            <a:gdLst>
              <a:gd name="connsiteX0" fmla="*/ 0 w 2395637"/>
              <a:gd name="connsiteY0" fmla="*/ 70616 h 706156"/>
              <a:gd name="connsiteX1" fmla="*/ 70616 w 2395637"/>
              <a:gd name="connsiteY1" fmla="*/ 0 h 706156"/>
              <a:gd name="connsiteX2" fmla="*/ 2325021 w 2395637"/>
              <a:gd name="connsiteY2" fmla="*/ 0 h 706156"/>
              <a:gd name="connsiteX3" fmla="*/ 2395637 w 2395637"/>
              <a:gd name="connsiteY3" fmla="*/ 70616 h 706156"/>
              <a:gd name="connsiteX4" fmla="*/ 2395637 w 2395637"/>
              <a:gd name="connsiteY4" fmla="*/ 635540 h 706156"/>
              <a:gd name="connsiteX5" fmla="*/ 2325021 w 2395637"/>
              <a:gd name="connsiteY5" fmla="*/ 706156 h 706156"/>
              <a:gd name="connsiteX6" fmla="*/ 70616 w 2395637"/>
              <a:gd name="connsiteY6" fmla="*/ 706156 h 706156"/>
              <a:gd name="connsiteX7" fmla="*/ 0 w 2395637"/>
              <a:gd name="connsiteY7" fmla="*/ 635540 h 706156"/>
              <a:gd name="connsiteX8" fmla="*/ 0 w 2395637"/>
              <a:gd name="connsiteY8" fmla="*/ 70616 h 70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95637" h="706156">
                <a:moveTo>
                  <a:pt x="0" y="70616"/>
                </a:moveTo>
                <a:cubicBezTo>
                  <a:pt x="0" y="31616"/>
                  <a:pt x="31616" y="0"/>
                  <a:pt x="70616" y="0"/>
                </a:cubicBezTo>
                <a:lnTo>
                  <a:pt x="2325021" y="0"/>
                </a:lnTo>
                <a:cubicBezTo>
                  <a:pt x="2364021" y="0"/>
                  <a:pt x="2395637" y="31616"/>
                  <a:pt x="2395637" y="70616"/>
                </a:cubicBezTo>
                <a:lnTo>
                  <a:pt x="2395637" y="635540"/>
                </a:lnTo>
                <a:cubicBezTo>
                  <a:pt x="2395637" y="674540"/>
                  <a:pt x="2364021" y="706156"/>
                  <a:pt x="2325021" y="706156"/>
                </a:cubicBezTo>
                <a:lnTo>
                  <a:pt x="70616" y="706156"/>
                </a:lnTo>
                <a:cubicBezTo>
                  <a:pt x="31616" y="706156"/>
                  <a:pt x="0" y="674540"/>
                  <a:pt x="0" y="635540"/>
                </a:cubicBezTo>
                <a:lnTo>
                  <a:pt x="0" y="7061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403" tIns="66403" rIns="66403" bIns="6640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Укрепление единства российской нации и этно-культурное развитие народов Чувашской Республики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4571912" y="5231046"/>
            <a:ext cx="2448000" cy="316090"/>
          </a:xfrm>
          <a:custGeom>
            <a:avLst/>
            <a:gdLst>
              <a:gd name="connsiteX0" fmla="*/ 0 w 2358478"/>
              <a:gd name="connsiteY0" fmla="*/ 40690 h 406901"/>
              <a:gd name="connsiteX1" fmla="*/ 40690 w 2358478"/>
              <a:gd name="connsiteY1" fmla="*/ 0 h 406901"/>
              <a:gd name="connsiteX2" fmla="*/ 2317788 w 2358478"/>
              <a:gd name="connsiteY2" fmla="*/ 0 h 406901"/>
              <a:gd name="connsiteX3" fmla="*/ 2358478 w 2358478"/>
              <a:gd name="connsiteY3" fmla="*/ 40690 h 406901"/>
              <a:gd name="connsiteX4" fmla="*/ 2358478 w 2358478"/>
              <a:gd name="connsiteY4" fmla="*/ 366211 h 406901"/>
              <a:gd name="connsiteX5" fmla="*/ 2317788 w 2358478"/>
              <a:gd name="connsiteY5" fmla="*/ 406901 h 406901"/>
              <a:gd name="connsiteX6" fmla="*/ 40690 w 2358478"/>
              <a:gd name="connsiteY6" fmla="*/ 406901 h 406901"/>
              <a:gd name="connsiteX7" fmla="*/ 0 w 2358478"/>
              <a:gd name="connsiteY7" fmla="*/ 366211 h 406901"/>
              <a:gd name="connsiteX8" fmla="*/ 0 w 2358478"/>
              <a:gd name="connsiteY8" fmla="*/ 40690 h 406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8478" h="406901">
                <a:moveTo>
                  <a:pt x="0" y="40690"/>
                </a:moveTo>
                <a:cubicBezTo>
                  <a:pt x="0" y="18218"/>
                  <a:pt x="18218" y="0"/>
                  <a:pt x="40690" y="0"/>
                </a:cubicBezTo>
                <a:lnTo>
                  <a:pt x="2317788" y="0"/>
                </a:lnTo>
                <a:cubicBezTo>
                  <a:pt x="2340260" y="0"/>
                  <a:pt x="2358478" y="18218"/>
                  <a:pt x="2358478" y="40690"/>
                </a:cubicBezTo>
                <a:lnTo>
                  <a:pt x="2358478" y="366211"/>
                </a:lnTo>
                <a:cubicBezTo>
                  <a:pt x="2358478" y="388683"/>
                  <a:pt x="2340260" y="406901"/>
                  <a:pt x="2317788" y="406901"/>
                </a:cubicBezTo>
                <a:lnTo>
                  <a:pt x="40690" y="406901"/>
                </a:lnTo>
                <a:cubicBezTo>
                  <a:pt x="18218" y="406901"/>
                  <a:pt x="0" y="388683"/>
                  <a:pt x="0" y="366211"/>
                </a:cubicBezTo>
                <a:lnTo>
                  <a:pt x="0" y="4069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38" tIns="57638" rIns="57638" bIns="5763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Туризм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4580320" y="6021288"/>
            <a:ext cx="2448000" cy="430653"/>
          </a:xfrm>
          <a:custGeom>
            <a:avLst/>
            <a:gdLst>
              <a:gd name="connsiteX0" fmla="*/ 0 w 2358478"/>
              <a:gd name="connsiteY0" fmla="*/ 70616 h 706156"/>
              <a:gd name="connsiteX1" fmla="*/ 70616 w 2358478"/>
              <a:gd name="connsiteY1" fmla="*/ 0 h 706156"/>
              <a:gd name="connsiteX2" fmla="*/ 2287862 w 2358478"/>
              <a:gd name="connsiteY2" fmla="*/ 0 h 706156"/>
              <a:gd name="connsiteX3" fmla="*/ 2358478 w 2358478"/>
              <a:gd name="connsiteY3" fmla="*/ 70616 h 706156"/>
              <a:gd name="connsiteX4" fmla="*/ 2358478 w 2358478"/>
              <a:gd name="connsiteY4" fmla="*/ 635540 h 706156"/>
              <a:gd name="connsiteX5" fmla="*/ 2287862 w 2358478"/>
              <a:gd name="connsiteY5" fmla="*/ 706156 h 706156"/>
              <a:gd name="connsiteX6" fmla="*/ 70616 w 2358478"/>
              <a:gd name="connsiteY6" fmla="*/ 706156 h 706156"/>
              <a:gd name="connsiteX7" fmla="*/ 0 w 2358478"/>
              <a:gd name="connsiteY7" fmla="*/ 635540 h 706156"/>
              <a:gd name="connsiteX8" fmla="*/ 0 w 2358478"/>
              <a:gd name="connsiteY8" fmla="*/ 70616 h 70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8478" h="706156">
                <a:moveTo>
                  <a:pt x="0" y="70616"/>
                </a:moveTo>
                <a:cubicBezTo>
                  <a:pt x="0" y="31616"/>
                  <a:pt x="31616" y="0"/>
                  <a:pt x="70616" y="0"/>
                </a:cubicBezTo>
                <a:lnTo>
                  <a:pt x="2287862" y="0"/>
                </a:lnTo>
                <a:cubicBezTo>
                  <a:pt x="2326862" y="0"/>
                  <a:pt x="2358478" y="31616"/>
                  <a:pt x="2358478" y="70616"/>
                </a:cubicBezTo>
                <a:lnTo>
                  <a:pt x="2358478" y="635540"/>
                </a:lnTo>
                <a:cubicBezTo>
                  <a:pt x="2358478" y="674540"/>
                  <a:pt x="2326862" y="706156"/>
                  <a:pt x="2287862" y="706156"/>
                </a:cubicBezTo>
                <a:lnTo>
                  <a:pt x="70616" y="706156"/>
                </a:lnTo>
                <a:cubicBezTo>
                  <a:pt x="31616" y="706156"/>
                  <a:pt x="0" y="674540"/>
                  <a:pt x="0" y="635540"/>
                </a:cubicBezTo>
                <a:lnTo>
                  <a:pt x="0" y="7061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403" tIns="66403" rIns="66403" bIns="6640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государственной программы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7088219" y="3204691"/>
            <a:ext cx="612000" cy="385761"/>
          </a:xfrm>
          <a:custGeom>
            <a:avLst/>
            <a:gdLst>
              <a:gd name="connsiteX0" fmla="*/ 0 w 648923"/>
              <a:gd name="connsiteY0" fmla="*/ 49092 h 490919"/>
              <a:gd name="connsiteX1" fmla="*/ 49092 w 648923"/>
              <a:gd name="connsiteY1" fmla="*/ 0 h 490919"/>
              <a:gd name="connsiteX2" fmla="*/ 599831 w 648923"/>
              <a:gd name="connsiteY2" fmla="*/ 0 h 490919"/>
              <a:gd name="connsiteX3" fmla="*/ 648923 w 648923"/>
              <a:gd name="connsiteY3" fmla="*/ 49092 h 490919"/>
              <a:gd name="connsiteX4" fmla="*/ 648923 w 648923"/>
              <a:gd name="connsiteY4" fmla="*/ 441827 h 490919"/>
              <a:gd name="connsiteX5" fmla="*/ 599831 w 648923"/>
              <a:gd name="connsiteY5" fmla="*/ 490919 h 490919"/>
              <a:gd name="connsiteX6" fmla="*/ 49092 w 648923"/>
              <a:gd name="connsiteY6" fmla="*/ 490919 h 490919"/>
              <a:gd name="connsiteX7" fmla="*/ 0 w 648923"/>
              <a:gd name="connsiteY7" fmla="*/ 441827 h 490919"/>
              <a:gd name="connsiteX8" fmla="*/ 0 w 648923"/>
              <a:gd name="connsiteY8" fmla="*/ 49092 h 490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8923" h="490919">
                <a:moveTo>
                  <a:pt x="0" y="49092"/>
                </a:moveTo>
                <a:cubicBezTo>
                  <a:pt x="0" y="21979"/>
                  <a:pt x="21979" y="0"/>
                  <a:pt x="49092" y="0"/>
                </a:cubicBezTo>
                <a:lnTo>
                  <a:pt x="599831" y="0"/>
                </a:lnTo>
                <a:cubicBezTo>
                  <a:pt x="626944" y="0"/>
                  <a:pt x="648923" y="21979"/>
                  <a:pt x="648923" y="49092"/>
                </a:cubicBezTo>
                <a:lnTo>
                  <a:pt x="648923" y="441827"/>
                </a:lnTo>
                <a:cubicBezTo>
                  <a:pt x="648923" y="468940"/>
                  <a:pt x="626944" y="490919"/>
                  <a:pt x="599831" y="490919"/>
                </a:cubicBezTo>
                <a:lnTo>
                  <a:pt x="49092" y="490919"/>
                </a:lnTo>
                <a:cubicBezTo>
                  <a:pt x="21979" y="490919"/>
                  <a:pt x="0" y="468940"/>
                  <a:pt x="0" y="441827"/>
                </a:cubicBezTo>
                <a:lnTo>
                  <a:pt x="0" y="4909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529" tIns="71529" rIns="71529" bIns="71529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RU" sz="15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7095335" y="3618853"/>
            <a:ext cx="612000" cy="422924"/>
          </a:xfrm>
          <a:custGeom>
            <a:avLst/>
            <a:gdLst>
              <a:gd name="connsiteX0" fmla="*/ 0 w 653563"/>
              <a:gd name="connsiteY0" fmla="*/ 42292 h 422924"/>
              <a:gd name="connsiteX1" fmla="*/ 42292 w 653563"/>
              <a:gd name="connsiteY1" fmla="*/ 0 h 422924"/>
              <a:gd name="connsiteX2" fmla="*/ 611271 w 653563"/>
              <a:gd name="connsiteY2" fmla="*/ 0 h 422924"/>
              <a:gd name="connsiteX3" fmla="*/ 653563 w 653563"/>
              <a:gd name="connsiteY3" fmla="*/ 42292 h 422924"/>
              <a:gd name="connsiteX4" fmla="*/ 653563 w 653563"/>
              <a:gd name="connsiteY4" fmla="*/ 380632 h 422924"/>
              <a:gd name="connsiteX5" fmla="*/ 611271 w 653563"/>
              <a:gd name="connsiteY5" fmla="*/ 422924 h 422924"/>
              <a:gd name="connsiteX6" fmla="*/ 42292 w 653563"/>
              <a:gd name="connsiteY6" fmla="*/ 422924 h 422924"/>
              <a:gd name="connsiteX7" fmla="*/ 0 w 653563"/>
              <a:gd name="connsiteY7" fmla="*/ 380632 h 422924"/>
              <a:gd name="connsiteX8" fmla="*/ 0 w 653563"/>
              <a:gd name="connsiteY8" fmla="*/ 42292 h 42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3563" h="422924">
                <a:moveTo>
                  <a:pt x="0" y="42292"/>
                </a:moveTo>
                <a:cubicBezTo>
                  <a:pt x="0" y="18935"/>
                  <a:pt x="18935" y="0"/>
                  <a:pt x="42292" y="0"/>
                </a:cubicBezTo>
                <a:lnTo>
                  <a:pt x="611271" y="0"/>
                </a:lnTo>
                <a:cubicBezTo>
                  <a:pt x="634628" y="0"/>
                  <a:pt x="653563" y="18935"/>
                  <a:pt x="653563" y="42292"/>
                </a:cubicBezTo>
                <a:lnTo>
                  <a:pt x="653563" y="380632"/>
                </a:lnTo>
                <a:cubicBezTo>
                  <a:pt x="653563" y="403989"/>
                  <a:pt x="634628" y="422924"/>
                  <a:pt x="611271" y="422924"/>
                </a:cubicBezTo>
                <a:lnTo>
                  <a:pt x="42292" y="422924"/>
                </a:lnTo>
                <a:cubicBezTo>
                  <a:pt x="18935" y="422924"/>
                  <a:pt x="0" y="403989"/>
                  <a:pt x="0" y="380632"/>
                </a:cubicBezTo>
                <a:lnTo>
                  <a:pt x="0" y="4229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727" tIns="65727" rIns="65727" bIns="6572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1 336,1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7084625" y="4080381"/>
            <a:ext cx="612000" cy="590345"/>
          </a:xfrm>
          <a:custGeom>
            <a:avLst/>
            <a:gdLst>
              <a:gd name="connsiteX0" fmla="*/ 0 w 654823"/>
              <a:gd name="connsiteY0" fmla="*/ 65482 h 706156"/>
              <a:gd name="connsiteX1" fmla="*/ 65482 w 654823"/>
              <a:gd name="connsiteY1" fmla="*/ 0 h 706156"/>
              <a:gd name="connsiteX2" fmla="*/ 589341 w 654823"/>
              <a:gd name="connsiteY2" fmla="*/ 0 h 706156"/>
              <a:gd name="connsiteX3" fmla="*/ 654823 w 654823"/>
              <a:gd name="connsiteY3" fmla="*/ 65482 h 706156"/>
              <a:gd name="connsiteX4" fmla="*/ 654823 w 654823"/>
              <a:gd name="connsiteY4" fmla="*/ 640674 h 706156"/>
              <a:gd name="connsiteX5" fmla="*/ 589341 w 654823"/>
              <a:gd name="connsiteY5" fmla="*/ 706156 h 706156"/>
              <a:gd name="connsiteX6" fmla="*/ 65482 w 654823"/>
              <a:gd name="connsiteY6" fmla="*/ 706156 h 706156"/>
              <a:gd name="connsiteX7" fmla="*/ 0 w 654823"/>
              <a:gd name="connsiteY7" fmla="*/ 640674 h 706156"/>
              <a:gd name="connsiteX8" fmla="*/ 0 w 654823"/>
              <a:gd name="connsiteY8" fmla="*/ 65482 h 70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4823" h="706156">
                <a:moveTo>
                  <a:pt x="0" y="65482"/>
                </a:moveTo>
                <a:cubicBezTo>
                  <a:pt x="0" y="29317"/>
                  <a:pt x="29317" y="0"/>
                  <a:pt x="65482" y="0"/>
                </a:cubicBezTo>
                <a:lnTo>
                  <a:pt x="589341" y="0"/>
                </a:lnTo>
                <a:cubicBezTo>
                  <a:pt x="625506" y="0"/>
                  <a:pt x="654823" y="29317"/>
                  <a:pt x="654823" y="65482"/>
                </a:cubicBezTo>
                <a:lnTo>
                  <a:pt x="654823" y="640674"/>
                </a:lnTo>
                <a:cubicBezTo>
                  <a:pt x="654823" y="676839"/>
                  <a:pt x="625506" y="706156"/>
                  <a:pt x="589341" y="706156"/>
                </a:cubicBezTo>
                <a:lnTo>
                  <a:pt x="65482" y="706156"/>
                </a:lnTo>
                <a:cubicBezTo>
                  <a:pt x="29317" y="706156"/>
                  <a:pt x="0" y="676839"/>
                  <a:pt x="0" y="640674"/>
                </a:cubicBezTo>
                <a:lnTo>
                  <a:pt x="0" y="6548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519" tIns="72519" rIns="72519" bIns="72519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36,0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7079811" y="5231170"/>
            <a:ext cx="612000" cy="316090"/>
          </a:xfrm>
          <a:custGeom>
            <a:avLst/>
            <a:gdLst>
              <a:gd name="connsiteX0" fmla="*/ 0 w 657402"/>
              <a:gd name="connsiteY0" fmla="*/ 40690 h 406901"/>
              <a:gd name="connsiteX1" fmla="*/ 40690 w 657402"/>
              <a:gd name="connsiteY1" fmla="*/ 0 h 406901"/>
              <a:gd name="connsiteX2" fmla="*/ 616712 w 657402"/>
              <a:gd name="connsiteY2" fmla="*/ 0 h 406901"/>
              <a:gd name="connsiteX3" fmla="*/ 657402 w 657402"/>
              <a:gd name="connsiteY3" fmla="*/ 40690 h 406901"/>
              <a:gd name="connsiteX4" fmla="*/ 657402 w 657402"/>
              <a:gd name="connsiteY4" fmla="*/ 366211 h 406901"/>
              <a:gd name="connsiteX5" fmla="*/ 616712 w 657402"/>
              <a:gd name="connsiteY5" fmla="*/ 406901 h 406901"/>
              <a:gd name="connsiteX6" fmla="*/ 40690 w 657402"/>
              <a:gd name="connsiteY6" fmla="*/ 406901 h 406901"/>
              <a:gd name="connsiteX7" fmla="*/ 0 w 657402"/>
              <a:gd name="connsiteY7" fmla="*/ 366211 h 406901"/>
              <a:gd name="connsiteX8" fmla="*/ 0 w 657402"/>
              <a:gd name="connsiteY8" fmla="*/ 40690 h 406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02" h="406901">
                <a:moveTo>
                  <a:pt x="0" y="40690"/>
                </a:moveTo>
                <a:cubicBezTo>
                  <a:pt x="0" y="18218"/>
                  <a:pt x="18218" y="0"/>
                  <a:pt x="40690" y="0"/>
                </a:cubicBezTo>
                <a:lnTo>
                  <a:pt x="616712" y="0"/>
                </a:lnTo>
                <a:cubicBezTo>
                  <a:pt x="639184" y="0"/>
                  <a:pt x="657402" y="18218"/>
                  <a:pt x="657402" y="40690"/>
                </a:cubicBezTo>
                <a:lnTo>
                  <a:pt x="657402" y="366211"/>
                </a:lnTo>
                <a:cubicBezTo>
                  <a:pt x="657402" y="388683"/>
                  <a:pt x="639184" y="406901"/>
                  <a:pt x="616712" y="406901"/>
                </a:cubicBezTo>
                <a:lnTo>
                  <a:pt x="40690" y="406901"/>
                </a:lnTo>
                <a:cubicBezTo>
                  <a:pt x="18218" y="406901"/>
                  <a:pt x="0" y="388683"/>
                  <a:pt x="0" y="366211"/>
                </a:cubicBezTo>
                <a:lnTo>
                  <a:pt x="0" y="4069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258" tIns="65258" rIns="65258" bIns="6525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803,9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7088219" y="6021302"/>
            <a:ext cx="612000" cy="430764"/>
          </a:xfrm>
          <a:custGeom>
            <a:avLst/>
            <a:gdLst>
              <a:gd name="connsiteX0" fmla="*/ 0 w 683605"/>
              <a:gd name="connsiteY0" fmla="*/ 68361 h 706156"/>
              <a:gd name="connsiteX1" fmla="*/ 68361 w 683605"/>
              <a:gd name="connsiteY1" fmla="*/ 0 h 706156"/>
              <a:gd name="connsiteX2" fmla="*/ 615245 w 683605"/>
              <a:gd name="connsiteY2" fmla="*/ 0 h 706156"/>
              <a:gd name="connsiteX3" fmla="*/ 683606 w 683605"/>
              <a:gd name="connsiteY3" fmla="*/ 68361 h 706156"/>
              <a:gd name="connsiteX4" fmla="*/ 683605 w 683605"/>
              <a:gd name="connsiteY4" fmla="*/ 637796 h 706156"/>
              <a:gd name="connsiteX5" fmla="*/ 615244 w 683605"/>
              <a:gd name="connsiteY5" fmla="*/ 706157 h 706156"/>
              <a:gd name="connsiteX6" fmla="*/ 68361 w 683605"/>
              <a:gd name="connsiteY6" fmla="*/ 706156 h 706156"/>
              <a:gd name="connsiteX7" fmla="*/ 0 w 683605"/>
              <a:gd name="connsiteY7" fmla="*/ 637795 h 706156"/>
              <a:gd name="connsiteX8" fmla="*/ 0 w 683605"/>
              <a:gd name="connsiteY8" fmla="*/ 68361 h 70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3605" h="706156">
                <a:moveTo>
                  <a:pt x="0" y="68361"/>
                </a:moveTo>
                <a:cubicBezTo>
                  <a:pt x="0" y="30606"/>
                  <a:pt x="30606" y="0"/>
                  <a:pt x="68361" y="0"/>
                </a:cubicBezTo>
                <a:lnTo>
                  <a:pt x="615245" y="0"/>
                </a:lnTo>
                <a:cubicBezTo>
                  <a:pt x="653000" y="0"/>
                  <a:pt x="683606" y="30606"/>
                  <a:pt x="683606" y="68361"/>
                </a:cubicBezTo>
                <a:cubicBezTo>
                  <a:pt x="683606" y="258173"/>
                  <a:pt x="683605" y="447984"/>
                  <a:pt x="683605" y="637796"/>
                </a:cubicBezTo>
                <a:cubicBezTo>
                  <a:pt x="683605" y="675551"/>
                  <a:pt x="652999" y="706157"/>
                  <a:pt x="615244" y="706157"/>
                </a:cubicBezTo>
                <a:lnTo>
                  <a:pt x="68361" y="706156"/>
                </a:lnTo>
                <a:cubicBezTo>
                  <a:pt x="30606" y="706156"/>
                  <a:pt x="0" y="675550"/>
                  <a:pt x="0" y="637795"/>
                </a:cubicBezTo>
                <a:lnTo>
                  <a:pt x="0" y="6836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3362" tIns="73362" rIns="73362" bIns="73362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23,2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8403562" y="3200653"/>
            <a:ext cx="612000" cy="385761"/>
          </a:xfrm>
          <a:custGeom>
            <a:avLst/>
            <a:gdLst>
              <a:gd name="connsiteX0" fmla="*/ 0 w 586266"/>
              <a:gd name="connsiteY0" fmla="*/ 49092 h 490919"/>
              <a:gd name="connsiteX1" fmla="*/ 49092 w 586266"/>
              <a:gd name="connsiteY1" fmla="*/ 0 h 490919"/>
              <a:gd name="connsiteX2" fmla="*/ 537174 w 586266"/>
              <a:gd name="connsiteY2" fmla="*/ 0 h 490919"/>
              <a:gd name="connsiteX3" fmla="*/ 586266 w 586266"/>
              <a:gd name="connsiteY3" fmla="*/ 49092 h 490919"/>
              <a:gd name="connsiteX4" fmla="*/ 586266 w 586266"/>
              <a:gd name="connsiteY4" fmla="*/ 441827 h 490919"/>
              <a:gd name="connsiteX5" fmla="*/ 537174 w 586266"/>
              <a:gd name="connsiteY5" fmla="*/ 490919 h 490919"/>
              <a:gd name="connsiteX6" fmla="*/ 49092 w 586266"/>
              <a:gd name="connsiteY6" fmla="*/ 490919 h 490919"/>
              <a:gd name="connsiteX7" fmla="*/ 0 w 586266"/>
              <a:gd name="connsiteY7" fmla="*/ 441827 h 490919"/>
              <a:gd name="connsiteX8" fmla="*/ 0 w 586266"/>
              <a:gd name="connsiteY8" fmla="*/ 49092 h 490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6266" h="490919">
                <a:moveTo>
                  <a:pt x="0" y="49092"/>
                </a:moveTo>
                <a:cubicBezTo>
                  <a:pt x="0" y="21979"/>
                  <a:pt x="21979" y="0"/>
                  <a:pt x="49092" y="0"/>
                </a:cubicBezTo>
                <a:lnTo>
                  <a:pt x="537174" y="0"/>
                </a:lnTo>
                <a:cubicBezTo>
                  <a:pt x="564287" y="0"/>
                  <a:pt x="586266" y="21979"/>
                  <a:pt x="586266" y="49092"/>
                </a:cubicBezTo>
                <a:lnTo>
                  <a:pt x="586266" y="441827"/>
                </a:lnTo>
                <a:cubicBezTo>
                  <a:pt x="586266" y="468940"/>
                  <a:pt x="564287" y="490919"/>
                  <a:pt x="537174" y="490919"/>
                </a:cubicBezTo>
                <a:lnTo>
                  <a:pt x="49092" y="490919"/>
                </a:lnTo>
                <a:cubicBezTo>
                  <a:pt x="21979" y="490919"/>
                  <a:pt x="0" y="468940"/>
                  <a:pt x="0" y="441827"/>
                </a:cubicBezTo>
                <a:lnTo>
                  <a:pt x="0" y="4909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719" tIns="67719" rIns="67719" bIns="67719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5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8410678" y="3618729"/>
            <a:ext cx="612000" cy="422924"/>
          </a:xfrm>
          <a:custGeom>
            <a:avLst/>
            <a:gdLst>
              <a:gd name="connsiteX0" fmla="*/ 0 w 583979"/>
              <a:gd name="connsiteY0" fmla="*/ 42292 h 422924"/>
              <a:gd name="connsiteX1" fmla="*/ 42292 w 583979"/>
              <a:gd name="connsiteY1" fmla="*/ 0 h 422924"/>
              <a:gd name="connsiteX2" fmla="*/ 541687 w 583979"/>
              <a:gd name="connsiteY2" fmla="*/ 0 h 422924"/>
              <a:gd name="connsiteX3" fmla="*/ 583979 w 583979"/>
              <a:gd name="connsiteY3" fmla="*/ 42292 h 422924"/>
              <a:gd name="connsiteX4" fmla="*/ 583979 w 583979"/>
              <a:gd name="connsiteY4" fmla="*/ 380632 h 422924"/>
              <a:gd name="connsiteX5" fmla="*/ 541687 w 583979"/>
              <a:gd name="connsiteY5" fmla="*/ 422924 h 422924"/>
              <a:gd name="connsiteX6" fmla="*/ 42292 w 583979"/>
              <a:gd name="connsiteY6" fmla="*/ 422924 h 422924"/>
              <a:gd name="connsiteX7" fmla="*/ 0 w 583979"/>
              <a:gd name="connsiteY7" fmla="*/ 380632 h 422924"/>
              <a:gd name="connsiteX8" fmla="*/ 0 w 583979"/>
              <a:gd name="connsiteY8" fmla="*/ 42292 h 42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3979" h="422924">
                <a:moveTo>
                  <a:pt x="0" y="42292"/>
                </a:moveTo>
                <a:cubicBezTo>
                  <a:pt x="0" y="18935"/>
                  <a:pt x="18935" y="0"/>
                  <a:pt x="42292" y="0"/>
                </a:cubicBezTo>
                <a:lnTo>
                  <a:pt x="541687" y="0"/>
                </a:lnTo>
                <a:cubicBezTo>
                  <a:pt x="565044" y="0"/>
                  <a:pt x="583979" y="18935"/>
                  <a:pt x="583979" y="42292"/>
                </a:cubicBezTo>
                <a:lnTo>
                  <a:pt x="583979" y="380632"/>
                </a:lnTo>
                <a:cubicBezTo>
                  <a:pt x="583979" y="403989"/>
                  <a:pt x="565044" y="422924"/>
                  <a:pt x="541687" y="422924"/>
                </a:cubicBezTo>
                <a:lnTo>
                  <a:pt x="42292" y="422924"/>
                </a:lnTo>
                <a:cubicBezTo>
                  <a:pt x="18935" y="422924"/>
                  <a:pt x="0" y="403989"/>
                  <a:pt x="0" y="380632"/>
                </a:cubicBezTo>
                <a:lnTo>
                  <a:pt x="0" y="4229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727" tIns="65727" rIns="65727" bIns="6572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1 207,1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8399968" y="4080257"/>
            <a:ext cx="612000" cy="590345"/>
          </a:xfrm>
          <a:custGeom>
            <a:avLst/>
            <a:gdLst>
              <a:gd name="connsiteX0" fmla="*/ 0 w 579432"/>
              <a:gd name="connsiteY0" fmla="*/ 57943 h 706156"/>
              <a:gd name="connsiteX1" fmla="*/ 57943 w 579432"/>
              <a:gd name="connsiteY1" fmla="*/ 0 h 706156"/>
              <a:gd name="connsiteX2" fmla="*/ 521489 w 579432"/>
              <a:gd name="connsiteY2" fmla="*/ 0 h 706156"/>
              <a:gd name="connsiteX3" fmla="*/ 579432 w 579432"/>
              <a:gd name="connsiteY3" fmla="*/ 57943 h 706156"/>
              <a:gd name="connsiteX4" fmla="*/ 579432 w 579432"/>
              <a:gd name="connsiteY4" fmla="*/ 648213 h 706156"/>
              <a:gd name="connsiteX5" fmla="*/ 521489 w 579432"/>
              <a:gd name="connsiteY5" fmla="*/ 706156 h 706156"/>
              <a:gd name="connsiteX6" fmla="*/ 57943 w 579432"/>
              <a:gd name="connsiteY6" fmla="*/ 706156 h 706156"/>
              <a:gd name="connsiteX7" fmla="*/ 0 w 579432"/>
              <a:gd name="connsiteY7" fmla="*/ 648213 h 706156"/>
              <a:gd name="connsiteX8" fmla="*/ 0 w 579432"/>
              <a:gd name="connsiteY8" fmla="*/ 57943 h 70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9432" h="706156">
                <a:moveTo>
                  <a:pt x="0" y="57943"/>
                </a:moveTo>
                <a:cubicBezTo>
                  <a:pt x="0" y="25942"/>
                  <a:pt x="25942" y="0"/>
                  <a:pt x="57943" y="0"/>
                </a:cubicBezTo>
                <a:lnTo>
                  <a:pt x="521489" y="0"/>
                </a:lnTo>
                <a:cubicBezTo>
                  <a:pt x="553490" y="0"/>
                  <a:pt x="579432" y="25942"/>
                  <a:pt x="579432" y="57943"/>
                </a:cubicBezTo>
                <a:lnTo>
                  <a:pt x="579432" y="648213"/>
                </a:lnTo>
                <a:cubicBezTo>
                  <a:pt x="579432" y="680214"/>
                  <a:pt x="553490" y="706156"/>
                  <a:pt x="521489" y="706156"/>
                </a:cubicBezTo>
                <a:lnTo>
                  <a:pt x="57943" y="706156"/>
                </a:lnTo>
                <a:cubicBezTo>
                  <a:pt x="25942" y="706156"/>
                  <a:pt x="0" y="680214"/>
                  <a:pt x="0" y="648213"/>
                </a:cubicBezTo>
                <a:lnTo>
                  <a:pt x="0" y="5794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311" tIns="70311" rIns="70311" bIns="7031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28,3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8395154" y="5231046"/>
            <a:ext cx="612000" cy="316090"/>
          </a:xfrm>
          <a:custGeom>
            <a:avLst/>
            <a:gdLst>
              <a:gd name="connsiteX0" fmla="*/ 0 w 587308"/>
              <a:gd name="connsiteY0" fmla="*/ 40690 h 406901"/>
              <a:gd name="connsiteX1" fmla="*/ 40690 w 587308"/>
              <a:gd name="connsiteY1" fmla="*/ 0 h 406901"/>
              <a:gd name="connsiteX2" fmla="*/ 546618 w 587308"/>
              <a:gd name="connsiteY2" fmla="*/ 0 h 406901"/>
              <a:gd name="connsiteX3" fmla="*/ 587308 w 587308"/>
              <a:gd name="connsiteY3" fmla="*/ 40690 h 406901"/>
              <a:gd name="connsiteX4" fmla="*/ 587308 w 587308"/>
              <a:gd name="connsiteY4" fmla="*/ 366211 h 406901"/>
              <a:gd name="connsiteX5" fmla="*/ 546618 w 587308"/>
              <a:gd name="connsiteY5" fmla="*/ 406901 h 406901"/>
              <a:gd name="connsiteX6" fmla="*/ 40690 w 587308"/>
              <a:gd name="connsiteY6" fmla="*/ 406901 h 406901"/>
              <a:gd name="connsiteX7" fmla="*/ 0 w 587308"/>
              <a:gd name="connsiteY7" fmla="*/ 366211 h 406901"/>
              <a:gd name="connsiteX8" fmla="*/ 0 w 587308"/>
              <a:gd name="connsiteY8" fmla="*/ 40690 h 406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7308" h="406901">
                <a:moveTo>
                  <a:pt x="0" y="40690"/>
                </a:moveTo>
                <a:cubicBezTo>
                  <a:pt x="0" y="18218"/>
                  <a:pt x="18218" y="0"/>
                  <a:pt x="40690" y="0"/>
                </a:cubicBezTo>
                <a:lnTo>
                  <a:pt x="546618" y="0"/>
                </a:lnTo>
                <a:cubicBezTo>
                  <a:pt x="569090" y="0"/>
                  <a:pt x="587308" y="18218"/>
                  <a:pt x="587308" y="40690"/>
                </a:cubicBezTo>
                <a:lnTo>
                  <a:pt x="587308" y="366211"/>
                </a:lnTo>
                <a:cubicBezTo>
                  <a:pt x="587308" y="388683"/>
                  <a:pt x="569090" y="406901"/>
                  <a:pt x="546618" y="406901"/>
                </a:cubicBezTo>
                <a:lnTo>
                  <a:pt x="40690" y="406901"/>
                </a:lnTo>
                <a:cubicBezTo>
                  <a:pt x="18218" y="406901"/>
                  <a:pt x="0" y="388683"/>
                  <a:pt x="0" y="366211"/>
                </a:cubicBezTo>
                <a:lnTo>
                  <a:pt x="0" y="4069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258" tIns="65258" rIns="65258" bIns="6525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0,4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8403562" y="6021288"/>
            <a:ext cx="612000" cy="430654"/>
          </a:xfrm>
          <a:custGeom>
            <a:avLst/>
            <a:gdLst>
              <a:gd name="connsiteX0" fmla="*/ 0 w 596577"/>
              <a:gd name="connsiteY0" fmla="*/ 59658 h 706156"/>
              <a:gd name="connsiteX1" fmla="*/ 59658 w 596577"/>
              <a:gd name="connsiteY1" fmla="*/ 0 h 706156"/>
              <a:gd name="connsiteX2" fmla="*/ 536919 w 596577"/>
              <a:gd name="connsiteY2" fmla="*/ 0 h 706156"/>
              <a:gd name="connsiteX3" fmla="*/ 596577 w 596577"/>
              <a:gd name="connsiteY3" fmla="*/ 59658 h 706156"/>
              <a:gd name="connsiteX4" fmla="*/ 596577 w 596577"/>
              <a:gd name="connsiteY4" fmla="*/ 646498 h 706156"/>
              <a:gd name="connsiteX5" fmla="*/ 536919 w 596577"/>
              <a:gd name="connsiteY5" fmla="*/ 706156 h 706156"/>
              <a:gd name="connsiteX6" fmla="*/ 59658 w 596577"/>
              <a:gd name="connsiteY6" fmla="*/ 706156 h 706156"/>
              <a:gd name="connsiteX7" fmla="*/ 0 w 596577"/>
              <a:gd name="connsiteY7" fmla="*/ 646498 h 706156"/>
              <a:gd name="connsiteX8" fmla="*/ 0 w 596577"/>
              <a:gd name="connsiteY8" fmla="*/ 59658 h 70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6577" h="706156">
                <a:moveTo>
                  <a:pt x="0" y="59658"/>
                </a:moveTo>
                <a:cubicBezTo>
                  <a:pt x="0" y="26710"/>
                  <a:pt x="26710" y="0"/>
                  <a:pt x="59658" y="0"/>
                </a:cubicBezTo>
                <a:lnTo>
                  <a:pt x="536919" y="0"/>
                </a:lnTo>
                <a:cubicBezTo>
                  <a:pt x="569867" y="0"/>
                  <a:pt x="596577" y="26710"/>
                  <a:pt x="596577" y="59658"/>
                </a:cubicBezTo>
                <a:lnTo>
                  <a:pt x="596577" y="646498"/>
                </a:lnTo>
                <a:cubicBezTo>
                  <a:pt x="596577" y="679446"/>
                  <a:pt x="569867" y="706156"/>
                  <a:pt x="536919" y="706156"/>
                </a:cubicBezTo>
                <a:lnTo>
                  <a:pt x="59658" y="706156"/>
                </a:lnTo>
                <a:cubicBezTo>
                  <a:pt x="26710" y="706156"/>
                  <a:pt x="0" y="679446"/>
                  <a:pt x="0" y="646498"/>
                </a:cubicBezTo>
                <a:lnTo>
                  <a:pt x="0" y="5965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813" tIns="70813" rIns="70813" bIns="7081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23,9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259728" y="0"/>
            <a:ext cx="72646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культуры и туризма»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7740000" y="3204691"/>
            <a:ext cx="612000" cy="385761"/>
          </a:xfrm>
          <a:custGeom>
            <a:avLst/>
            <a:gdLst>
              <a:gd name="connsiteX0" fmla="*/ 0 w 648923"/>
              <a:gd name="connsiteY0" fmla="*/ 49092 h 490919"/>
              <a:gd name="connsiteX1" fmla="*/ 49092 w 648923"/>
              <a:gd name="connsiteY1" fmla="*/ 0 h 490919"/>
              <a:gd name="connsiteX2" fmla="*/ 599831 w 648923"/>
              <a:gd name="connsiteY2" fmla="*/ 0 h 490919"/>
              <a:gd name="connsiteX3" fmla="*/ 648923 w 648923"/>
              <a:gd name="connsiteY3" fmla="*/ 49092 h 490919"/>
              <a:gd name="connsiteX4" fmla="*/ 648923 w 648923"/>
              <a:gd name="connsiteY4" fmla="*/ 441827 h 490919"/>
              <a:gd name="connsiteX5" fmla="*/ 599831 w 648923"/>
              <a:gd name="connsiteY5" fmla="*/ 490919 h 490919"/>
              <a:gd name="connsiteX6" fmla="*/ 49092 w 648923"/>
              <a:gd name="connsiteY6" fmla="*/ 490919 h 490919"/>
              <a:gd name="connsiteX7" fmla="*/ 0 w 648923"/>
              <a:gd name="connsiteY7" fmla="*/ 441827 h 490919"/>
              <a:gd name="connsiteX8" fmla="*/ 0 w 648923"/>
              <a:gd name="connsiteY8" fmla="*/ 49092 h 490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8923" h="490919">
                <a:moveTo>
                  <a:pt x="0" y="49092"/>
                </a:moveTo>
                <a:cubicBezTo>
                  <a:pt x="0" y="21979"/>
                  <a:pt x="21979" y="0"/>
                  <a:pt x="49092" y="0"/>
                </a:cubicBezTo>
                <a:lnTo>
                  <a:pt x="599831" y="0"/>
                </a:lnTo>
                <a:cubicBezTo>
                  <a:pt x="626944" y="0"/>
                  <a:pt x="648923" y="21979"/>
                  <a:pt x="648923" y="49092"/>
                </a:cubicBezTo>
                <a:lnTo>
                  <a:pt x="648923" y="441827"/>
                </a:lnTo>
                <a:cubicBezTo>
                  <a:pt x="648923" y="468940"/>
                  <a:pt x="626944" y="490919"/>
                  <a:pt x="599831" y="490919"/>
                </a:cubicBezTo>
                <a:lnTo>
                  <a:pt x="49092" y="490919"/>
                </a:lnTo>
                <a:cubicBezTo>
                  <a:pt x="21979" y="490919"/>
                  <a:pt x="0" y="468940"/>
                  <a:pt x="0" y="441827"/>
                </a:cubicBezTo>
                <a:lnTo>
                  <a:pt x="0" y="4909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529" tIns="71529" rIns="71529" bIns="71529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sz="15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7747116" y="3618853"/>
            <a:ext cx="612000" cy="422924"/>
          </a:xfrm>
          <a:custGeom>
            <a:avLst/>
            <a:gdLst>
              <a:gd name="connsiteX0" fmla="*/ 0 w 653563"/>
              <a:gd name="connsiteY0" fmla="*/ 42292 h 422924"/>
              <a:gd name="connsiteX1" fmla="*/ 42292 w 653563"/>
              <a:gd name="connsiteY1" fmla="*/ 0 h 422924"/>
              <a:gd name="connsiteX2" fmla="*/ 611271 w 653563"/>
              <a:gd name="connsiteY2" fmla="*/ 0 h 422924"/>
              <a:gd name="connsiteX3" fmla="*/ 653563 w 653563"/>
              <a:gd name="connsiteY3" fmla="*/ 42292 h 422924"/>
              <a:gd name="connsiteX4" fmla="*/ 653563 w 653563"/>
              <a:gd name="connsiteY4" fmla="*/ 380632 h 422924"/>
              <a:gd name="connsiteX5" fmla="*/ 611271 w 653563"/>
              <a:gd name="connsiteY5" fmla="*/ 422924 h 422924"/>
              <a:gd name="connsiteX6" fmla="*/ 42292 w 653563"/>
              <a:gd name="connsiteY6" fmla="*/ 422924 h 422924"/>
              <a:gd name="connsiteX7" fmla="*/ 0 w 653563"/>
              <a:gd name="connsiteY7" fmla="*/ 380632 h 422924"/>
              <a:gd name="connsiteX8" fmla="*/ 0 w 653563"/>
              <a:gd name="connsiteY8" fmla="*/ 42292 h 42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3563" h="422924">
                <a:moveTo>
                  <a:pt x="0" y="42292"/>
                </a:moveTo>
                <a:cubicBezTo>
                  <a:pt x="0" y="18935"/>
                  <a:pt x="18935" y="0"/>
                  <a:pt x="42292" y="0"/>
                </a:cubicBezTo>
                <a:lnTo>
                  <a:pt x="611271" y="0"/>
                </a:lnTo>
                <a:cubicBezTo>
                  <a:pt x="634628" y="0"/>
                  <a:pt x="653563" y="18935"/>
                  <a:pt x="653563" y="42292"/>
                </a:cubicBezTo>
                <a:lnTo>
                  <a:pt x="653563" y="380632"/>
                </a:lnTo>
                <a:cubicBezTo>
                  <a:pt x="653563" y="403989"/>
                  <a:pt x="634628" y="422924"/>
                  <a:pt x="611271" y="422924"/>
                </a:cubicBezTo>
                <a:lnTo>
                  <a:pt x="42292" y="422924"/>
                </a:lnTo>
                <a:cubicBezTo>
                  <a:pt x="18935" y="422924"/>
                  <a:pt x="0" y="403989"/>
                  <a:pt x="0" y="380632"/>
                </a:cubicBezTo>
                <a:lnTo>
                  <a:pt x="0" y="4229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727" tIns="65727" rIns="65727" bIns="6572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1 176,9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7736406" y="4080381"/>
            <a:ext cx="612000" cy="590345"/>
          </a:xfrm>
          <a:custGeom>
            <a:avLst/>
            <a:gdLst>
              <a:gd name="connsiteX0" fmla="*/ 0 w 654823"/>
              <a:gd name="connsiteY0" fmla="*/ 65482 h 706156"/>
              <a:gd name="connsiteX1" fmla="*/ 65482 w 654823"/>
              <a:gd name="connsiteY1" fmla="*/ 0 h 706156"/>
              <a:gd name="connsiteX2" fmla="*/ 589341 w 654823"/>
              <a:gd name="connsiteY2" fmla="*/ 0 h 706156"/>
              <a:gd name="connsiteX3" fmla="*/ 654823 w 654823"/>
              <a:gd name="connsiteY3" fmla="*/ 65482 h 706156"/>
              <a:gd name="connsiteX4" fmla="*/ 654823 w 654823"/>
              <a:gd name="connsiteY4" fmla="*/ 640674 h 706156"/>
              <a:gd name="connsiteX5" fmla="*/ 589341 w 654823"/>
              <a:gd name="connsiteY5" fmla="*/ 706156 h 706156"/>
              <a:gd name="connsiteX6" fmla="*/ 65482 w 654823"/>
              <a:gd name="connsiteY6" fmla="*/ 706156 h 706156"/>
              <a:gd name="connsiteX7" fmla="*/ 0 w 654823"/>
              <a:gd name="connsiteY7" fmla="*/ 640674 h 706156"/>
              <a:gd name="connsiteX8" fmla="*/ 0 w 654823"/>
              <a:gd name="connsiteY8" fmla="*/ 65482 h 70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4823" h="706156">
                <a:moveTo>
                  <a:pt x="0" y="65482"/>
                </a:moveTo>
                <a:cubicBezTo>
                  <a:pt x="0" y="29317"/>
                  <a:pt x="29317" y="0"/>
                  <a:pt x="65482" y="0"/>
                </a:cubicBezTo>
                <a:lnTo>
                  <a:pt x="589341" y="0"/>
                </a:lnTo>
                <a:cubicBezTo>
                  <a:pt x="625506" y="0"/>
                  <a:pt x="654823" y="29317"/>
                  <a:pt x="654823" y="65482"/>
                </a:cubicBezTo>
                <a:lnTo>
                  <a:pt x="654823" y="640674"/>
                </a:lnTo>
                <a:cubicBezTo>
                  <a:pt x="654823" y="676839"/>
                  <a:pt x="625506" y="706156"/>
                  <a:pt x="589341" y="706156"/>
                </a:cubicBezTo>
                <a:lnTo>
                  <a:pt x="65482" y="706156"/>
                </a:lnTo>
                <a:cubicBezTo>
                  <a:pt x="29317" y="706156"/>
                  <a:pt x="0" y="676839"/>
                  <a:pt x="0" y="640674"/>
                </a:cubicBezTo>
                <a:lnTo>
                  <a:pt x="0" y="6548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519" tIns="72519" rIns="72519" bIns="72519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8,3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7731592" y="5231170"/>
            <a:ext cx="612000" cy="316090"/>
          </a:xfrm>
          <a:custGeom>
            <a:avLst/>
            <a:gdLst>
              <a:gd name="connsiteX0" fmla="*/ 0 w 657402"/>
              <a:gd name="connsiteY0" fmla="*/ 40690 h 406901"/>
              <a:gd name="connsiteX1" fmla="*/ 40690 w 657402"/>
              <a:gd name="connsiteY1" fmla="*/ 0 h 406901"/>
              <a:gd name="connsiteX2" fmla="*/ 616712 w 657402"/>
              <a:gd name="connsiteY2" fmla="*/ 0 h 406901"/>
              <a:gd name="connsiteX3" fmla="*/ 657402 w 657402"/>
              <a:gd name="connsiteY3" fmla="*/ 40690 h 406901"/>
              <a:gd name="connsiteX4" fmla="*/ 657402 w 657402"/>
              <a:gd name="connsiteY4" fmla="*/ 366211 h 406901"/>
              <a:gd name="connsiteX5" fmla="*/ 616712 w 657402"/>
              <a:gd name="connsiteY5" fmla="*/ 406901 h 406901"/>
              <a:gd name="connsiteX6" fmla="*/ 40690 w 657402"/>
              <a:gd name="connsiteY6" fmla="*/ 406901 h 406901"/>
              <a:gd name="connsiteX7" fmla="*/ 0 w 657402"/>
              <a:gd name="connsiteY7" fmla="*/ 366211 h 406901"/>
              <a:gd name="connsiteX8" fmla="*/ 0 w 657402"/>
              <a:gd name="connsiteY8" fmla="*/ 40690 h 406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02" h="406901">
                <a:moveTo>
                  <a:pt x="0" y="40690"/>
                </a:moveTo>
                <a:cubicBezTo>
                  <a:pt x="0" y="18218"/>
                  <a:pt x="18218" y="0"/>
                  <a:pt x="40690" y="0"/>
                </a:cubicBezTo>
                <a:lnTo>
                  <a:pt x="616712" y="0"/>
                </a:lnTo>
                <a:cubicBezTo>
                  <a:pt x="639184" y="0"/>
                  <a:pt x="657402" y="18218"/>
                  <a:pt x="657402" y="40690"/>
                </a:cubicBezTo>
                <a:lnTo>
                  <a:pt x="657402" y="366211"/>
                </a:lnTo>
                <a:cubicBezTo>
                  <a:pt x="657402" y="388683"/>
                  <a:pt x="639184" y="406901"/>
                  <a:pt x="616712" y="406901"/>
                </a:cubicBezTo>
                <a:lnTo>
                  <a:pt x="40690" y="406901"/>
                </a:lnTo>
                <a:cubicBezTo>
                  <a:pt x="18218" y="406901"/>
                  <a:pt x="0" y="388683"/>
                  <a:pt x="0" y="366211"/>
                </a:cubicBezTo>
                <a:lnTo>
                  <a:pt x="0" y="4069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258" tIns="65258" rIns="65258" bIns="6525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262,8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7740000" y="6021302"/>
            <a:ext cx="612000" cy="430764"/>
          </a:xfrm>
          <a:custGeom>
            <a:avLst/>
            <a:gdLst>
              <a:gd name="connsiteX0" fmla="*/ 0 w 683605"/>
              <a:gd name="connsiteY0" fmla="*/ 68361 h 706156"/>
              <a:gd name="connsiteX1" fmla="*/ 68361 w 683605"/>
              <a:gd name="connsiteY1" fmla="*/ 0 h 706156"/>
              <a:gd name="connsiteX2" fmla="*/ 615245 w 683605"/>
              <a:gd name="connsiteY2" fmla="*/ 0 h 706156"/>
              <a:gd name="connsiteX3" fmla="*/ 683606 w 683605"/>
              <a:gd name="connsiteY3" fmla="*/ 68361 h 706156"/>
              <a:gd name="connsiteX4" fmla="*/ 683605 w 683605"/>
              <a:gd name="connsiteY4" fmla="*/ 637796 h 706156"/>
              <a:gd name="connsiteX5" fmla="*/ 615244 w 683605"/>
              <a:gd name="connsiteY5" fmla="*/ 706157 h 706156"/>
              <a:gd name="connsiteX6" fmla="*/ 68361 w 683605"/>
              <a:gd name="connsiteY6" fmla="*/ 706156 h 706156"/>
              <a:gd name="connsiteX7" fmla="*/ 0 w 683605"/>
              <a:gd name="connsiteY7" fmla="*/ 637795 h 706156"/>
              <a:gd name="connsiteX8" fmla="*/ 0 w 683605"/>
              <a:gd name="connsiteY8" fmla="*/ 68361 h 70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3605" h="706156">
                <a:moveTo>
                  <a:pt x="0" y="68361"/>
                </a:moveTo>
                <a:cubicBezTo>
                  <a:pt x="0" y="30606"/>
                  <a:pt x="30606" y="0"/>
                  <a:pt x="68361" y="0"/>
                </a:cubicBezTo>
                <a:lnTo>
                  <a:pt x="615245" y="0"/>
                </a:lnTo>
                <a:cubicBezTo>
                  <a:pt x="653000" y="0"/>
                  <a:pt x="683606" y="30606"/>
                  <a:pt x="683606" y="68361"/>
                </a:cubicBezTo>
                <a:cubicBezTo>
                  <a:pt x="683606" y="258173"/>
                  <a:pt x="683605" y="447984"/>
                  <a:pt x="683605" y="637796"/>
                </a:cubicBezTo>
                <a:cubicBezTo>
                  <a:pt x="683605" y="675551"/>
                  <a:pt x="652999" y="706157"/>
                  <a:pt x="615244" y="706157"/>
                </a:cubicBezTo>
                <a:lnTo>
                  <a:pt x="68361" y="706156"/>
                </a:lnTo>
                <a:cubicBezTo>
                  <a:pt x="30606" y="706156"/>
                  <a:pt x="0" y="675550"/>
                  <a:pt x="0" y="637795"/>
                </a:cubicBezTo>
                <a:lnTo>
                  <a:pt x="0" y="6836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3362" tIns="73362" rIns="73362" bIns="73362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23,9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4580320" y="4709207"/>
            <a:ext cx="2448000" cy="453178"/>
          </a:xfrm>
          <a:custGeom>
            <a:avLst/>
            <a:gdLst>
              <a:gd name="connsiteX0" fmla="*/ 0 w 2358478"/>
              <a:gd name="connsiteY0" fmla="*/ 40690 h 406901"/>
              <a:gd name="connsiteX1" fmla="*/ 40690 w 2358478"/>
              <a:gd name="connsiteY1" fmla="*/ 0 h 406901"/>
              <a:gd name="connsiteX2" fmla="*/ 2317788 w 2358478"/>
              <a:gd name="connsiteY2" fmla="*/ 0 h 406901"/>
              <a:gd name="connsiteX3" fmla="*/ 2358478 w 2358478"/>
              <a:gd name="connsiteY3" fmla="*/ 40690 h 406901"/>
              <a:gd name="connsiteX4" fmla="*/ 2358478 w 2358478"/>
              <a:gd name="connsiteY4" fmla="*/ 366211 h 406901"/>
              <a:gd name="connsiteX5" fmla="*/ 2317788 w 2358478"/>
              <a:gd name="connsiteY5" fmla="*/ 406901 h 406901"/>
              <a:gd name="connsiteX6" fmla="*/ 40690 w 2358478"/>
              <a:gd name="connsiteY6" fmla="*/ 406901 h 406901"/>
              <a:gd name="connsiteX7" fmla="*/ 0 w 2358478"/>
              <a:gd name="connsiteY7" fmla="*/ 366211 h 406901"/>
              <a:gd name="connsiteX8" fmla="*/ 0 w 2358478"/>
              <a:gd name="connsiteY8" fmla="*/ 40690 h 406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8478" h="406901">
                <a:moveTo>
                  <a:pt x="0" y="40690"/>
                </a:moveTo>
                <a:cubicBezTo>
                  <a:pt x="0" y="18218"/>
                  <a:pt x="18218" y="0"/>
                  <a:pt x="40690" y="0"/>
                </a:cubicBezTo>
                <a:lnTo>
                  <a:pt x="2317788" y="0"/>
                </a:lnTo>
                <a:cubicBezTo>
                  <a:pt x="2340260" y="0"/>
                  <a:pt x="2358478" y="18218"/>
                  <a:pt x="2358478" y="40690"/>
                </a:cubicBezTo>
                <a:lnTo>
                  <a:pt x="2358478" y="366211"/>
                </a:lnTo>
                <a:cubicBezTo>
                  <a:pt x="2358478" y="388683"/>
                  <a:pt x="2340260" y="406901"/>
                  <a:pt x="2317788" y="406901"/>
                </a:cubicBezTo>
                <a:lnTo>
                  <a:pt x="40690" y="406901"/>
                </a:lnTo>
                <a:cubicBezTo>
                  <a:pt x="18218" y="406901"/>
                  <a:pt x="0" y="388683"/>
                  <a:pt x="0" y="366211"/>
                </a:cubicBezTo>
                <a:lnTo>
                  <a:pt x="0" y="4069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38" tIns="57638" rIns="57638" bIns="5763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и развитие чтения в Чувашской Республике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7088219" y="4709331"/>
            <a:ext cx="612000" cy="453178"/>
          </a:xfrm>
          <a:custGeom>
            <a:avLst/>
            <a:gdLst>
              <a:gd name="connsiteX0" fmla="*/ 0 w 657402"/>
              <a:gd name="connsiteY0" fmla="*/ 40690 h 406901"/>
              <a:gd name="connsiteX1" fmla="*/ 40690 w 657402"/>
              <a:gd name="connsiteY1" fmla="*/ 0 h 406901"/>
              <a:gd name="connsiteX2" fmla="*/ 616712 w 657402"/>
              <a:gd name="connsiteY2" fmla="*/ 0 h 406901"/>
              <a:gd name="connsiteX3" fmla="*/ 657402 w 657402"/>
              <a:gd name="connsiteY3" fmla="*/ 40690 h 406901"/>
              <a:gd name="connsiteX4" fmla="*/ 657402 w 657402"/>
              <a:gd name="connsiteY4" fmla="*/ 366211 h 406901"/>
              <a:gd name="connsiteX5" fmla="*/ 616712 w 657402"/>
              <a:gd name="connsiteY5" fmla="*/ 406901 h 406901"/>
              <a:gd name="connsiteX6" fmla="*/ 40690 w 657402"/>
              <a:gd name="connsiteY6" fmla="*/ 406901 h 406901"/>
              <a:gd name="connsiteX7" fmla="*/ 0 w 657402"/>
              <a:gd name="connsiteY7" fmla="*/ 366211 h 406901"/>
              <a:gd name="connsiteX8" fmla="*/ 0 w 657402"/>
              <a:gd name="connsiteY8" fmla="*/ 40690 h 406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02" h="406901">
                <a:moveTo>
                  <a:pt x="0" y="40690"/>
                </a:moveTo>
                <a:cubicBezTo>
                  <a:pt x="0" y="18218"/>
                  <a:pt x="18218" y="0"/>
                  <a:pt x="40690" y="0"/>
                </a:cubicBezTo>
                <a:lnTo>
                  <a:pt x="616712" y="0"/>
                </a:lnTo>
                <a:cubicBezTo>
                  <a:pt x="639184" y="0"/>
                  <a:pt x="657402" y="18218"/>
                  <a:pt x="657402" y="40690"/>
                </a:cubicBezTo>
                <a:lnTo>
                  <a:pt x="657402" y="366211"/>
                </a:lnTo>
                <a:cubicBezTo>
                  <a:pt x="657402" y="388683"/>
                  <a:pt x="639184" y="406901"/>
                  <a:pt x="616712" y="406901"/>
                </a:cubicBezTo>
                <a:lnTo>
                  <a:pt x="40690" y="406901"/>
                </a:lnTo>
                <a:cubicBezTo>
                  <a:pt x="18218" y="406901"/>
                  <a:pt x="0" y="388683"/>
                  <a:pt x="0" y="366211"/>
                </a:cubicBezTo>
                <a:lnTo>
                  <a:pt x="0" y="4069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258" tIns="65258" rIns="65258" bIns="6525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8,5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8403562" y="4709207"/>
            <a:ext cx="612000" cy="453178"/>
          </a:xfrm>
          <a:custGeom>
            <a:avLst/>
            <a:gdLst>
              <a:gd name="connsiteX0" fmla="*/ 0 w 587308"/>
              <a:gd name="connsiteY0" fmla="*/ 40690 h 406901"/>
              <a:gd name="connsiteX1" fmla="*/ 40690 w 587308"/>
              <a:gd name="connsiteY1" fmla="*/ 0 h 406901"/>
              <a:gd name="connsiteX2" fmla="*/ 546618 w 587308"/>
              <a:gd name="connsiteY2" fmla="*/ 0 h 406901"/>
              <a:gd name="connsiteX3" fmla="*/ 587308 w 587308"/>
              <a:gd name="connsiteY3" fmla="*/ 40690 h 406901"/>
              <a:gd name="connsiteX4" fmla="*/ 587308 w 587308"/>
              <a:gd name="connsiteY4" fmla="*/ 366211 h 406901"/>
              <a:gd name="connsiteX5" fmla="*/ 546618 w 587308"/>
              <a:gd name="connsiteY5" fmla="*/ 406901 h 406901"/>
              <a:gd name="connsiteX6" fmla="*/ 40690 w 587308"/>
              <a:gd name="connsiteY6" fmla="*/ 406901 h 406901"/>
              <a:gd name="connsiteX7" fmla="*/ 0 w 587308"/>
              <a:gd name="connsiteY7" fmla="*/ 366211 h 406901"/>
              <a:gd name="connsiteX8" fmla="*/ 0 w 587308"/>
              <a:gd name="connsiteY8" fmla="*/ 40690 h 406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7308" h="406901">
                <a:moveTo>
                  <a:pt x="0" y="40690"/>
                </a:moveTo>
                <a:cubicBezTo>
                  <a:pt x="0" y="18218"/>
                  <a:pt x="18218" y="0"/>
                  <a:pt x="40690" y="0"/>
                </a:cubicBezTo>
                <a:lnTo>
                  <a:pt x="546618" y="0"/>
                </a:lnTo>
                <a:cubicBezTo>
                  <a:pt x="569090" y="0"/>
                  <a:pt x="587308" y="18218"/>
                  <a:pt x="587308" y="40690"/>
                </a:cubicBezTo>
                <a:lnTo>
                  <a:pt x="587308" y="366211"/>
                </a:lnTo>
                <a:cubicBezTo>
                  <a:pt x="587308" y="388683"/>
                  <a:pt x="569090" y="406901"/>
                  <a:pt x="546618" y="406901"/>
                </a:cubicBezTo>
                <a:lnTo>
                  <a:pt x="40690" y="406901"/>
                </a:lnTo>
                <a:cubicBezTo>
                  <a:pt x="18218" y="406901"/>
                  <a:pt x="0" y="388683"/>
                  <a:pt x="0" y="366211"/>
                </a:cubicBezTo>
                <a:lnTo>
                  <a:pt x="0" y="4069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258" tIns="65258" rIns="65258" bIns="6525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7,4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7740000" y="4709331"/>
            <a:ext cx="612000" cy="453178"/>
          </a:xfrm>
          <a:custGeom>
            <a:avLst/>
            <a:gdLst>
              <a:gd name="connsiteX0" fmla="*/ 0 w 657402"/>
              <a:gd name="connsiteY0" fmla="*/ 40690 h 406901"/>
              <a:gd name="connsiteX1" fmla="*/ 40690 w 657402"/>
              <a:gd name="connsiteY1" fmla="*/ 0 h 406901"/>
              <a:gd name="connsiteX2" fmla="*/ 616712 w 657402"/>
              <a:gd name="connsiteY2" fmla="*/ 0 h 406901"/>
              <a:gd name="connsiteX3" fmla="*/ 657402 w 657402"/>
              <a:gd name="connsiteY3" fmla="*/ 40690 h 406901"/>
              <a:gd name="connsiteX4" fmla="*/ 657402 w 657402"/>
              <a:gd name="connsiteY4" fmla="*/ 366211 h 406901"/>
              <a:gd name="connsiteX5" fmla="*/ 616712 w 657402"/>
              <a:gd name="connsiteY5" fmla="*/ 406901 h 406901"/>
              <a:gd name="connsiteX6" fmla="*/ 40690 w 657402"/>
              <a:gd name="connsiteY6" fmla="*/ 406901 h 406901"/>
              <a:gd name="connsiteX7" fmla="*/ 0 w 657402"/>
              <a:gd name="connsiteY7" fmla="*/ 366211 h 406901"/>
              <a:gd name="connsiteX8" fmla="*/ 0 w 657402"/>
              <a:gd name="connsiteY8" fmla="*/ 40690 h 406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02" h="406901">
                <a:moveTo>
                  <a:pt x="0" y="40690"/>
                </a:moveTo>
                <a:cubicBezTo>
                  <a:pt x="0" y="18218"/>
                  <a:pt x="18218" y="0"/>
                  <a:pt x="40690" y="0"/>
                </a:cubicBezTo>
                <a:lnTo>
                  <a:pt x="616712" y="0"/>
                </a:lnTo>
                <a:cubicBezTo>
                  <a:pt x="639184" y="0"/>
                  <a:pt x="657402" y="18218"/>
                  <a:pt x="657402" y="40690"/>
                </a:cubicBezTo>
                <a:lnTo>
                  <a:pt x="657402" y="366211"/>
                </a:lnTo>
                <a:cubicBezTo>
                  <a:pt x="657402" y="388683"/>
                  <a:pt x="639184" y="406901"/>
                  <a:pt x="616712" y="406901"/>
                </a:cubicBezTo>
                <a:lnTo>
                  <a:pt x="40690" y="406901"/>
                </a:lnTo>
                <a:cubicBezTo>
                  <a:pt x="18218" y="406901"/>
                  <a:pt x="0" y="388683"/>
                  <a:pt x="0" y="366211"/>
                </a:cubicBezTo>
                <a:lnTo>
                  <a:pt x="0" y="4069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258" tIns="65258" rIns="65258" bIns="6525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7,4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4580320" y="5605700"/>
            <a:ext cx="2448000" cy="346525"/>
          </a:xfrm>
          <a:custGeom>
            <a:avLst/>
            <a:gdLst>
              <a:gd name="connsiteX0" fmla="*/ 0 w 2358478"/>
              <a:gd name="connsiteY0" fmla="*/ 40690 h 406901"/>
              <a:gd name="connsiteX1" fmla="*/ 40690 w 2358478"/>
              <a:gd name="connsiteY1" fmla="*/ 0 h 406901"/>
              <a:gd name="connsiteX2" fmla="*/ 2317788 w 2358478"/>
              <a:gd name="connsiteY2" fmla="*/ 0 h 406901"/>
              <a:gd name="connsiteX3" fmla="*/ 2358478 w 2358478"/>
              <a:gd name="connsiteY3" fmla="*/ 40690 h 406901"/>
              <a:gd name="connsiteX4" fmla="*/ 2358478 w 2358478"/>
              <a:gd name="connsiteY4" fmla="*/ 366211 h 406901"/>
              <a:gd name="connsiteX5" fmla="*/ 2317788 w 2358478"/>
              <a:gd name="connsiteY5" fmla="*/ 406901 h 406901"/>
              <a:gd name="connsiteX6" fmla="*/ 40690 w 2358478"/>
              <a:gd name="connsiteY6" fmla="*/ 406901 h 406901"/>
              <a:gd name="connsiteX7" fmla="*/ 0 w 2358478"/>
              <a:gd name="connsiteY7" fmla="*/ 366211 h 406901"/>
              <a:gd name="connsiteX8" fmla="*/ 0 w 2358478"/>
              <a:gd name="connsiteY8" fmla="*/ 40690 h 406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8478" h="406901">
                <a:moveTo>
                  <a:pt x="0" y="40690"/>
                </a:moveTo>
                <a:cubicBezTo>
                  <a:pt x="0" y="18218"/>
                  <a:pt x="18218" y="0"/>
                  <a:pt x="40690" y="0"/>
                </a:cubicBezTo>
                <a:lnTo>
                  <a:pt x="2317788" y="0"/>
                </a:lnTo>
                <a:cubicBezTo>
                  <a:pt x="2340260" y="0"/>
                  <a:pt x="2358478" y="18218"/>
                  <a:pt x="2358478" y="40690"/>
                </a:cubicBezTo>
                <a:lnTo>
                  <a:pt x="2358478" y="366211"/>
                </a:lnTo>
                <a:cubicBezTo>
                  <a:pt x="2358478" y="388683"/>
                  <a:pt x="2340260" y="406901"/>
                  <a:pt x="2317788" y="406901"/>
                </a:cubicBezTo>
                <a:lnTo>
                  <a:pt x="40690" y="406901"/>
                </a:lnTo>
                <a:cubicBezTo>
                  <a:pt x="18218" y="406901"/>
                  <a:pt x="0" y="388683"/>
                  <a:pt x="0" y="366211"/>
                </a:cubicBezTo>
                <a:lnTo>
                  <a:pt x="0" y="4069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38" tIns="57638" rIns="57638" bIns="5763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Сохранение, изучение и развитие чувашского языка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7088219" y="5605824"/>
            <a:ext cx="612000" cy="346525"/>
          </a:xfrm>
          <a:custGeom>
            <a:avLst/>
            <a:gdLst>
              <a:gd name="connsiteX0" fmla="*/ 0 w 657402"/>
              <a:gd name="connsiteY0" fmla="*/ 40690 h 406901"/>
              <a:gd name="connsiteX1" fmla="*/ 40690 w 657402"/>
              <a:gd name="connsiteY1" fmla="*/ 0 h 406901"/>
              <a:gd name="connsiteX2" fmla="*/ 616712 w 657402"/>
              <a:gd name="connsiteY2" fmla="*/ 0 h 406901"/>
              <a:gd name="connsiteX3" fmla="*/ 657402 w 657402"/>
              <a:gd name="connsiteY3" fmla="*/ 40690 h 406901"/>
              <a:gd name="connsiteX4" fmla="*/ 657402 w 657402"/>
              <a:gd name="connsiteY4" fmla="*/ 366211 h 406901"/>
              <a:gd name="connsiteX5" fmla="*/ 616712 w 657402"/>
              <a:gd name="connsiteY5" fmla="*/ 406901 h 406901"/>
              <a:gd name="connsiteX6" fmla="*/ 40690 w 657402"/>
              <a:gd name="connsiteY6" fmla="*/ 406901 h 406901"/>
              <a:gd name="connsiteX7" fmla="*/ 0 w 657402"/>
              <a:gd name="connsiteY7" fmla="*/ 366211 h 406901"/>
              <a:gd name="connsiteX8" fmla="*/ 0 w 657402"/>
              <a:gd name="connsiteY8" fmla="*/ 40690 h 406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02" h="406901">
                <a:moveTo>
                  <a:pt x="0" y="40690"/>
                </a:moveTo>
                <a:cubicBezTo>
                  <a:pt x="0" y="18218"/>
                  <a:pt x="18218" y="0"/>
                  <a:pt x="40690" y="0"/>
                </a:cubicBezTo>
                <a:lnTo>
                  <a:pt x="616712" y="0"/>
                </a:lnTo>
                <a:cubicBezTo>
                  <a:pt x="639184" y="0"/>
                  <a:pt x="657402" y="18218"/>
                  <a:pt x="657402" y="40690"/>
                </a:cubicBezTo>
                <a:lnTo>
                  <a:pt x="657402" y="366211"/>
                </a:lnTo>
                <a:cubicBezTo>
                  <a:pt x="657402" y="388683"/>
                  <a:pt x="639184" y="406901"/>
                  <a:pt x="616712" y="406901"/>
                </a:cubicBezTo>
                <a:lnTo>
                  <a:pt x="40690" y="406901"/>
                </a:lnTo>
                <a:cubicBezTo>
                  <a:pt x="18218" y="406901"/>
                  <a:pt x="0" y="388683"/>
                  <a:pt x="0" y="366211"/>
                </a:cubicBezTo>
                <a:lnTo>
                  <a:pt x="0" y="4069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258" tIns="65258" rIns="65258" bIns="6525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5,7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8403562" y="5605700"/>
            <a:ext cx="612000" cy="346525"/>
          </a:xfrm>
          <a:custGeom>
            <a:avLst/>
            <a:gdLst>
              <a:gd name="connsiteX0" fmla="*/ 0 w 587308"/>
              <a:gd name="connsiteY0" fmla="*/ 40690 h 406901"/>
              <a:gd name="connsiteX1" fmla="*/ 40690 w 587308"/>
              <a:gd name="connsiteY1" fmla="*/ 0 h 406901"/>
              <a:gd name="connsiteX2" fmla="*/ 546618 w 587308"/>
              <a:gd name="connsiteY2" fmla="*/ 0 h 406901"/>
              <a:gd name="connsiteX3" fmla="*/ 587308 w 587308"/>
              <a:gd name="connsiteY3" fmla="*/ 40690 h 406901"/>
              <a:gd name="connsiteX4" fmla="*/ 587308 w 587308"/>
              <a:gd name="connsiteY4" fmla="*/ 366211 h 406901"/>
              <a:gd name="connsiteX5" fmla="*/ 546618 w 587308"/>
              <a:gd name="connsiteY5" fmla="*/ 406901 h 406901"/>
              <a:gd name="connsiteX6" fmla="*/ 40690 w 587308"/>
              <a:gd name="connsiteY6" fmla="*/ 406901 h 406901"/>
              <a:gd name="connsiteX7" fmla="*/ 0 w 587308"/>
              <a:gd name="connsiteY7" fmla="*/ 366211 h 406901"/>
              <a:gd name="connsiteX8" fmla="*/ 0 w 587308"/>
              <a:gd name="connsiteY8" fmla="*/ 40690 h 406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7308" h="406901">
                <a:moveTo>
                  <a:pt x="0" y="40690"/>
                </a:moveTo>
                <a:cubicBezTo>
                  <a:pt x="0" y="18218"/>
                  <a:pt x="18218" y="0"/>
                  <a:pt x="40690" y="0"/>
                </a:cubicBezTo>
                <a:lnTo>
                  <a:pt x="546618" y="0"/>
                </a:lnTo>
                <a:cubicBezTo>
                  <a:pt x="569090" y="0"/>
                  <a:pt x="587308" y="18218"/>
                  <a:pt x="587308" y="40690"/>
                </a:cubicBezTo>
                <a:lnTo>
                  <a:pt x="587308" y="366211"/>
                </a:lnTo>
                <a:cubicBezTo>
                  <a:pt x="587308" y="388683"/>
                  <a:pt x="569090" y="406901"/>
                  <a:pt x="546618" y="406901"/>
                </a:cubicBezTo>
                <a:lnTo>
                  <a:pt x="40690" y="406901"/>
                </a:lnTo>
                <a:cubicBezTo>
                  <a:pt x="18218" y="406901"/>
                  <a:pt x="0" y="388683"/>
                  <a:pt x="0" y="366211"/>
                </a:cubicBezTo>
                <a:lnTo>
                  <a:pt x="0" y="4069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258" tIns="65258" rIns="65258" bIns="6525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3,5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7740000" y="5605824"/>
            <a:ext cx="612000" cy="346525"/>
          </a:xfrm>
          <a:custGeom>
            <a:avLst/>
            <a:gdLst>
              <a:gd name="connsiteX0" fmla="*/ 0 w 657402"/>
              <a:gd name="connsiteY0" fmla="*/ 40690 h 406901"/>
              <a:gd name="connsiteX1" fmla="*/ 40690 w 657402"/>
              <a:gd name="connsiteY1" fmla="*/ 0 h 406901"/>
              <a:gd name="connsiteX2" fmla="*/ 616712 w 657402"/>
              <a:gd name="connsiteY2" fmla="*/ 0 h 406901"/>
              <a:gd name="connsiteX3" fmla="*/ 657402 w 657402"/>
              <a:gd name="connsiteY3" fmla="*/ 40690 h 406901"/>
              <a:gd name="connsiteX4" fmla="*/ 657402 w 657402"/>
              <a:gd name="connsiteY4" fmla="*/ 366211 h 406901"/>
              <a:gd name="connsiteX5" fmla="*/ 616712 w 657402"/>
              <a:gd name="connsiteY5" fmla="*/ 406901 h 406901"/>
              <a:gd name="connsiteX6" fmla="*/ 40690 w 657402"/>
              <a:gd name="connsiteY6" fmla="*/ 406901 h 406901"/>
              <a:gd name="connsiteX7" fmla="*/ 0 w 657402"/>
              <a:gd name="connsiteY7" fmla="*/ 366211 h 406901"/>
              <a:gd name="connsiteX8" fmla="*/ 0 w 657402"/>
              <a:gd name="connsiteY8" fmla="*/ 40690 h 406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02" h="406901">
                <a:moveTo>
                  <a:pt x="0" y="40690"/>
                </a:moveTo>
                <a:cubicBezTo>
                  <a:pt x="0" y="18218"/>
                  <a:pt x="18218" y="0"/>
                  <a:pt x="40690" y="0"/>
                </a:cubicBezTo>
                <a:lnTo>
                  <a:pt x="616712" y="0"/>
                </a:lnTo>
                <a:cubicBezTo>
                  <a:pt x="639184" y="0"/>
                  <a:pt x="657402" y="18218"/>
                  <a:pt x="657402" y="40690"/>
                </a:cubicBezTo>
                <a:lnTo>
                  <a:pt x="657402" y="366211"/>
                </a:lnTo>
                <a:cubicBezTo>
                  <a:pt x="657402" y="388683"/>
                  <a:pt x="639184" y="406901"/>
                  <a:pt x="616712" y="406901"/>
                </a:cubicBezTo>
                <a:lnTo>
                  <a:pt x="40690" y="406901"/>
                </a:lnTo>
                <a:cubicBezTo>
                  <a:pt x="18218" y="406901"/>
                  <a:pt x="0" y="388683"/>
                  <a:pt x="0" y="366211"/>
                </a:cubicBezTo>
                <a:lnTo>
                  <a:pt x="0" y="4069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258" tIns="65258" rIns="65258" bIns="6525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3,5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73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Скругленный прямоугольник 23"/>
          <p:cNvSpPr/>
          <p:nvPr/>
        </p:nvSpPr>
        <p:spPr>
          <a:xfrm>
            <a:off x="177515" y="3530220"/>
            <a:ext cx="4926664" cy="73500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удовлетворенности населения качеством предоставления государственных и муниципальных услуг в сфере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культуры, %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75973" y="4465747"/>
            <a:ext cx="4918627" cy="71957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числа посещений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 культуры, </a:t>
            </a:r>
          </a:p>
          <a:p>
            <a:pPr algn="just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процентах по отношению к 2017 году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75973" y="5383483"/>
            <a:ext cx="4918627" cy="78500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числа обращений к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цифровым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ресурсам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культуры,</a:t>
            </a:r>
          </a:p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процентах по отношению к 2017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92547" y="2057316"/>
            <a:ext cx="1580081" cy="921569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1" name="Picture 7" descr="C:\Users\e.babaeva\Desktop\img_06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292" y="1052736"/>
            <a:ext cx="3178447" cy="22383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55</a:t>
            </a:fld>
            <a:endParaRPr lang="ru-RU" dirty="0"/>
          </a:p>
        </p:txBody>
      </p:sp>
      <p:sp>
        <p:nvSpPr>
          <p:cNvPr id="3" name="Полилиния 2"/>
          <p:cNvSpPr/>
          <p:nvPr/>
        </p:nvSpPr>
        <p:spPr>
          <a:xfrm>
            <a:off x="5192066" y="1564976"/>
            <a:ext cx="3903032" cy="921569"/>
          </a:xfrm>
          <a:custGeom>
            <a:avLst/>
            <a:gdLst>
              <a:gd name="connsiteX0" fmla="*/ 0 w 3903032"/>
              <a:gd name="connsiteY0" fmla="*/ 113342 h 1133420"/>
              <a:gd name="connsiteX1" fmla="*/ 113342 w 3903032"/>
              <a:gd name="connsiteY1" fmla="*/ 0 h 1133420"/>
              <a:gd name="connsiteX2" fmla="*/ 3789690 w 3903032"/>
              <a:gd name="connsiteY2" fmla="*/ 0 h 1133420"/>
              <a:gd name="connsiteX3" fmla="*/ 3903032 w 3903032"/>
              <a:gd name="connsiteY3" fmla="*/ 113342 h 1133420"/>
              <a:gd name="connsiteX4" fmla="*/ 3903032 w 3903032"/>
              <a:gd name="connsiteY4" fmla="*/ 1020078 h 1133420"/>
              <a:gd name="connsiteX5" fmla="*/ 3789690 w 3903032"/>
              <a:gd name="connsiteY5" fmla="*/ 1133420 h 1133420"/>
              <a:gd name="connsiteX6" fmla="*/ 113342 w 3903032"/>
              <a:gd name="connsiteY6" fmla="*/ 1133420 h 1133420"/>
              <a:gd name="connsiteX7" fmla="*/ 0 w 3903032"/>
              <a:gd name="connsiteY7" fmla="*/ 1020078 h 1133420"/>
              <a:gd name="connsiteX8" fmla="*/ 0 w 3903032"/>
              <a:gd name="connsiteY8" fmla="*/ 113342 h 1133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1133420">
                <a:moveTo>
                  <a:pt x="0" y="113342"/>
                </a:moveTo>
                <a:cubicBezTo>
                  <a:pt x="0" y="50745"/>
                  <a:pt x="50745" y="0"/>
                  <a:pt x="113342" y="0"/>
                </a:cubicBezTo>
                <a:lnTo>
                  <a:pt x="3789690" y="0"/>
                </a:lnTo>
                <a:cubicBezTo>
                  <a:pt x="3852287" y="0"/>
                  <a:pt x="3903032" y="50745"/>
                  <a:pt x="3903032" y="113342"/>
                </a:cubicBezTo>
                <a:lnTo>
                  <a:pt x="3903032" y="1020078"/>
                </a:lnTo>
                <a:cubicBezTo>
                  <a:pt x="3903032" y="1082675"/>
                  <a:pt x="3852287" y="1133420"/>
                  <a:pt x="3789690" y="1133420"/>
                </a:cubicBezTo>
                <a:lnTo>
                  <a:pt x="113342" y="1133420"/>
                </a:lnTo>
                <a:cubicBezTo>
                  <a:pt x="50745" y="1133420"/>
                  <a:pt x="0" y="1082675"/>
                  <a:pt x="0" y="1020078"/>
                </a:cubicBezTo>
                <a:lnTo>
                  <a:pt x="0" y="113342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6537" tIns="86537" rIns="86537" bIns="8653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лилиния 4"/>
          <p:cNvSpPr/>
          <p:nvPr/>
        </p:nvSpPr>
        <p:spPr>
          <a:xfrm>
            <a:off x="5192066" y="2604977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22300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олилиния 5"/>
          <p:cNvSpPr/>
          <p:nvPr/>
        </p:nvSpPr>
        <p:spPr>
          <a:xfrm>
            <a:off x="5192066" y="3530220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5193608" y="4437506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endParaRPr lang="ru-RU" sz="11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2,7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5197355" y="5383483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endParaRPr lang="ru-RU" sz="11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5984961" y="2604977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22300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план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5984961" y="3530220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5986503" y="4437506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endParaRPr lang="ru-RU" sz="11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3,0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5990250" y="5383483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endParaRPr lang="ru-RU" sz="11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150,0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6777856" y="2604977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6777856" y="3530220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90,5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6779398" y="4437506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6783145" y="5383483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7570751" y="2604977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7570751" y="3530220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7572293" y="4437506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7576040" y="5383483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8363646" y="2604977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8363646" y="3530220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8365188" y="4437506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8368935" y="5383483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59728" y="0"/>
            <a:ext cx="72646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культуры и туризма»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1469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4" y="764704"/>
            <a:ext cx="6728478" cy="192887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условий, обеспечивающих возможность гражданам систематически заниматься физической культурой и спортом, путем развития инфраструктуры спорта, популяризации массового и профессионального спорта (включая спорт высших достижений) и приобщения различных слоев общества к регулярным занятиям физической культурой и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спортом;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подготовки спортсменов в спорте высших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достижений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3357" y="2817708"/>
            <a:ext cx="395274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</a:t>
            </a: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3322149"/>
              </p:ext>
            </p:extLst>
          </p:nvPr>
        </p:nvGraphicFramePr>
        <p:xfrm>
          <a:off x="148923" y="3126085"/>
          <a:ext cx="4188937" cy="29672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26412" y="6453336"/>
            <a:ext cx="1054100" cy="365125"/>
          </a:xfrm>
        </p:spPr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56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Полилиния 2"/>
          <p:cNvSpPr/>
          <p:nvPr/>
        </p:nvSpPr>
        <p:spPr>
          <a:xfrm>
            <a:off x="4355977" y="2926043"/>
            <a:ext cx="4707857" cy="509970"/>
          </a:xfrm>
          <a:custGeom>
            <a:avLst/>
            <a:gdLst>
              <a:gd name="connsiteX0" fmla="*/ 0 w 4265959"/>
              <a:gd name="connsiteY0" fmla="*/ 50997 h 509970"/>
              <a:gd name="connsiteX1" fmla="*/ 50997 w 4265959"/>
              <a:gd name="connsiteY1" fmla="*/ 0 h 509970"/>
              <a:gd name="connsiteX2" fmla="*/ 4214962 w 4265959"/>
              <a:gd name="connsiteY2" fmla="*/ 0 h 509970"/>
              <a:gd name="connsiteX3" fmla="*/ 4265959 w 4265959"/>
              <a:gd name="connsiteY3" fmla="*/ 50997 h 509970"/>
              <a:gd name="connsiteX4" fmla="*/ 4265959 w 4265959"/>
              <a:gd name="connsiteY4" fmla="*/ 458973 h 509970"/>
              <a:gd name="connsiteX5" fmla="*/ 4214962 w 4265959"/>
              <a:gd name="connsiteY5" fmla="*/ 509970 h 509970"/>
              <a:gd name="connsiteX6" fmla="*/ 50997 w 4265959"/>
              <a:gd name="connsiteY6" fmla="*/ 509970 h 509970"/>
              <a:gd name="connsiteX7" fmla="*/ 0 w 4265959"/>
              <a:gd name="connsiteY7" fmla="*/ 458973 h 509970"/>
              <a:gd name="connsiteX8" fmla="*/ 0 w 4265959"/>
              <a:gd name="connsiteY8" fmla="*/ 50997 h 509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65959" h="509970">
                <a:moveTo>
                  <a:pt x="0" y="50997"/>
                </a:moveTo>
                <a:cubicBezTo>
                  <a:pt x="0" y="22832"/>
                  <a:pt x="22832" y="0"/>
                  <a:pt x="50997" y="0"/>
                </a:cubicBezTo>
                <a:lnTo>
                  <a:pt x="4214962" y="0"/>
                </a:lnTo>
                <a:cubicBezTo>
                  <a:pt x="4243127" y="0"/>
                  <a:pt x="4265959" y="22832"/>
                  <a:pt x="4265959" y="50997"/>
                </a:cubicBezTo>
                <a:lnTo>
                  <a:pt x="4265959" y="458973"/>
                </a:lnTo>
                <a:cubicBezTo>
                  <a:pt x="4265959" y="487138"/>
                  <a:pt x="4243127" y="509970"/>
                  <a:pt x="4214962" y="509970"/>
                </a:cubicBezTo>
                <a:lnTo>
                  <a:pt x="50997" y="509970"/>
                </a:lnTo>
                <a:cubicBezTo>
                  <a:pt x="22832" y="509970"/>
                  <a:pt x="0" y="487138"/>
                  <a:pt x="0" y="458973"/>
                </a:cubicBezTo>
                <a:lnTo>
                  <a:pt x="0" y="509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5897" tIns="75897" rIns="75897" bIns="75897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i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4355977" y="3487256"/>
            <a:ext cx="2304256" cy="332865"/>
          </a:xfrm>
          <a:custGeom>
            <a:avLst/>
            <a:gdLst>
              <a:gd name="connsiteX0" fmla="*/ 0 w 2433942"/>
              <a:gd name="connsiteY0" fmla="*/ 33287 h 332865"/>
              <a:gd name="connsiteX1" fmla="*/ 33287 w 2433942"/>
              <a:gd name="connsiteY1" fmla="*/ 0 h 332865"/>
              <a:gd name="connsiteX2" fmla="*/ 2400656 w 2433942"/>
              <a:gd name="connsiteY2" fmla="*/ 0 h 332865"/>
              <a:gd name="connsiteX3" fmla="*/ 2433943 w 2433942"/>
              <a:gd name="connsiteY3" fmla="*/ 33287 h 332865"/>
              <a:gd name="connsiteX4" fmla="*/ 2433942 w 2433942"/>
              <a:gd name="connsiteY4" fmla="*/ 299579 h 332865"/>
              <a:gd name="connsiteX5" fmla="*/ 2400655 w 2433942"/>
              <a:gd name="connsiteY5" fmla="*/ 332866 h 332865"/>
              <a:gd name="connsiteX6" fmla="*/ 33287 w 2433942"/>
              <a:gd name="connsiteY6" fmla="*/ 332865 h 332865"/>
              <a:gd name="connsiteX7" fmla="*/ 0 w 2433942"/>
              <a:gd name="connsiteY7" fmla="*/ 299578 h 332865"/>
              <a:gd name="connsiteX8" fmla="*/ 0 w 2433942"/>
              <a:gd name="connsiteY8" fmla="*/ 33287 h 332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3942" h="332865">
                <a:moveTo>
                  <a:pt x="0" y="33287"/>
                </a:moveTo>
                <a:cubicBezTo>
                  <a:pt x="0" y="14903"/>
                  <a:pt x="14903" y="0"/>
                  <a:pt x="33287" y="0"/>
                </a:cubicBezTo>
                <a:lnTo>
                  <a:pt x="2400656" y="0"/>
                </a:lnTo>
                <a:cubicBezTo>
                  <a:pt x="2419040" y="0"/>
                  <a:pt x="2433943" y="14903"/>
                  <a:pt x="2433943" y="33287"/>
                </a:cubicBezTo>
                <a:cubicBezTo>
                  <a:pt x="2433943" y="122051"/>
                  <a:pt x="2433942" y="210815"/>
                  <a:pt x="2433942" y="299579"/>
                </a:cubicBezTo>
                <a:cubicBezTo>
                  <a:pt x="2433942" y="317963"/>
                  <a:pt x="2419039" y="332866"/>
                  <a:pt x="2400655" y="332866"/>
                </a:cubicBezTo>
                <a:lnTo>
                  <a:pt x="33287" y="332865"/>
                </a:lnTo>
                <a:cubicBezTo>
                  <a:pt x="14903" y="332865"/>
                  <a:pt x="0" y="317962"/>
                  <a:pt x="0" y="299578"/>
                </a:cubicBezTo>
                <a:lnTo>
                  <a:pt x="0" y="3328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089" tIns="63089" rIns="63089" bIns="63089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</a:p>
        </p:txBody>
      </p:sp>
      <p:sp>
        <p:nvSpPr>
          <p:cNvPr id="10" name="Полилиния 9"/>
          <p:cNvSpPr/>
          <p:nvPr/>
        </p:nvSpPr>
        <p:spPr>
          <a:xfrm>
            <a:off x="4355977" y="3871363"/>
            <a:ext cx="2295268" cy="663540"/>
          </a:xfrm>
          <a:custGeom>
            <a:avLst/>
            <a:gdLst>
              <a:gd name="connsiteX0" fmla="*/ 0 w 2424448"/>
              <a:gd name="connsiteY0" fmla="*/ 66354 h 663540"/>
              <a:gd name="connsiteX1" fmla="*/ 66354 w 2424448"/>
              <a:gd name="connsiteY1" fmla="*/ 0 h 663540"/>
              <a:gd name="connsiteX2" fmla="*/ 2358094 w 2424448"/>
              <a:gd name="connsiteY2" fmla="*/ 0 h 663540"/>
              <a:gd name="connsiteX3" fmla="*/ 2424448 w 2424448"/>
              <a:gd name="connsiteY3" fmla="*/ 66354 h 663540"/>
              <a:gd name="connsiteX4" fmla="*/ 2424448 w 2424448"/>
              <a:gd name="connsiteY4" fmla="*/ 597186 h 663540"/>
              <a:gd name="connsiteX5" fmla="*/ 2358094 w 2424448"/>
              <a:gd name="connsiteY5" fmla="*/ 663540 h 663540"/>
              <a:gd name="connsiteX6" fmla="*/ 66354 w 2424448"/>
              <a:gd name="connsiteY6" fmla="*/ 663540 h 663540"/>
              <a:gd name="connsiteX7" fmla="*/ 0 w 2424448"/>
              <a:gd name="connsiteY7" fmla="*/ 597186 h 663540"/>
              <a:gd name="connsiteX8" fmla="*/ 0 w 2424448"/>
              <a:gd name="connsiteY8" fmla="*/ 66354 h 66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4448" h="663540">
                <a:moveTo>
                  <a:pt x="0" y="66354"/>
                </a:moveTo>
                <a:cubicBezTo>
                  <a:pt x="0" y="29708"/>
                  <a:pt x="29708" y="0"/>
                  <a:pt x="66354" y="0"/>
                </a:cubicBezTo>
                <a:lnTo>
                  <a:pt x="2358094" y="0"/>
                </a:lnTo>
                <a:cubicBezTo>
                  <a:pt x="2394740" y="0"/>
                  <a:pt x="2424448" y="29708"/>
                  <a:pt x="2424448" y="66354"/>
                </a:cubicBezTo>
                <a:lnTo>
                  <a:pt x="2424448" y="597186"/>
                </a:lnTo>
                <a:cubicBezTo>
                  <a:pt x="2424448" y="633832"/>
                  <a:pt x="2394740" y="663540"/>
                  <a:pt x="2358094" y="663540"/>
                </a:cubicBezTo>
                <a:lnTo>
                  <a:pt x="66354" y="663540"/>
                </a:lnTo>
                <a:cubicBezTo>
                  <a:pt x="29708" y="663540"/>
                  <a:pt x="0" y="633832"/>
                  <a:pt x="0" y="597186"/>
                </a:cubicBezTo>
                <a:lnTo>
                  <a:pt x="0" y="6635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154" tIns="65154" rIns="65154" bIns="65154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физической культуры и массового спорта</a:t>
            </a:r>
          </a:p>
        </p:txBody>
      </p:sp>
      <p:sp>
        <p:nvSpPr>
          <p:cNvPr id="11" name="Полилиния 10"/>
          <p:cNvSpPr/>
          <p:nvPr/>
        </p:nvSpPr>
        <p:spPr>
          <a:xfrm>
            <a:off x="4355977" y="4586146"/>
            <a:ext cx="2277398" cy="663540"/>
          </a:xfrm>
          <a:custGeom>
            <a:avLst/>
            <a:gdLst>
              <a:gd name="connsiteX0" fmla="*/ 0 w 2405572"/>
              <a:gd name="connsiteY0" fmla="*/ 66354 h 663540"/>
              <a:gd name="connsiteX1" fmla="*/ 66354 w 2405572"/>
              <a:gd name="connsiteY1" fmla="*/ 0 h 663540"/>
              <a:gd name="connsiteX2" fmla="*/ 2339218 w 2405572"/>
              <a:gd name="connsiteY2" fmla="*/ 0 h 663540"/>
              <a:gd name="connsiteX3" fmla="*/ 2405572 w 2405572"/>
              <a:gd name="connsiteY3" fmla="*/ 66354 h 663540"/>
              <a:gd name="connsiteX4" fmla="*/ 2405572 w 2405572"/>
              <a:gd name="connsiteY4" fmla="*/ 597186 h 663540"/>
              <a:gd name="connsiteX5" fmla="*/ 2339218 w 2405572"/>
              <a:gd name="connsiteY5" fmla="*/ 663540 h 663540"/>
              <a:gd name="connsiteX6" fmla="*/ 66354 w 2405572"/>
              <a:gd name="connsiteY6" fmla="*/ 663540 h 663540"/>
              <a:gd name="connsiteX7" fmla="*/ 0 w 2405572"/>
              <a:gd name="connsiteY7" fmla="*/ 597186 h 663540"/>
              <a:gd name="connsiteX8" fmla="*/ 0 w 2405572"/>
              <a:gd name="connsiteY8" fmla="*/ 66354 h 66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05572" h="663540">
                <a:moveTo>
                  <a:pt x="0" y="66354"/>
                </a:moveTo>
                <a:cubicBezTo>
                  <a:pt x="0" y="29708"/>
                  <a:pt x="29708" y="0"/>
                  <a:pt x="66354" y="0"/>
                </a:cubicBezTo>
                <a:lnTo>
                  <a:pt x="2339218" y="0"/>
                </a:lnTo>
                <a:cubicBezTo>
                  <a:pt x="2375864" y="0"/>
                  <a:pt x="2405572" y="29708"/>
                  <a:pt x="2405572" y="66354"/>
                </a:cubicBezTo>
                <a:lnTo>
                  <a:pt x="2405572" y="597186"/>
                </a:lnTo>
                <a:cubicBezTo>
                  <a:pt x="2405572" y="633832"/>
                  <a:pt x="2375864" y="663540"/>
                  <a:pt x="2339218" y="663540"/>
                </a:cubicBezTo>
                <a:lnTo>
                  <a:pt x="66354" y="663540"/>
                </a:lnTo>
                <a:cubicBezTo>
                  <a:pt x="29708" y="663540"/>
                  <a:pt x="0" y="633832"/>
                  <a:pt x="0" y="597186"/>
                </a:cubicBezTo>
                <a:lnTo>
                  <a:pt x="0" y="6635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154" tIns="65154" rIns="65154" bIns="65154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спорта высших достижений и системы подготовки спортивного резерва</a:t>
            </a:r>
          </a:p>
        </p:txBody>
      </p:sp>
      <p:sp>
        <p:nvSpPr>
          <p:cNvPr id="19" name="Полилиния 18"/>
          <p:cNvSpPr/>
          <p:nvPr/>
        </p:nvSpPr>
        <p:spPr>
          <a:xfrm>
            <a:off x="4355977" y="5300928"/>
            <a:ext cx="2242073" cy="720087"/>
          </a:xfrm>
          <a:custGeom>
            <a:avLst/>
            <a:gdLst>
              <a:gd name="connsiteX0" fmla="*/ 0 w 2368259"/>
              <a:gd name="connsiteY0" fmla="*/ 72009 h 720087"/>
              <a:gd name="connsiteX1" fmla="*/ 72009 w 2368259"/>
              <a:gd name="connsiteY1" fmla="*/ 0 h 720087"/>
              <a:gd name="connsiteX2" fmla="*/ 2296250 w 2368259"/>
              <a:gd name="connsiteY2" fmla="*/ 0 h 720087"/>
              <a:gd name="connsiteX3" fmla="*/ 2368259 w 2368259"/>
              <a:gd name="connsiteY3" fmla="*/ 72009 h 720087"/>
              <a:gd name="connsiteX4" fmla="*/ 2368259 w 2368259"/>
              <a:gd name="connsiteY4" fmla="*/ 648078 h 720087"/>
              <a:gd name="connsiteX5" fmla="*/ 2296250 w 2368259"/>
              <a:gd name="connsiteY5" fmla="*/ 720087 h 720087"/>
              <a:gd name="connsiteX6" fmla="*/ 72009 w 2368259"/>
              <a:gd name="connsiteY6" fmla="*/ 720087 h 720087"/>
              <a:gd name="connsiteX7" fmla="*/ 0 w 2368259"/>
              <a:gd name="connsiteY7" fmla="*/ 648078 h 720087"/>
              <a:gd name="connsiteX8" fmla="*/ 0 w 2368259"/>
              <a:gd name="connsiteY8" fmla="*/ 72009 h 720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8259" h="720087">
                <a:moveTo>
                  <a:pt x="0" y="72009"/>
                </a:moveTo>
                <a:cubicBezTo>
                  <a:pt x="0" y="32240"/>
                  <a:pt x="32240" y="0"/>
                  <a:pt x="72009" y="0"/>
                </a:cubicBezTo>
                <a:lnTo>
                  <a:pt x="2296250" y="0"/>
                </a:lnTo>
                <a:cubicBezTo>
                  <a:pt x="2336019" y="0"/>
                  <a:pt x="2368259" y="32240"/>
                  <a:pt x="2368259" y="72009"/>
                </a:cubicBezTo>
                <a:lnTo>
                  <a:pt x="2368259" y="648078"/>
                </a:lnTo>
                <a:cubicBezTo>
                  <a:pt x="2368259" y="687847"/>
                  <a:pt x="2336019" y="720087"/>
                  <a:pt x="2296250" y="720087"/>
                </a:cubicBezTo>
                <a:lnTo>
                  <a:pt x="72009" y="720087"/>
                </a:lnTo>
                <a:cubicBezTo>
                  <a:pt x="32240" y="720087"/>
                  <a:pt x="0" y="687847"/>
                  <a:pt x="0" y="648078"/>
                </a:cubicBezTo>
                <a:lnTo>
                  <a:pt x="0" y="7200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811" tIns="66811" rIns="66811" bIns="66811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государственной программы</a:t>
            </a:r>
          </a:p>
        </p:txBody>
      </p:sp>
      <p:sp>
        <p:nvSpPr>
          <p:cNvPr id="20" name="Полилиния 19"/>
          <p:cNvSpPr/>
          <p:nvPr/>
        </p:nvSpPr>
        <p:spPr>
          <a:xfrm>
            <a:off x="6718184" y="3487759"/>
            <a:ext cx="720000" cy="332865"/>
          </a:xfrm>
          <a:custGeom>
            <a:avLst/>
            <a:gdLst>
              <a:gd name="connsiteX0" fmla="*/ 0 w 701194"/>
              <a:gd name="connsiteY0" fmla="*/ 33287 h 332865"/>
              <a:gd name="connsiteX1" fmla="*/ 33287 w 701194"/>
              <a:gd name="connsiteY1" fmla="*/ 0 h 332865"/>
              <a:gd name="connsiteX2" fmla="*/ 667908 w 701194"/>
              <a:gd name="connsiteY2" fmla="*/ 0 h 332865"/>
              <a:gd name="connsiteX3" fmla="*/ 701195 w 701194"/>
              <a:gd name="connsiteY3" fmla="*/ 33287 h 332865"/>
              <a:gd name="connsiteX4" fmla="*/ 701194 w 701194"/>
              <a:gd name="connsiteY4" fmla="*/ 299579 h 332865"/>
              <a:gd name="connsiteX5" fmla="*/ 667907 w 701194"/>
              <a:gd name="connsiteY5" fmla="*/ 332866 h 332865"/>
              <a:gd name="connsiteX6" fmla="*/ 33287 w 701194"/>
              <a:gd name="connsiteY6" fmla="*/ 332865 h 332865"/>
              <a:gd name="connsiteX7" fmla="*/ 0 w 701194"/>
              <a:gd name="connsiteY7" fmla="*/ 299578 h 332865"/>
              <a:gd name="connsiteX8" fmla="*/ 0 w 701194"/>
              <a:gd name="connsiteY8" fmla="*/ 33287 h 332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194" h="332865">
                <a:moveTo>
                  <a:pt x="0" y="33287"/>
                </a:moveTo>
                <a:cubicBezTo>
                  <a:pt x="0" y="14903"/>
                  <a:pt x="14903" y="0"/>
                  <a:pt x="33287" y="0"/>
                </a:cubicBezTo>
                <a:lnTo>
                  <a:pt x="667908" y="0"/>
                </a:lnTo>
                <a:cubicBezTo>
                  <a:pt x="686292" y="0"/>
                  <a:pt x="701195" y="14903"/>
                  <a:pt x="701195" y="33287"/>
                </a:cubicBezTo>
                <a:cubicBezTo>
                  <a:pt x="701195" y="122051"/>
                  <a:pt x="701194" y="210815"/>
                  <a:pt x="701194" y="299579"/>
                </a:cubicBezTo>
                <a:cubicBezTo>
                  <a:pt x="701194" y="317963"/>
                  <a:pt x="686291" y="332866"/>
                  <a:pt x="667907" y="332866"/>
                </a:cubicBezTo>
                <a:lnTo>
                  <a:pt x="33287" y="332865"/>
                </a:lnTo>
                <a:cubicBezTo>
                  <a:pt x="14903" y="332865"/>
                  <a:pt x="0" y="317962"/>
                  <a:pt x="0" y="299578"/>
                </a:cubicBezTo>
                <a:lnTo>
                  <a:pt x="0" y="3328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089" tIns="63089" rIns="63089" bIns="63089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6714923" y="3835224"/>
            <a:ext cx="720000" cy="663540"/>
          </a:xfrm>
          <a:custGeom>
            <a:avLst/>
            <a:gdLst>
              <a:gd name="connsiteX0" fmla="*/ 0 w 701199"/>
              <a:gd name="connsiteY0" fmla="*/ 66354 h 663540"/>
              <a:gd name="connsiteX1" fmla="*/ 66354 w 701199"/>
              <a:gd name="connsiteY1" fmla="*/ 0 h 663540"/>
              <a:gd name="connsiteX2" fmla="*/ 634845 w 701199"/>
              <a:gd name="connsiteY2" fmla="*/ 0 h 663540"/>
              <a:gd name="connsiteX3" fmla="*/ 701199 w 701199"/>
              <a:gd name="connsiteY3" fmla="*/ 66354 h 663540"/>
              <a:gd name="connsiteX4" fmla="*/ 701199 w 701199"/>
              <a:gd name="connsiteY4" fmla="*/ 597186 h 663540"/>
              <a:gd name="connsiteX5" fmla="*/ 634845 w 701199"/>
              <a:gd name="connsiteY5" fmla="*/ 663540 h 663540"/>
              <a:gd name="connsiteX6" fmla="*/ 66354 w 701199"/>
              <a:gd name="connsiteY6" fmla="*/ 663540 h 663540"/>
              <a:gd name="connsiteX7" fmla="*/ 0 w 701199"/>
              <a:gd name="connsiteY7" fmla="*/ 597186 h 663540"/>
              <a:gd name="connsiteX8" fmla="*/ 0 w 701199"/>
              <a:gd name="connsiteY8" fmla="*/ 66354 h 66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199" h="663540">
                <a:moveTo>
                  <a:pt x="0" y="66354"/>
                </a:moveTo>
                <a:cubicBezTo>
                  <a:pt x="0" y="29708"/>
                  <a:pt x="29708" y="0"/>
                  <a:pt x="66354" y="0"/>
                </a:cubicBezTo>
                <a:lnTo>
                  <a:pt x="634845" y="0"/>
                </a:lnTo>
                <a:cubicBezTo>
                  <a:pt x="671491" y="0"/>
                  <a:pt x="701199" y="29708"/>
                  <a:pt x="701199" y="66354"/>
                </a:cubicBezTo>
                <a:lnTo>
                  <a:pt x="701199" y="597186"/>
                </a:lnTo>
                <a:cubicBezTo>
                  <a:pt x="701199" y="633832"/>
                  <a:pt x="671491" y="663540"/>
                  <a:pt x="634845" y="663540"/>
                </a:cubicBezTo>
                <a:lnTo>
                  <a:pt x="66354" y="663540"/>
                </a:lnTo>
                <a:cubicBezTo>
                  <a:pt x="29708" y="663540"/>
                  <a:pt x="0" y="633832"/>
                  <a:pt x="0" y="597186"/>
                </a:cubicBezTo>
                <a:lnTo>
                  <a:pt x="0" y="6635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394" tIns="80394" rIns="80394" bIns="80394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579,8</a:t>
            </a:r>
            <a:endParaRPr lang="ru-RU" sz="13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6718181" y="4586649"/>
            <a:ext cx="720000" cy="663540"/>
          </a:xfrm>
          <a:custGeom>
            <a:avLst/>
            <a:gdLst>
              <a:gd name="connsiteX0" fmla="*/ 0 w 701200"/>
              <a:gd name="connsiteY0" fmla="*/ 66354 h 663540"/>
              <a:gd name="connsiteX1" fmla="*/ 66354 w 701200"/>
              <a:gd name="connsiteY1" fmla="*/ 0 h 663540"/>
              <a:gd name="connsiteX2" fmla="*/ 634846 w 701200"/>
              <a:gd name="connsiteY2" fmla="*/ 0 h 663540"/>
              <a:gd name="connsiteX3" fmla="*/ 701200 w 701200"/>
              <a:gd name="connsiteY3" fmla="*/ 66354 h 663540"/>
              <a:gd name="connsiteX4" fmla="*/ 701200 w 701200"/>
              <a:gd name="connsiteY4" fmla="*/ 597186 h 663540"/>
              <a:gd name="connsiteX5" fmla="*/ 634846 w 701200"/>
              <a:gd name="connsiteY5" fmla="*/ 663540 h 663540"/>
              <a:gd name="connsiteX6" fmla="*/ 66354 w 701200"/>
              <a:gd name="connsiteY6" fmla="*/ 663540 h 663540"/>
              <a:gd name="connsiteX7" fmla="*/ 0 w 701200"/>
              <a:gd name="connsiteY7" fmla="*/ 597186 h 663540"/>
              <a:gd name="connsiteX8" fmla="*/ 0 w 701200"/>
              <a:gd name="connsiteY8" fmla="*/ 66354 h 66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200" h="663540">
                <a:moveTo>
                  <a:pt x="0" y="66354"/>
                </a:moveTo>
                <a:cubicBezTo>
                  <a:pt x="0" y="29708"/>
                  <a:pt x="29708" y="0"/>
                  <a:pt x="66354" y="0"/>
                </a:cubicBezTo>
                <a:lnTo>
                  <a:pt x="634846" y="0"/>
                </a:lnTo>
                <a:cubicBezTo>
                  <a:pt x="671492" y="0"/>
                  <a:pt x="701200" y="29708"/>
                  <a:pt x="701200" y="66354"/>
                </a:cubicBezTo>
                <a:lnTo>
                  <a:pt x="701200" y="597186"/>
                </a:lnTo>
                <a:cubicBezTo>
                  <a:pt x="701200" y="633832"/>
                  <a:pt x="671492" y="663540"/>
                  <a:pt x="634846" y="663540"/>
                </a:cubicBezTo>
                <a:lnTo>
                  <a:pt x="66354" y="663540"/>
                </a:lnTo>
                <a:cubicBezTo>
                  <a:pt x="29708" y="663540"/>
                  <a:pt x="0" y="633832"/>
                  <a:pt x="0" y="597186"/>
                </a:cubicBezTo>
                <a:lnTo>
                  <a:pt x="0" y="6635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394" tIns="80394" rIns="80394" bIns="80394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557,7</a:t>
            </a:r>
            <a:endParaRPr lang="ru-RU" sz="13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6718181" y="5301431"/>
            <a:ext cx="720000" cy="663540"/>
          </a:xfrm>
          <a:custGeom>
            <a:avLst/>
            <a:gdLst>
              <a:gd name="connsiteX0" fmla="*/ 0 w 701200"/>
              <a:gd name="connsiteY0" fmla="*/ 66354 h 663540"/>
              <a:gd name="connsiteX1" fmla="*/ 66354 w 701200"/>
              <a:gd name="connsiteY1" fmla="*/ 0 h 663540"/>
              <a:gd name="connsiteX2" fmla="*/ 634846 w 701200"/>
              <a:gd name="connsiteY2" fmla="*/ 0 h 663540"/>
              <a:gd name="connsiteX3" fmla="*/ 701200 w 701200"/>
              <a:gd name="connsiteY3" fmla="*/ 66354 h 663540"/>
              <a:gd name="connsiteX4" fmla="*/ 701200 w 701200"/>
              <a:gd name="connsiteY4" fmla="*/ 597186 h 663540"/>
              <a:gd name="connsiteX5" fmla="*/ 634846 w 701200"/>
              <a:gd name="connsiteY5" fmla="*/ 663540 h 663540"/>
              <a:gd name="connsiteX6" fmla="*/ 66354 w 701200"/>
              <a:gd name="connsiteY6" fmla="*/ 663540 h 663540"/>
              <a:gd name="connsiteX7" fmla="*/ 0 w 701200"/>
              <a:gd name="connsiteY7" fmla="*/ 597186 h 663540"/>
              <a:gd name="connsiteX8" fmla="*/ 0 w 701200"/>
              <a:gd name="connsiteY8" fmla="*/ 66354 h 66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200" h="663540">
                <a:moveTo>
                  <a:pt x="0" y="66354"/>
                </a:moveTo>
                <a:cubicBezTo>
                  <a:pt x="0" y="29708"/>
                  <a:pt x="29708" y="0"/>
                  <a:pt x="66354" y="0"/>
                </a:cubicBezTo>
                <a:lnTo>
                  <a:pt x="634846" y="0"/>
                </a:lnTo>
                <a:cubicBezTo>
                  <a:pt x="671492" y="0"/>
                  <a:pt x="701200" y="29708"/>
                  <a:pt x="701200" y="66354"/>
                </a:cubicBezTo>
                <a:lnTo>
                  <a:pt x="701200" y="597186"/>
                </a:lnTo>
                <a:cubicBezTo>
                  <a:pt x="701200" y="633832"/>
                  <a:pt x="671492" y="663540"/>
                  <a:pt x="634846" y="663540"/>
                </a:cubicBezTo>
                <a:lnTo>
                  <a:pt x="66354" y="663540"/>
                </a:lnTo>
                <a:cubicBezTo>
                  <a:pt x="29708" y="663540"/>
                  <a:pt x="0" y="633832"/>
                  <a:pt x="0" y="597186"/>
                </a:cubicBezTo>
                <a:lnTo>
                  <a:pt x="0" y="6635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394" tIns="80394" rIns="80394" bIns="80394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25,5</a:t>
            </a:r>
            <a:endParaRPr lang="ru-RU" sz="13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8343835" y="3487256"/>
            <a:ext cx="720000" cy="332865"/>
          </a:xfrm>
          <a:custGeom>
            <a:avLst/>
            <a:gdLst>
              <a:gd name="connsiteX0" fmla="*/ 0 w 701194"/>
              <a:gd name="connsiteY0" fmla="*/ 33287 h 332865"/>
              <a:gd name="connsiteX1" fmla="*/ 33287 w 701194"/>
              <a:gd name="connsiteY1" fmla="*/ 0 h 332865"/>
              <a:gd name="connsiteX2" fmla="*/ 667908 w 701194"/>
              <a:gd name="connsiteY2" fmla="*/ 0 h 332865"/>
              <a:gd name="connsiteX3" fmla="*/ 701195 w 701194"/>
              <a:gd name="connsiteY3" fmla="*/ 33287 h 332865"/>
              <a:gd name="connsiteX4" fmla="*/ 701194 w 701194"/>
              <a:gd name="connsiteY4" fmla="*/ 299579 h 332865"/>
              <a:gd name="connsiteX5" fmla="*/ 667907 w 701194"/>
              <a:gd name="connsiteY5" fmla="*/ 332866 h 332865"/>
              <a:gd name="connsiteX6" fmla="*/ 33287 w 701194"/>
              <a:gd name="connsiteY6" fmla="*/ 332865 h 332865"/>
              <a:gd name="connsiteX7" fmla="*/ 0 w 701194"/>
              <a:gd name="connsiteY7" fmla="*/ 299578 h 332865"/>
              <a:gd name="connsiteX8" fmla="*/ 0 w 701194"/>
              <a:gd name="connsiteY8" fmla="*/ 33287 h 332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194" h="332865">
                <a:moveTo>
                  <a:pt x="0" y="33287"/>
                </a:moveTo>
                <a:cubicBezTo>
                  <a:pt x="0" y="14903"/>
                  <a:pt x="14903" y="0"/>
                  <a:pt x="33287" y="0"/>
                </a:cubicBezTo>
                <a:lnTo>
                  <a:pt x="667908" y="0"/>
                </a:lnTo>
                <a:cubicBezTo>
                  <a:pt x="686292" y="0"/>
                  <a:pt x="701195" y="14903"/>
                  <a:pt x="701195" y="33287"/>
                </a:cubicBezTo>
                <a:cubicBezTo>
                  <a:pt x="701195" y="122051"/>
                  <a:pt x="701194" y="210815"/>
                  <a:pt x="701194" y="299579"/>
                </a:cubicBezTo>
                <a:cubicBezTo>
                  <a:pt x="701194" y="317963"/>
                  <a:pt x="686291" y="332866"/>
                  <a:pt x="667907" y="332866"/>
                </a:cubicBezTo>
                <a:lnTo>
                  <a:pt x="33287" y="332865"/>
                </a:lnTo>
                <a:cubicBezTo>
                  <a:pt x="14903" y="332865"/>
                  <a:pt x="0" y="317962"/>
                  <a:pt x="0" y="299578"/>
                </a:cubicBezTo>
                <a:lnTo>
                  <a:pt x="0" y="3328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089" tIns="63089" rIns="63089" bIns="63089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8343835" y="3871363"/>
            <a:ext cx="720000" cy="663540"/>
          </a:xfrm>
          <a:custGeom>
            <a:avLst/>
            <a:gdLst>
              <a:gd name="connsiteX0" fmla="*/ 0 w 701199"/>
              <a:gd name="connsiteY0" fmla="*/ 66354 h 663540"/>
              <a:gd name="connsiteX1" fmla="*/ 66354 w 701199"/>
              <a:gd name="connsiteY1" fmla="*/ 0 h 663540"/>
              <a:gd name="connsiteX2" fmla="*/ 634845 w 701199"/>
              <a:gd name="connsiteY2" fmla="*/ 0 h 663540"/>
              <a:gd name="connsiteX3" fmla="*/ 701199 w 701199"/>
              <a:gd name="connsiteY3" fmla="*/ 66354 h 663540"/>
              <a:gd name="connsiteX4" fmla="*/ 701199 w 701199"/>
              <a:gd name="connsiteY4" fmla="*/ 597186 h 663540"/>
              <a:gd name="connsiteX5" fmla="*/ 634845 w 701199"/>
              <a:gd name="connsiteY5" fmla="*/ 663540 h 663540"/>
              <a:gd name="connsiteX6" fmla="*/ 66354 w 701199"/>
              <a:gd name="connsiteY6" fmla="*/ 663540 h 663540"/>
              <a:gd name="connsiteX7" fmla="*/ 0 w 701199"/>
              <a:gd name="connsiteY7" fmla="*/ 597186 h 663540"/>
              <a:gd name="connsiteX8" fmla="*/ 0 w 701199"/>
              <a:gd name="connsiteY8" fmla="*/ 66354 h 66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199" h="663540">
                <a:moveTo>
                  <a:pt x="0" y="66354"/>
                </a:moveTo>
                <a:cubicBezTo>
                  <a:pt x="0" y="29708"/>
                  <a:pt x="29708" y="0"/>
                  <a:pt x="66354" y="0"/>
                </a:cubicBezTo>
                <a:lnTo>
                  <a:pt x="634845" y="0"/>
                </a:lnTo>
                <a:cubicBezTo>
                  <a:pt x="671491" y="0"/>
                  <a:pt x="701199" y="29708"/>
                  <a:pt x="701199" y="66354"/>
                </a:cubicBezTo>
                <a:lnTo>
                  <a:pt x="701199" y="597186"/>
                </a:lnTo>
                <a:cubicBezTo>
                  <a:pt x="701199" y="633832"/>
                  <a:pt x="671491" y="663540"/>
                  <a:pt x="634845" y="663540"/>
                </a:cubicBezTo>
                <a:lnTo>
                  <a:pt x="66354" y="663540"/>
                </a:lnTo>
                <a:cubicBezTo>
                  <a:pt x="29708" y="663540"/>
                  <a:pt x="0" y="633832"/>
                  <a:pt x="0" y="597186"/>
                </a:cubicBezTo>
                <a:lnTo>
                  <a:pt x="0" y="6635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394" tIns="80394" rIns="80394" bIns="80394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305,5</a:t>
            </a:r>
            <a:endParaRPr lang="ru-RU" sz="13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8343835" y="4586146"/>
            <a:ext cx="720000" cy="663540"/>
          </a:xfrm>
          <a:custGeom>
            <a:avLst/>
            <a:gdLst>
              <a:gd name="connsiteX0" fmla="*/ 0 w 701200"/>
              <a:gd name="connsiteY0" fmla="*/ 66354 h 663540"/>
              <a:gd name="connsiteX1" fmla="*/ 66354 w 701200"/>
              <a:gd name="connsiteY1" fmla="*/ 0 h 663540"/>
              <a:gd name="connsiteX2" fmla="*/ 634846 w 701200"/>
              <a:gd name="connsiteY2" fmla="*/ 0 h 663540"/>
              <a:gd name="connsiteX3" fmla="*/ 701200 w 701200"/>
              <a:gd name="connsiteY3" fmla="*/ 66354 h 663540"/>
              <a:gd name="connsiteX4" fmla="*/ 701200 w 701200"/>
              <a:gd name="connsiteY4" fmla="*/ 597186 h 663540"/>
              <a:gd name="connsiteX5" fmla="*/ 634846 w 701200"/>
              <a:gd name="connsiteY5" fmla="*/ 663540 h 663540"/>
              <a:gd name="connsiteX6" fmla="*/ 66354 w 701200"/>
              <a:gd name="connsiteY6" fmla="*/ 663540 h 663540"/>
              <a:gd name="connsiteX7" fmla="*/ 0 w 701200"/>
              <a:gd name="connsiteY7" fmla="*/ 597186 h 663540"/>
              <a:gd name="connsiteX8" fmla="*/ 0 w 701200"/>
              <a:gd name="connsiteY8" fmla="*/ 66354 h 66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200" h="663540">
                <a:moveTo>
                  <a:pt x="0" y="66354"/>
                </a:moveTo>
                <a:cubicBezTo>
                  <a:pt x="0" y="29708"/>
                  <a:pt x="29708" y="0"/>
                  <a:pt x="66354" y="0"/>
                </a:cubicBezTo>
                <a:lnTo>
                  <a:pt x="634846" y="0"/>
                </a:lnTo>
                <a:cubicBezTo>
                  <a:pt x="671492" y="0"/>
                  <a:pt x="701200" y="29708"/>
                  <a:pt x="701200" y="66354"/>
                </a:cubicBezTo>
                <a:lnTo>
                  <a:pt x="701200" y="597186"/>
                </a:lnTo>
                <a:cubicBezTo>
                  <a:pt x="701200" y="633832"/>
                  <a:pt x="671492" y="663540"/>
                  <a:pt x="634846" y="663540"/>
                </a:cubicBezTo>
                <a:lnTo>
                  <a:pt x="66354" y="663540"/>
                </a:lnTo>
                <a:cubicBezTo>
                  <a:pt x="29708" y="663540"/>
                  <a:pt x="0" y="633832"/>
                  <a:pt x="0" y="597186"/>
                </a:cubicBezTo>
                <a:lnTo>
                  <a:pt x="0" y="6635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394" tIns="80394" rIns="80394" bIns="80394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540,4</a:t>
            </a:r>
            <a:endParaRPr lang="ru-RU" sz="13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8343835" y="5300928"/>
            <a:ext cx="720000" cy="663540"/>
          </a:xfrm>
          <a:custGeom>
            <a:avLst/>
            <a:gdLst>
              <a:gd name="connsiteX0" fmla="*/ 0 w 701200"/>
              <a:gd name="connsiteY0" fmla="*/ 66354 h 663540"/>
              <a:gd name="connsiteX1" fmla="*/ 66354 w 701200"/>
              <a:gd name="connsiteY1" fmla="*/ 0 h 663540"/>
              <a:gd name="connsiteX2" fmla="*/ 634846 w 701200"/>
              <a:gd name="connsiteY2" fmla="*/ 0 h 663540"/>
              <a:gd name="connsiteX3" fmla="*/ 701200 w 701200"/>
              <a:gd name="connsiteY3" fmla="*/ 66354 h 663540"/>
              <a:gd name="connsiteX4" fmla="*/ 701200 w 701200"/>
              <a:gd name="connsiteY4" fmla="*/ 597186 h 663540"/>
              <a:gd name="connsiteX5" fmla="*/ 634846 w 701200"/>
              <a:gd name="connsiteY5" fmla="*/ 663540 h 663540"/>
              <a:gd name="connsiteX6" fmla="*/ 66354 w 701200"/>
              <a:gd name="connsiteY6" fmla="*/ 663540 h 663540"/>
              <a:gd name="connsiteX7" fmla="*/ 0 w 701200"/>
              <a:gd name="connsiteY7" fmla="*/ 597186 h 663540"/>
              <a:gd name="connsiteX8" fmla="*/ 0 w 701200"/>
              <a:gd name="connsiteY8" fmla="*/ 66354 h 66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200" h="663540">
                <a:moveTo>
                  <a:pt x="0" y="66354"/>
                </a:moveTo>
                <a:cubicBezTo>
                  <a:pt x="0" y="29708"/>
                  <a:pt x="29708" y="0"/>
                  <a:pt x="66354" y="0"/>
                </a:cubicBezTo>
                <a:lnTo>
                  <a:pt x="634846" y="0"/>
                </a:lnTo>
                <a:cubicBezTo>
                  <a:pt x="671492" y="0"/>
                  <a:pt x="701200" y="29708"/>
                  <a:pt x="701200" y="66354"/>
                </a:cubicBezTo>
                <a:lnTo>
                  <a:pt x="701200" y="597186"/>
                </a:lnTo>
                <a:cubicBezTo>
                  <a:pt x="701200" y="633832"/>
                  <a:pt x="671492" y="663540"/>
                  <a:pt x="634846" y="663540"/>
                </a:cubicBezTo>
                <a:lnTo>
                  <a:pt x="66354" y="663540"/>
                </a:lnTo>
                <a:cubicBezTo>
                  <a:pt x="29708" y="663540"/>
                  <a:pt x="0" y="633832"/>
                  <a:pt x="0" y="597186"/>
                </a:cubicBezTo>
                <a:lnTo>
                  <a:pt x="0" y="6635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394" tIns="80394" rIns="80394" bIns="80394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26,2</a:t>
            </a:r>
            <a:endParaRPr lang="ru-RU" sz="13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3" descr="C:\Users\e.babaeva\Desktop\картинки\IMG_31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626" y="750888"/>
            <a:ext cx="1891854" cy="20342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259728" y="0"/>
            <a:ext cx="72646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физической культуры и спорта»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7513228" y="3487759"/>
            <a:ext cx="720000" cy="332865"/>
          </a:xfrm>
          <a:custGeom>
            <a:avLst/>
            <a:gdLst>
              <a:gd name="connsiteX0" fmla="*/ 0 w 701194"/>
              <a:gd name="connsiteY0" fmla="*/ 33287 h 332865"/>
              <a:gd name="connsiteX1" fmla="*/ 33287 w 701194"/>
              <a:gd name="connsiteY1" fmla="*/ 0 h 332865"/>
              <a:gd name="connsiteX2" fmla="*/ 667908 w 701194"/>
              <a:gd name="connsiteY2" fmla="*/ 0 h 332865"/>
              <a:gd name="connsiteX3" fmla="*/ 701195 w 701194"/>
              <a:gd name="connsiteY3" fmla="*/ 33287 h 332865"/>
              <a:gd name="connsiteX4" fmla="*/ 701194 w 701194"/>
              <a:gd name="connsiteY4" fmla="*/ 299579 h 332865"/>
              <a:gd name="connsiteX5" fmla="*/ 667907 w 701194"/>
              <a:gd name="connsiteY5" fmla="*/ 332866 h 332865"/>
              <a:gd name="connsiteX6" fmla="*/ 33287 w 701194"/>
              <a:gd name="connsiteY6" fmla="*/ 332865 h 332865"/>
              <a:gd name="connsiteX7" fmla="*/ 0 w 701194"/>
              <a:gd name="connsiteY7" fmla="*/ 299578 h 332865"/>
              <a:gd name="connsiteX8" fmla="*/ 0 w 701194"/>
              <a:gd name="connsiteY8" fmla="*/ 33287 h 332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194" h="332865">
                <a:moveTo>
                  <a:pt x="0" y="33287"/>
                </a:moveTo>
                <a:cubicBezTo>
                  <a:pt x="0" y="14903"/>
                  <a:pt x="14903" y="0"/>
                  <a:pt x="33287" y="0"/>
                </a:cubicBezTo>
                <a:lnTo>
                  <a:pt x="667908" y="0"/>
                </a:lnTo>
                <a:cubicBezTo>
                  <a:pt x="686292" y="0"/>
                  <a:pt x="701195" y="14903"/>
                  <a:pt x="701195" y="33287"/>
                </a:cubicBezTo>
                <a:cubicBezTo>
                  <a:pt x="701195" y="122051"/>
                  <a:pt x="701194" y="210815"/>
                  <a:pt x="701194" y="299579"/>
                </a:cubicBezTo>
                <a:cubicBezTo>
                  <a:pt x="701194" y="317963"/>
                  <a:pt x="686291" y="332866"/>
                  <a:pt x="667907" y="332866"/>
                </a:cubicBezTo>
                <a:lnTo>
                  <a:pt x="33287" y="332865"/>
                </a:lnTo>
                <a:cubicBezTo>
                  <a:pt x="14903" y="332865"/>
                  <a:pt x="0" y="317962"/>
                  <a:pt x="0" y="299578"/>
                </a:cubicBezTo>
                <a:lnTo>
                  <a:pt x="0" y="3328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089" tIns="63089" rIns="63089" bIns="63089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7524408" y="3871866"/>
            <a:ext cx="720000" cy="663540"/>
          </a:xfrm>
          <a:custGeom>
            <a:avLst/>
            <a:gdLst>
              <a:gd name="connsiteX0" fmla="*/ 0 w 701199"/>
              <a:gd name="connsiteY0" fmla="*/ 66354 h 663540"/>
              <a:gd name="connsiteX1" fmla="*/ 66354 w 701199"/>
              <a:gd name="connsiteY1" fmla="*/ 0 h 663540"/>
              <a:gd name="connsiteX2" fmla="*/ 634845 w 701199"/>
              <a:gd name="connsiteY2" fmla="*/ 0 h 663540"/>
              <a:gd name="connsiteX3" fmla="*/ 701199 w 701199"/>
              <a:gd name="connsiteY3" fmla="*/ 66354 h 663540"/>
              <a:gd name="connsiteX4" fmla="*/ 701199 w 701199"/>
              <a:gd name="connsiteY4" fmla="*/ 597186 h 663540"/>
              <a:gd name="connsiteX5" fmla="*/ 634845 w 701199"/>
              <a:gd name="connsiteY5" fmla="*/ 663540 h 663540"/>
              <a:gd name="connsiteX6" fmla="*/ 66354 w 701199"/>
              <a:gd name="connsiteY6" fmla="*/ 663540 h 663540"/>
              <a:gd name="connsiteX7" fmla="*/ 0 w 701199"/>
              <a:gd name="connsiteY7" fmla="*/ 597186 h 663540"/>
              <a:gd name="connsiteX8" fmla="*/ 0 w 701199"/>
              <a:gd name="connsiteY8" fmla="*/ 66354 h 66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199" h="663540">
                <a:moveTo>
                  <a:pt x="0" y="66354"/>
                </a:moveTo>
                <a:cubicBezTo>
                  <a:pt x="0" y="29708"/>
                  <a:pt x="29708" y="0"/>
                  <a:pt x="66354" y="0"/>
                </a:cubicBezTo>
                <a:lnTo>
                  <a:pt x="634845" y="0"/>
                </a:lnTo>
                <a:cubicBezTo>
                  <a:pt x="671491" y="0"/>
                  <a:pt x="701199" y="29708"/>
                  <a:pt x="701199" y="66354"/>
                </a:cubicBezTo>
                <a:lnTo>
                  <a:pt x="701199" y="597186"/>
                </a:lnTo>
                <a:cubicBezTo>
                  <a:pt x="701199" y="633832"/>
                  <a:pt x="671491" y="663540"/>
                  <a:pt x="634845" y="663540"/>
                </a:cubicBezTo>
                <a:lnTo>
                  <a:pt x="66354" y="663540"/>
                </a:lnTo>
                <a:cubicBezTo>
                  <a:pt x="29708" y="663540"/>
                  <a:pt x="0" y="633832"/>
                  <a:pt x="0" y="597186"/>
                </a:cubicBezTo>
                <a:lnTo>
                  <a:pt x="0" y="6635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394" tIns="80394" rIns="80394" bIns="80394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</a:pPr>
            <a:r>
              <a:rPr lang="ru-RU" sz="13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480,6</a:t>
            </a:r>
            <a:endParaRPr lang="ru-RU" sz="13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7513225" y="4586649"/>
            <a:ext cx="720000" cy="663540"/>
          </a:xfrm>
          <a:custGeom>
            <a:avLst/>
            <a:gdLst>
              <a:gd name="connsiteX0" fmla="*/ 0 w 701200"/>
              <a:gd name="connsiteY0" fmla="*/ 66354 h 663540"/>
              <a:gd name="connsiteX1" fmla="*/ 66354 w 701200"/>
              <a:gd name="connsiteY1" fmla="*/ 0 h 663540"/>
              <a:gd name="connsiteX2" fmla="*/ 634846 w 701200"/>
              <a:gd name="connsiteY2" fmla="*/ 0 h 663540"/>
              <a:gd name="connsiteX3" fmla="*/ 701200 w 701200"/>
              <a:gd name="connsiteY3" fmla="*/ 66354 h 663540"/>
              <a:gd name="connsiteX4" fmla="*/ 701200 w 701200"/>
              <a:gd name="connsiteY4" fmla="*/ 597186 h 663540"/>
              <a:gd name="connsiteX5" fmla="*/ 634846 w 701200"/>
              <a:gd name="connsiteY5" fmla="*/ 663540 h 663540"/>
              <a:gd name="connsiteX6" fmla="*/ 66354 w 701200"/>
              <a:gd name="connsiteY6" fmla="*/ 663540 h 663540"/>
              <a:gd name="connsiteX7" fmla="*/ 0 w 701200"/>
              <a:gd name="connsiteY7" fmla="*/ 597186 h 663540"/>
              <a:gd name="connsiteX8" fmla="*/ 0 w 701200"/>
              <a:gd name="connsiteY8" fmla="*/ 66354 h 66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200" h="663540">
                <a:moveTo>
                  <a:pt x="0" y="66354"/>
                </a:moveTo>
                <a:cubicBezTo>
                  <a:pt x="0" y="29708"/>
                  <a:pt x="29708" y="0"/>
                  <a:pt x="66354" y="0"/>
                </a:cubicBezTo>
                <a:lnTo>
                  <a:pt x="634846" y="0"/>
                </a:lnTo>
                <a:cubicBezTo>
                  <a:pt x="671492" y="0"/>
                  <a:pt x="701200" y="29708"/>
                  <a:pt x="701200" y="66354"/>
                </a:cubicBezTo>
                <a:lnTo>
                  <a:pt x="701200" y="597186"/>
                </a:lnTo>
                <a:cubicBezTo>
                  <a:pt x="701200" y="633832"/>
                  <a:pt x="671492" y="663540"/>
                  <a:pt x="634846" y="663540"/>
                </a:cubicBezTo>
                <a:lnTo>
                  <a:pt x="66354" y="663540"/>
                </a:lnTo>
                <a:cubicBezTo>
                  <a:pt x="29708" y="663540"/>
                  <a:pt x="0" y="633832"/>
                  <a:pt x="0" y="597186"/>
                </a:cubicBezTo>
                <a:lnTo>
                  <a:pt x="0" y="6635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394" tIns="80394" rIns="80394" bIns="80394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492,3</a:t>
            </a:r>
            <a:endParaRPr lang="ru-RU" sz="13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7524408" y="5301431"/>
            <a:ext cx="720000" cy="663540"/>
          </a:xfrm>
          <a:custGeom>
            <a:avLst/>
            <a:gdLst>
              <a:gd name="connsiteX0" fmla="*/ 0 w 701200"/>
              <a:gd name="connsiteY0" fmla="*/ 66354 h 663540"/>
              <a:gd name="connsiteX1" fmla="*/ 66354 w 701200"/>
              <a:gd name="connsiteY1" fmla="*/ 0 h 663540"/>
              <a:gd name="connsiteX2" fmla="*/ 634846 w 701200"/>
              <a:gd name="connsiteY2" fmla="*/ 0 h 663540"/>
              <a:gd name="connsiteX3" fmla="*/ 701200 w 701200"/>
              <a:gd name="connsiteY3" fmla="*/ 66354 h 663540"/>
              <a:gd name="connsiteX4" fmla="*/ 701200 w 701200"/>
              <a:gd name="connsiteY4" fmla="*/ 597186 h 663540"/>
              <a:gd name="connsiteX5" fmla="*/ 634846 w 701200"/>
              <a:gd name="connsiteY5" fmla="*/ 663540 h 663540"/>
              <a:gd name="connsiteX6" fmla="*/ 66354 w 701200"/>
              <a:gd name="connsiteY6" fmla="*/ 663540 h 663540"/>
              <a:gd name="connsiteX7" fmla="*/ 0 w 701200"/>
              <a:gd name="connsiteY7" fmla="*/ 597186 h 663540"/>
              <a:gd name="connsiteX8" fmla="*/ 0 w 701200"/>
              <a:gd name="connsiteY8" fmla="*/ 66354 h 66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200" h="663540">
                <a:moveTo>
                  <a:pt x="0" y="66354"/>
                </a:moveTo>
                <a:cubicBezTo>
                  <a:pt x="0" y="29708"/>
                  <a:pt x="29708" y="0"/>
                  <a:pt x="66354" y="0"/>
                </a:cubicBezTo>
                <a:lnTo>
                  <a:pt x="634846" y="0"/>
                </a:lnTo>
                <a:cubicBezTo>
                  <a:pt x="671492" y="0"/>
                  <a:pt x="701200" y="29708"/>
                  <a:pt x="701200" y="66354"/>
                </a:cubicBezTo>
                <a:lnTo>
                  <a:pt x="701200" y="597186"/>
                </a:lnTo>
                <a:cubicBezTo>
                  <a:pt x="701200" y="633832"/>
                  <a:pt x="671492" y="663540"/>
                  <a:pt x="634846" y="663540"/>
                </a:cubicBezTo>
                <a:lnTo>
                  <a:pt x="66354" y="663540"/>
                </a:lnTo>
                <a:cubicBezTo>
                  <a:pt x="29708" y="663540"/>
                  <a:pt x="0" y="633832"/>
                  <a:pt x="0" y="597186"/>
                </a:cubicBezTo>
                <a:lnTo>
                  <a:pt x="0" y="6635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394" tIns="80394" rIns="80394" bIns="80394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26,2</a:t>
            </a:r>
            <a:endParaRPr lang="ru-RU" sz="13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24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>
            <a:off x="5151674" y="956843"/>
            <a:ext cx="3885310" cy="681744"/>
          </a:xfrm>
          <a:custGeom>
            <a:avLst/>
            <a:gdLst>
              <a:gd name="connsiteX0" fmla="*/ 0 w 3885310"/>
              <a:gd name="connsiteY0" fmla="*/ 68174 h 681744"/>
              <a:gd name="connsiteX1" fmla="*/ 68174 w 3885310"/>
              <a:gd name="connsiteY1" fmla="*/ 0 h 681744"/>
              <a:gd name="connsiteX2" fmla="*/ 3817136 w 3885310"/>
              <a:gd name="connsiteY2" fmla="*/ 0 h 681744"/>
              <a:gd name="connsiteX3" fmla="*/ 3885310 w 3885310"/>
              <a:gd name="connsiteY3" fmla="*/ 68174 h 681744"/>
              <a:gd name="connsiteX4" fmla="*/ 3885310 w 3885310"/>
              <a:gd name="connsiteY4" fmla="*/ 613570 h 681744"/>
              <a:gd name="connsiteX5" fmla="*/ 3817136 w 3885310"/>
              <a:gd name="connsiteY5" fmla="*/ 681744 h 681744"/>
              <a:gd name="connsiteX6" fmla="*/ 68174 w 3885310"/>
              <a:gd name="connsiteY6" fmla="*/ 681744 h 681744"/>
              <a:gd name="connsiteX7" fmla="*/ 0 w 3885310"/>
              <a:gd name="connsiteY7" fmla="*/ 613570 h 681744"/>
              <a:gd name="connsiteX8" fmla="*/ 0 w 3885310"/>
              <a:gd name="connsiteY8" fmla="*/ 68174 h 68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85310" h="681744">
                <a:moveTo>
                  <a:pt x="0" y="68174"/>
                </a:moveTo>
                <a:cubicBezTo>
                  <a:pt x="0" y="30523"/>
                  <a:pt x="30523" y="0"/>
                  <a:pt x="68174" y="0"/>
                </a:cubicBezTo>
                <a:lnTo>
                  <a:pt x="3817136" y="0"/>
                </a:lnTo>
                <a:cubicBezTo>
                  <a:pt x="3854787" y="0"/>
                  <a:pt x="3885310" y="30523"/>
                  <a:pt x="3885310" y="68174"/>
                </a:cubicBezTo>
                <a:lnTo>
                  <a:pt x="3885310" y="613570"/>
                </a:lnTo>
                <a:cubicBezTo>
                  <a:pt x="3885310" y="651221"/>
                  <a:pt x="3854787" y="681744"/>
                  <a:pt x="3817136" y="681744"/>
                </a:cubicBezTo>
                <a:lnTo>
                  <a:pt x="68174" y="681744"/>
                </a:lnTo>
                <a:cubicBezTo>
                  <a:pt x="30523" y="681744"/>
                  <a:pt x="0" y="651221"/>
                  <a:pt x="0" y="613570"/>
                </a:cubicBezTo>
                <a:lnTo>
                  <a:pt x="0" y="68174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73308" tIns="73308" rIns="73308" bIns="7330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5141635" y="1845972"/>
            <a:ext cx="726710" cy="820005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625" tIns="74625" rIns="74625" bIns="7462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факт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5145870" y="2780931"/>
            <a:ext cx="718239" cy="936102"/>
          </a:xfrm>
          <a:custGeom>
            <a:avLst/>
            <a:gdLst>
              <a:gd name="connsiteX0" fmla="*/ 0 w 718239"/>
              <a:gd name="connsiteY0" fmla="*/ 71824 h 820005"/>
              <a:gd name="connsiteX1" fmla="*/ 71824 w 718239"/>
              <a:gd name="connsiteY1" fmla="*/ 0 h 820005"/>
              <a:gd name="connsiteX2" fmla="*/ 646415 w 718239"/>
              <a:gd name="connsiteY2" fmla="*/ 0 h 820005"/>
              <a:gd name="connsiteX3" fmla="*/ 718239 w 718239"/>
              <a:gd name="connsiteY3" fmla="*/ 71824 h 820005"/>
              <a:gd name="connsiteX4" fmla="*/ 718239 w 718239"/>
              <a:gd name="connsiteY4" fmla="*/ 748181 h 820005"/>
              <a:gd name="connsiteX5" fmla="*/ 646415 w 718239"/>
              <a:gd name="connsiteY5" fmla="*/ 820005 h 820005"/>
              <a:gd name="connsiteX6" fmla="*/ 71824 w 718239"/>
              <a:gd name="connsiteY6" fmla="*/ 820005 h 820005"/>
              <a:gd name="connsiteX7" fmla="*/ 0 w 718239"/>
              <a:gd name="connsiteY7" fmla="*/ 748181 h 820005"/>
              <a:gd name="connsiteX8" fmla="*/ 0 w 718239"/>
              <a:gd name="connsiteY8" fmla="*/ 71824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239" h="820005">
                <a:moveTo>
                  <a:pt x="0" y="71824"/>
                </a:moveTo>
                <a:cubicBezTo>
                  <a:pt x="0" y="32157"/>
                  <a:pt x="32157" y="0"/>
                  <a:pt x="71824" y="0"/>
                </a:cubicBezTo>
                <a:lnTo>
                  <a:pt x="646415" y="0"/>
                </a:lnTo>
                <a:cubicBezTo>
                  <a:pt x="686082" y="0"/>
                  <a:pt x="718239" y="32157"/>
                  <a:pt x="718239" y="71824"/>
                </a:cubicBezTo>
                <a:lnTo>
                  <a:pt x="718239" y="748181"/>
                </a:lnTo>
                <a:cubicBezTo>
                  <a:pt x="718239" y="787848"/>
                  <a:pt x="686082" y="820005"/>
                  <a:pt x="646415" y="820005"/>
                </a:cubicBezTo>
                <a:lnTo>
                  <a:pt x="71824" y="820005"/>
                </a:lnTo>
                <a:cubicBezTo>
                  <a:pt x="32157" y="820005"/>
                  <a:pt x="0" y="787848"/>
                  <a:pt x="0" y="748181"/>
                </a:cubicBezTo>
                <a:lnTo>
                  <a:pt x="0" y="71824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947" tIns="62947" rIns="62947" bIns="6294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45,8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5148064" y="3933056"/>
            <a:ext cx="718239" cy="936104"/>
          </a:xfrm>
          <a:custGeom>
            <a:avLst/>
            <a:gdLst>
              <a:gd name="connsiteX0" fmla="*/ 0 w 718239"/>
              <a:gd name="connsiteY0" fmla="*/ 71824 h 820005"/>
              <a:gd name="connsiteX1" fmla="*/ 71824 w 718239"/>
              <a:gd name="connsiteY1" fmla="*/ 0 h 820005"/>
              <a:gd name="connsiteX2" fmla="*/ 646415 w 718239"/>
              <a:gd name="connsiteY2" fmla="*/ 0 h 820005"/>
              <a:gd name="connsiteX3" fmla="*/ 718239 w 718239"/>
              <a:gd name="connsiteY3" fmla="*/ 71824 h 820005"/>
              <a:gd name="connsiteX4" fmla="*/ 718239 w 718239"/>
              <a:gd name="connsiteY4" fmla="*/ 748181 h 820005"/>
              <a:gd name="connsiteX5" fmla="*/ 646415 w 718239"/>
              <a:gd name="connsiteY5" fmla="*/ 820005 h 820005"/>
              <a:gd name="connsiteX6" fmla="*/ 71824 w 718239"/>
              <a:gd name="connsiteY6" fmla="*/ 820005 h 820005"/>
              <a:gd name="connsiteX7" fmla="*/ 0 w 718239"/>
              <a:gd name="connsiteY7" fmla="*/ 748181 h 820005"/>
              <a:gd name="connsiteX8" fmla="*/ 0 w 718239"/>
              <a:gd name="connsiteY8" fmla="*/ 71824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239" h="820005">
                <a:moveTo>
                  <a:pt x="0" y="71824"/>
                </a:moveTo>
                <a:cubicBezTo>
                  <a:pt x="0" y="32157"/>
                  <a:pt x="32157" y="0"/>
                  <a:pt x="71824" y="0"/>
                </a:cubicBezTo>
                <a:lnTo>
                  <a:pt x="646415" y="0"/>
                </a:lnTo>
                <a:cubicBezTo>
                  <a:pt x="686082" y="0"/>
                  <a:pt x="718239" y="32157"/>
                  <a:pt x="718239" y="71824"/>
                </a:cubicBezTo>
                <a:lnTo>
                  <a:pt x="718239" y="748181"/>
                </a:lnTo>
                <a:cubicBezTo>
                  <a:pt x="718239" y="787848"/>
                  <a:pt x="686082" y="820005"/>
                  <a:pt x="646415" y="820005"/>
                </a:cubicBezTo>
                <a:lnTo>
                  <a:pt x="71824" y="820005"/>
                </a:lnTo>
                <a:cubicBezTo>
                  <a:pt x="32157" y="820005"/>
                  <a:pt x="0" y="787848"/>
                  <a:pt x="0" y="748181"/>
                </a:cubicBezTo>
                <a:lnTo>
                  <a:pt x="0" y="71824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947" tIns="62947" rIns="62947" bIns="6294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78,4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5145870" y="5157193"/>
            <a:ext cx="718239" cy="932556"/>
          </a:xfrm>
          <a:custGeom>
            <a:avLst/>
            <a:gdLst>
              <a:gd name="connsiteX0" fmla="*/ 0 w 718239"/>
              <a:gd name="connsiteY0" fmla="*/ 71824 h 820005"/>
              <a:gd name="connsiteX1" fmla="*/ 71824 w 718239"/>
              <a:gd name="connsiteY1" fmla="*/ 0 h 820005"/>
              <a:gd name="connsiteX2" fmla="*/ 646415 w 718239"/>
              <a:gd name="connsiteY2" fmla="*/ 0 h 820005"/>
              <a:gd name="connsiteX3" fmla="*/ 718239 w 718239"/>
              <a:gd name="connsiteY3" fmla="*/ 71824 h 820005"/>
              <a:gd name="connsiteX4" fmla="*/ 718239 w 718239"/>
              <a:gd name="connsiteY4" fmla="*/ 748181 h 820005"/>
              <a:gd name="connsiteX5" fmla="*/ 646415 w 718239"/>
              <a:gd name="connsiteY5" fmla="*/ 820005 h 820005"/>
              <a:gd name="connsiteX6" fmla="*/ 71824 w 718239"/>
              <a:gd name="connsiteY6" fmla="*/ 820005 h 820005"/>
              <a:gd name="connsiteX7" fmla="*/ 0 w 718239"/>
              <a:gd name="connsiteY7" fmla="*/ 748181 h 820005"/>
              <a:gd name="connsiteX8" fmla="*/ 0 w 718239"/>
              <a:gd name="connsiteY8" fmla="*/ 71824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239" h="820005">
                <a:moveTo>
                  <a:pt x="0" y="71824"/>
                </a:moveTo>
                <a:cubicBezTo>
                  <a:pt x="0" y="32157"/>
                  <a:pt x="32157" y="0"/>
                  <a:pt x="71824" y="0"/>
                </a:cubicBezTo>
                <a:lnTo>
                  <a:pt x="646415" y="0"/>
                </a:lnTo>
                <a:cubicBezTo>
                  <a:pt x="686082" y="0"/>
                  <a:pt x="718239" y="32157"/>
                  <a:pt x="718239" y="71824"/>
                </a:cubicBezTo>
                <a:lnTo>
                  <a:pt x="718239" y="748181"/>
                </a:lnTo>
                <a:cubicBezTo>
                  <a:pt x="718239" y="787848"/>
                  <a:pt x="686082" y="820005"/>
                  <a:pt x="646415" y="820005"/>
                </a:cubicBezTo>
                <a:lnTo>
                  <a:pt x="71824" y="820005"/>
                </a:lnTo>
                <a:cubicBezTo>
                  <a:pt x="32157" y="820005"/>
                  <a:pt x="0" y="787848"/>
                  <a:pt x="0" y="748181"/>
                </a:cubicBezTo>
                <a:lnTo>
                  <a:pt x="0" y="71824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947" tIns="62947" rIns="62947" bIns="6294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10,6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5929388" y="1845972"/>
            <a:ext cx="726710" cy="820005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625" tIns="74625" rIns="74625" bIns="7462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план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5929388" y="2780931"/>
            <a:ext cx="726710" cy="936102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5929388" y="3933057"/>
            <a:ext cx="726710" cy="936103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78,6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5929388" y="5157193"/>
            <a:ext cx="726710" cy="932556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6717142" y="1845972"/>
            <a:ext cx="726710" cy="820005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625" tIns="74625" rIns="74625" bIns="7462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6717142" y="2780930"/>
            <a:ext cx="726710" cy="936103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48,3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6717142" y="3933057"/>
            <a:ext cx="726710" cy="936103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78,9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6717142" y="5157193"/>
            <a:ext cx="726710" cy="932556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11,4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7504896" y="1845972"/>
            <a:ext cx="726710" cy="820005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625" tIns="74625" rIns="74625" bIns="7462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7504896" y="2780930"/>
            <a:ext cx="726710" cy="936103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50,4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7504896" y="3933057"/>
            <a:ext cx="726710" cy="936103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79,2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7504896" y="5157193"/>
            <a:ext cx="726710" cy="932556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11,8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8292650" y="1845972"/>
            <a:ext cx="726710" cy="820005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625" tIns="74625" rIns="74625" bIns="7462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8292650" y="2780930"/>
            <a:ext cx="726710" cy="936103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52,6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8292650" y="3933057"/>
            <a:ext cx="726710" cy="936103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79,5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8292650" y="5157192"/>
            <a:ext cx="726710" cy="918149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12,2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51781" y="2780929"/>
            <a:ext cx="4914848" cy="86409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населения Чувашской Республики, систематически занимающегося физической культурой и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спортом, %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81072" y="3933056"/>
            <a:ext cx="4906832" cy="86409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обеспеченности спортивными сооружениями исходя из единовременной пропускной способности объектов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спорта, %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59797" y="5157192"/>
            <a:ext cx="4906832" cy="86409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спортсменов Чувашской Республики, принявших участие во всероссийских и международных соревнованиях, в общей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численности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занимающихся в спортивных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учреждениях, %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26254" y="1784613"/>
            <a:ext cx="2592288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e.babaeva\Desktop\картинки\IMG_31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991" y="692696"/>
            <a:ext cx="2284266" cy="18958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57</a:t>
            </a:fld>
            <a:endParaRPr lang="ru-RU" dirty="0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259728" y="0"/>
            <a:ext cx="72646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физической культуры и спорта»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6343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79602" y="679082"/>
            <a:ext cx="4276374" cy="267791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безопасности жизнедеятельности жителей республики, включая защищенность от преступных и противоправных действий, чрезвычайных ситуаций природного и техногенного характера;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предупреждение возникновения и развития чрезвычайных ситуаций природного и техногенного характера;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населения по вопросам гражданской обороны, защиты от чрезвычайных ситуаций природного и техногенного характера и террористических акций;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на базе муниципальных образований комплексной информационной системы, обеспечивающей прогнозирование, мониторинг, предупреждение и ликвидацию возможных угроз, а также контроль устранения последствий чрезвычайных ситуаций и правонарушений.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4372762"/>
              </p:ext>
            </p:extLst>
          </p:nvPr>
        </p:nvGraphicFramePr>
        <p:xfrm>
          <a:off x="157475" y="3789295"/>
          <a:ext cx="4054485" cy="2836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2554" y="3481263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4384144" y="2421017"/>
            <a:ext cx="4626450" cy="431918"/>
          </a:xfrm>
          <a:custGeom>
            <a:avLst/>
            <a:gdLst>
              <a:gd name="connsiteX0" fmla="*/ 0 w 3933156"/>
              <a:gd name="connsiteY0" fmla="*/ 47719 h 477185"/>
              <a:gd name="connsiteX1" fmla="*/ 47719 w 3933156"/>
              <a:gd name="connsiteY1" fmla="*/ 0 h 477185"/>
              <a:gd name="connsiteX2" fmla="*/ 3885438 w 3933156"/>
              <a:gd name="connsiteY2" fmla="*/ 0 h 477185"/>
              <a:gd name="connsiteX3" fmla="*/ 3933157 w 3933156"/>
              <a:gd name="connsiteY3" fmla="*/ 47719 h 477185"/>
              <a:gd name="connsiteX4" fmla="*/ 3933156 w 3933156"/>
              <a:gd name="connsiteY4" fmla="*/ 429467 h 477185"/>
              <a:gd name="connsiteX5" fmla="*/ 3885437 w 3933156"/>
              <a:gd name="connsiteY5" fmla="*/ 477186 h 477185"/>
              <a:gd name="connsiteX6" fmla="*/ 47719 w 3933156"/>
              <a:gd name="connsiteY6" fmla="*/ 477185 h 477185"/>
              <a:gd name="connsiteX7" fmla="*/ 0 w 3933156"/>
              <a:gd name="connsiteY7" fmla="*/ 429466 h 477185"/>
              <a:gd name="connsiteX8" fmla="*/ 0 w 3933156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3156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3885438" y="0"/>
                </a:lnTo>
                <a:cubicBezTo>
                  <a:pt x="3911792" y="0"/>
                  <a:pt x="3933157" y="21365"/>
                  <a:pt x="3933157" y="47719"/>
                </a:cubicBezTo>
                <a:cubicBezTo>
                  <a:pt x="3933157" y="174968"/>
                  <a:pt x="3933156" y="302218"/>
                  <a:pt x="3933156" y="429467"/>
                </a:cubicBezTo>
                <a:cubicBezTo>
                  <a:pt x="3933156" y="455821"/>
                  <a:pt x="3911791" y="477186"/>
                  <a:pt x="3885437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подпрограмм,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25" name="Полилиния 24"/>
          <p:cNvSpPr/>
          <p:nvPr/>
        </p:nvSpPr>
        <p:spPr>
          <a:xfrm>
            <a:off x="4384144" y="3339116"/>
            <a:ext cx="2636128" cy="1152127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Защита населения и территорий от чрезвычайных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ситуаций,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пожарной безопасности и безопасности населения на водных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объектах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4402976" y="4565656"/>
            <a:ext cx="2613604" cy="468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терроризма и экстремистской деятельности</a:t>
            </a:r>
          </a:p>
        </p:txBody>
      </p:sp>
      <p:sp>
        <p:nvSpPr>
          <p:cNvPr id="28" name="Полилиния 27"/>
          <p:cNvSpPr/>
          <p:nvPr/>
        </p:nvSpPr>
        <p:spPr>
          <a:xfrm>
            <a:off x="4402976" y="5102529"/>
            <a:ext cx="2613604" cy="555083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Построение (развитие) аппаратно-программного комплекса «Безопасный город» 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8406998" y="3339117"/>
            <a:ext cx="576000" cy="1152127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178,2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7774040" y="4565656"/>
            <a:ext cx="576000" cy="492474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0,8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7765466" y="5724441"/>
            <a:ext cx="576000" cy="584879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45,8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7774040" y="3339117"/>
            <a:ext cx="576000" cy="1152127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178,2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8414412" y="5724441"/>
            <a:ext cx="576000" cy="584879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45,8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8406998" y="4565656"/>
            <a:ext cx="576000" cy="492474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0,8</a:t>
            </a:r>
          </a:p>
        </p:txBody>
      </p:sp>
      <p:sp>
        <p:nvSpPr>
          <p:cNvPr id="34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«Повышение </a:t>
            </a: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безопасности жизнедеятельности населения и территорий Чувашской Республики»</a:t>
            </a:r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4384143" y="2912311"/>
            <a:ext cx="2629155" cy="324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7774040" y="2912311"/>
            <a:ext cx="558852" cy="324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8414412" y="2912311"/>
            <a:ext cx="560182" cy="324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7130701" y="4565656"/>
            <a:ext cx="576000" cy="489735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0,8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7113313" y="5724441"/>
            <a:ext cx="576000" cy="584879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44,7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7130701" y="3339117"/>
            <a:ext cx="576000" cy="1152127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185,4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7130701" y="2912311"/>
            <a:ext cx="575999" cy="324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548" y="814951"/>
            <a:ext cx="1528788" cy="1462774"/>
          </a:xfrm>
          <a:prstGeom prst="rect">
            <a:avLst/>
          </a:prstGeom>
        </p:spPr>
      </p:pic>
      <p:sp>
        <p:nvSpPr>
          <p:cNvPr id="48" name="Полилиния 47"/>
          <p:cNvSpPr/>
          <p:nvPr/>
        </p:nvSpPr>
        <p:spPr>
          <a:xfrm>
            <a:off x="4419714" y="5724441"/>
            <a:ext cx="2593584" cy="584879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государственной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7774040" y="5085184"/>
            <a:ext cx="576000" cy="589773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11,7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8406998" y="5088954"/>
            <a:ext cx="576000" cy="582232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11,7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7130701" y="5095271"/>
            <a:ext cx="576000" cy="569598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11,7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35DCAC-F131-4C56-82C1-BB591457AF70}" type="slidenum">
              <a:rPr lang="ru-RU" smtClean="0"/>
              <a:pPr>
                <a:defRPr/>
              </a:pPr>
              <a:t>58</a:t>
            </a:fld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814951"/>
            <a:ext cx="1639564" cy="1459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7" y="799426"/>
            <a:ext cx="1405928" cy="1475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405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Скругленный прямоугольник 23"/>
          <p:cNvSpPr/>
          <p:nvPr/>
        </p:nvSpPr>
        <p:spPr>
          <a:xfrm>
            <a:off x="119597" y="3900312"/>
            <a:ext cx="4950000" cy="54182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количества чрезвычайных ситуаций природного и техногенного характера, пожаров, происшествий на водных объектах, единиц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29097" y="4725144"/>
            <a:ext cx="4950000" cy="59811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количества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населения,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погибшего при ЧС природного и техногенного характера,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пожарах, происшествиях на водных объектах,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19597" y="5593602"/>
            <a:ext cx="4950000" cy="71571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населения Чувашской Республики, проживающего на территориях муниципальных образований, в которых развернута система – 112, в общей численности населения Чувашской Республики 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9787" y="1961237"/>
            <a:ext cx="2177958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29097" y="2812348"/>
            <a:ext cx="4950000" cy="76066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Готовность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 оповещения населения об опасностях, возникающих при чрезвычайных ситуаций, %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лилиния 2"/>
          <p:cNvSpPr/>
          <p:nvPr/>
        </p:nvSpPr>
        <p:spPr>
          <a:xfrm>
            <a:off x="5135526" y="1240981"/>
            <a:ext cx="3903032" cy="592866"/>
          </a:xfrm>
          <a:custGeom>
            <a:avLst/>
            <a:gdLst>
              <a:gd name="connsiteX0" fmla="*/ 0 w 3903032"/>
              <a:gd name="connsiteY0" fmla="*/ 59287 h 592866"/>
              <a:gd name="connsiteX1" fmla="*/ 59287 w 3903032"/>
              <a:gd name="connsiteY1" fmla="*/ 0 h 592866"/>
              <a:gd name="connsiteX2" fmla="*/ 3843745 w 3903032"/>
              <a:gd name="connsiteY2" fmla="*/ 0 h 592866"/>
              <a:gd name="connsiteX3" fmla="*/ 3903032 w 3903032"/>
              <a:gd name="connsiteY3" fmla="*/ 59287 h 592866"/>
              <a:gd name="connsiteX4" fmla="*/ 3903032 w 3903032"/>
              <a:gd name="connsiteY4" fmla="*/ 533579 h 592866"/>
              <a:gd name="connsiteX5" fmla="*/ 3843745 w 3903032"/>
              <a:gd name="connsiteY5" fmla="*/ 592866 h 592866"/>
              <a:gd name="connsiteX6" fmla="*/ 59287 w 3903032"/>
              <a:gd name="connsiteY6" fmla="*/ 592866 h 592866"/>
              <a:gd name="connsiteX7" fmla="*/ 0 w 3903032"/>
              <a:gd name="connsiteY7" fmla="*/ 533579 h 592866"/>
              <a:gd name="connsiteX8" fmla="*/ 0 w 390303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3843745" y="0"/>
                </a:lnTo>
                <a:cubicBezTo>
                  <a:pt x="3876488" y="0"/>
                  <a:pt x="3903032" y="26544"/>
                  <a:pt x="3903032" y="59287"/>
                </a:cubicBezTo>
                <a:lnTo>
                  <a:pt x="3903032" y="533579"/>
                </a:lnTo>
                <a:cubicBezTo>
                  <a:pt x="3903032" y="566322"/>
                  <a:pt x="3876488" y="592866"/>
                  <a:pt x="384374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70704" tIns="70704" rIns="70704" bIns="70704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олилиния 12"/>
          <p:cNvSpPr/>
          <p:nvPr/>
        </p:nvSpPr>
        <p:spPr>
          <a:xfrm>
            <a:off x="5940152" y="2045963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704" tIns="70704" rIns="70704" bIns="70704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план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олилиния 13"/>
          <p:cNvSpPr/>
          <p:nvPr/>
        </p:nvSpPr>
        <p:spPr>
          <a:xfrm>
            <a:off x="5940152" y="2837423"/>
            <a:ext cx="731452" cy="760795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олилиния 14"/>
          <p:cNvSpPr/>
          <p:nvPr/>
        </p:nvSpPr>
        <p:spPr>
          <a:xfrm>
            <a:off x="5940152" y="3884115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3 025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5138575" y="4713250"/>
            <a:ext cx="731452" cy="612000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158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5953759" y="5638133"/>
            <a:ext cx="731452" cy="664874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6721316" y="2045963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704" tIns="70704" rIns="70704" bIns="70704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6721316" y="2837423"/>
            <a:ext cx="731452" cy="760795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6721316" y="3884115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3 000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6721316" y="4713250"/>
            <a:ext cx="731452" cy="612000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149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6739572" y="5638133"/>
            <a:ext cx="731452" cy="664874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7507502" y="2045963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704" tIns="70704" rIns="70704" bIns="70704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7507502" y="2837423"/>
            <a:ext cx="731452" cy="760795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56" name="Полилиния 55"/>
          <p:cNvSpPr/>
          <p:nvPr/>
        </p:nvSpPr>
        <p:spPr>
          <a:xfrm>
            <a:off x="7507502" y="3884115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2 975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7507502" y="4713250"/>
            <a:ext cx="731452" cy="612000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145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олилиния 58"/>
          <p:cNvSpPr/>
          <p:nvPr/>
        </p:nvSpPr>
        <p:spPr>
          <a:xfrm>
            <a:off x="7507502" y="5638133"/>
            <a:ext cx="731452" cy="664874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Полилиния 60"/>
          <p:cNvSpPr/>
          <p:nvPr/>
        </p:nvSpPr>
        <p:spPr>
          <a:xfrm>
            <a:off x="8306936" y="2045963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704" tIns="70704" rIns="70704" bIns="70704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Полилиния 61"/>
          <p:cNvSpPr/>
          <p:nvPr/>
        </p:nvSpPr>
        <p:spPr>
          <a:xfrm>
            <a:off x="8306936" y="2837423"/>
            <a:ext cx="731452" cy="760795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Полилиния 62"/>
          <p:cNvSpPr/>
          <p:nvPr/>
        </p:nvSpPr>
        <p:spPr>
          <a:xfrm>
            <a:off x="8306936" y="3884115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2 950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Полилиния 63"/>
          <p:cNvSpPr/>
          <p:nvPr/>
        </p:nvSpPr>
        <p:spPr>
          <a:xfrm>
            <a:off x="8307106" y="4713250"/>
            <a:ext cx="731452" cy="612000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141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Полилиния 65"/>
          <p:cNvSpPr/>
          <p:nvPr/>
        </p:nvSpPr>
        <p:spPr>
          <a:xfrm>
            <a:off x="8306936" y="5638133"/>
            <a:ext cx="731452" cy="664874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«Повышение </a:t>
            </a: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безопасности жизнедеятельности населения и территорий Чувашской Республики»</a:t>
            </a:r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945425"/>
            <a:ext cx="2576948" cy="1691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35DCAC-F131-4C56-82C1-BB591457AF70}" type="slidenum">
              <a:rPr lang="ru-RU" smtClean="0"/>
              <a:pPr>
                <a:defRPr/>
              </a:pPr>
              <a:t>59</a:t>
            </a:fld>
            <a:endParaRPr lang="ru-RU" dirty="0"/>
          </a:p>
        </p:txBody>
      </p:sp>
      <p:sp>
        <p:nvSpPr>
          <p:cNvPr id="34" name="Полилиния 33"/>
          <p:cNvSpPr/>
          <p:nvPr/>
        </p:nvSpPr>
        <p:spPr>
          <a:xfrm>
            <a:off x="5135526" y="2045963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704" tIns="70704" rIns="70704" bIns="70704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факт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5138575" y="2837423"/>
            <a:ext cx="731452" cy="760795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99,9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5138575" y="3884115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3 050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5947370" y="4713250"/>
            <a:ext cx="731452" cy="612000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153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5138575" y="5638133"/>
            <a:ext cx="731452" cy="664874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11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30" y="3600694"/>
            <a:ext cx="3240360" cy="24302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39551" y="2983974"/>
            <a:ext cx="7872446" cy="369888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государственного долга выглядит следующим образом:</a:t>
            </a:r>
          </a:p>
        </p:txBody>
      </p:sp>
      <p:grpSp>
        <p:nvGrpSpPr>
          <p:cNvPr id="14" name="Группа 136"/>
          <p:cNvGrpSpPr>
            <a:grpSpLocks/>
          </p:cNvGrpSpPr>
          <p:nvPr/>
        </p:nvGrpSpPr>
        <p:grpSpPr bwMode="auto">
          <a:xfrm>
            <a:off x="3690754" y="3412432"/>
            <a:ext cx="4099118" cy="2825700"/>
            <a:chOff x="2936230" y="2890313"/>
            <a:chExt cx="2621612" cy="2753265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3477735" y="2919723"/>
              <a:ext cx="2071702" cy="571504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Размещение ценных бумаг (облигаций)</a:t>
              </a: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3486140" y="3572780"/>
              <a:ext cx="2071702" cy="571504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>
                <a:solidFill>
                  <a:schemeClr val="tx1"/>
                </a:solidFill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Привлечение бюджетных кредитов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>
                <a:solidFill>
                  <a:schemeClr val="tx1"/>
                </a:solidFill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3486140" y="4257735"/>
              <a:ext cx="2071702" cy="571504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>
                <a:solidFill>
                  <a:schemeClr val="tx1"/>
                </a:solidFill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Привлечение банковских кредитов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>
                <a:solidFill>
                  <a:schemeClr val="tx1"/>
                </a:solidFill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3477735" y="4929198"/>
              <a:ext cx="2080107" cy="714380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>
                <a:solidFill>
                  <a:schemeClr val="tx1"/>
                </a:solidFill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Предоставление государственных гарантий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>
                <a:solidFill>
                  <a:schemeClr val="tx1"/>
                </a:solidFill>
              </a:endParaRPr>
            </a:p>
          </p:txBody>
        </p:sp>
        <p:grpSp>
          <p:nvGrpSpPr>
            <p:cNvPr id="19" name="Группа 114"/>
            <p:cNvGrpSpPr>
              <a:grpSpLocks/>
            </p:cNvGrpSpPr>
            <p:nvPr/>
          </p:nvGrpSpPr>
          <p:grpSpPr bwMode="auto">
            <a:xfrm rot="-5400000">
              <a:off x="1908058" y="3918485"/>
              <a:ext cx="2570791" cy="514448"/>
              <a:chOff x="1814470" y="3079116"/>
              <a:chExt cx="5643949" cy="514449"/>
            </a:xfrm>
          </p:grpSpPr>
          <p:cxnSp>
            <p:nvCxnSpPr>
              <p:cNvPr id="21" name="Прямая соединительная линия 20"/>
              <p:cNvCxnSpPr/>
              <p:nvPr/>
            </p:nvCxnSpPr>
            <p:spPr>
              <a:xfrm>
                <a:off x="1814470" y="3084403"/>
                <a:ext cx="5643949" cy="2011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Прямая соединительная линия 21"/>
              <p:cNvCxnSpPr/>
              <p:nvPr/>
            </p:nvCxnSpPr>
            <p:spPr>
              <a:xfrm rot="5400000">
                <a:off x="1561899" y="3340995"/>
                <a:ext cx="505141" cy="0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Прямая соединительная линия 22"/>
              <p:cNvCxnSpPr/>
              <p:nvPr/>
            </p:nvCxnSpPr>
            <p:spPr>
              <a:xfrm rot="5400000">
                <a:off x="3513740" y="3339650"/>
                <a:ext cx="499696" cy="3397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Прямая соединительная линия 23"/>
              <p:cNvCxnSpPr/>
              <p:nvPr/>
            </p:nvCxnSpPr>
            <p:spPr>
              <a:xfrm rot="5400000">
                <a:off x="6641087" y="3333457"/>
                <a:ext cx="512080" cy="3397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0" name="Прямая соединительная линия 19"/>
            <p:cNvCxnSpPr/>
            <p:nvPr/>
          </p:nvCxnSpPr>
          <p:spPr>
            <a:xfrm>
              <a:off x="2948613" y="3934780"/>
              <a:ext cx="499695" cy="1546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521923" y="1844824"/>
            <a:ext cx="7890073" cy="91940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бюджет формируется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дефицитом, то для финансирования расходов, не обеспеченных доходами, привлекаются банковские кредиты, кредиты из федерального бюджета, размещаются облигационные займы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21924" y="836712"/>
            <a:ext cx="7890073" cy="783193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долг -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долговые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обязательства бюджета, выраженные в валюте Российской Федерации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  <p:sp>
        <p:nvSpPr>
          <p:cNvPr id="32" name="Заголовок 1"/>
          <p:cNvSpPr txBox="1">
            <a:spLocks/>
          </p:cNvSpPr>
          <p:nvPr/>
        </p:nvSpPr>
        <p:spPr>
          <a:xfrm>
            <a:off x="259730" y="69850"/>
            <a:ext cx="4572000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Font typeface="Georgia" pitchFamily="18" charset="0"/>
              <a:buNone/>
            </a:pPr>
            <a:r>
              <a:rPr lang="ru-RU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термины и понятия</a:t>
            </a:r>
            <a:endParaRPr lang="ru-RU" sz="24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0770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28796" y="6600103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3" y="692696"/>
            <a:ext cx="4536505" cy="265620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</a:t>
            </a:r>
            <a:r>
              <a:rPr lang="ru-RU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программы: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и результативности противодействия преступности, охраны общественного порядка, обеспечения общественной безопасности;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взаимодействия органов исполнительной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власти,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правоохранительных, контролирующих органов, органов местного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самоуправления,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общественных объединений, участвующих в профилактике безнадзорности и правонарушений несовершеннолетних, семейного неблагополучия, а также действенный контроль за процессами, происходящими в подростковой среде, снижение уровня преступности, в том числе в отношении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несовершеннолетних;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мер по сокращению предложения и спроса на наркотические средства и психотропные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вещества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843" y="3440694"/>
            <a:ext cx="42093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3738944"/>
              </p:ext>
            </p:extLst>
          </p:nvPr>
        </p:nvGraphicFramePr>
        <p:xfrm>
          <a:off x="175379" y="3797457"/>
          <a:ext cx="4252605" cy="28026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олилиния 2"/>
          <p:cNvSpPr/>
          <p:nvPr/>
        </p:nvSpPr>
        <p:spPr>
          <a:xfrm>
            <a:off x="4737963" y="2204864"/>
            <a:ext cx="4198743" cy="435104"/>
          </a:xfrm>
          <a:custGeom>
            <a:avLst/>
            <a:gdLst>
              <a:gd name="connsiteX0" fmla="*/ 0 w 3828284"/>
              <a:gd name="connsiteY0" fmla="*/ 43510 h 435104"/>
              <a:gd name="connsiteX1" fmla="*/ 43510 w 3828284"/>
              <a:gd name="connsiteY1" fmla="*/ 0 h 435104"/>
              <a:gd name="connsiteX2" fmla="*/ 3784774 w 3828284"/>
              <a:gd name="connsiteY2" fmla="*/ 0 h 435104"/>
              <a:gd name="connsiteX3" fmla="*/ 3828284 w 3828284"/>
              <a:gd name="connsiteY3" fmla="*/ 43510 h 435104"/>
              <a:gd name="connsiteX4" fmla="*/ 3828284 w 3828284"/>
              <a:gd name="connsiteY4" fmla="*/ 391594 h 435104"/>
              <a:gd name="connsiteX5" fmla="*/ 3784774 w 3828284"/>
              <a:gd name="connsiteY5" fmla="*/ 435104 h 435104"/>
              <a:gd name="connsiteX6" fmla="*/ 43510 w 3828284"/>
              <a:gd name="connsiteY6" fmla="*/ 435104 h 435104"/>
              <a:gd name="connsiteX7" fmla="*/ 0 w 3828284"/>
              <a:gd name="connsiteY7" fmla="*/ 391594 h 435104"/>
              <a:gd name="connsiteX8" fmla="*/ 0 w 3828284"/>
              <a:gd name="connsiteY8" fmla="*/ 43510 h 435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8284" h="435104">
                <a:moveTo>
                  <a:pt x="0" y="43510"/>
                </a:moveTo>
                <a:cubicBezTo>
                  <a:pt x="0" y="19480"/>
                  <a:pt x="19480" y="0"/>
                  <a:pt x="43510" y="0"/>
                </a:cubicBezTo>
                <a:lnTo>
                  <a:pt x="3784774" y="0"/>
                </a:lnTo>
                <a:cubicBezTo>
                  <a:pt x="3808804" y="0"/>
                  <a:pt x="3828284" y="19480"/>
                  <a:pt x="3828284" y="43510"/>
                </a:cubicBezTo>
                <a:lnTo>
                  <a:pt x="3828284" y="391594"/>
                </a:lnTo>
                <a:cubicBezTo>
                  <a:pt x="3828284" y="415624"/>
                  <a:pt x="3808804" y="435104"/>
                  <a:pt x="3784774" y="435104"/>
                </a:cubicBezTo>
                <a:lnTo>
                  <a:pt x="43510" y="435104"/>
                </a:lnTo>
                <a:cubicBezTo>
                  <a:pt x="19480" y="435104"/>
                  <a:pt x="0" y="415624"/>
                  <a:pt x="0" y="391594"/>
                </a:cubicBezTo>
                <a:lnTo>
                  <a:pt x="0" y="4351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084" tIns="66084" rIns="66084" bIns="66084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4716016" y="2702303"/>
            <a:ext cx="2589023" cy="402193"/>
          </a:xfrm>
          <a:custGeom>
            <a:avLst/>
            <a:gdLst>
              <a:gd name="connsiteX0" fmla="*/ 0 w 2092791"/>
              <a:gd name="connsiteY0" fmla="*/ 40219 h 402193"/>
              <a:gd name="connsiteX1" fmla="*/ 40219 w 2092791"/>
              <a:gd name="connsiteY1" fmla="*/ 0 h 402193"/>
              <a:gd name="connsiteX2" fmla="*/ 2052572 w 2092791"/>
              <a:gd name="connsiteY2" fmla="*/ 0 h 402193"/>
              <a:gd name="connsiteX3" fmla="*/ 2092791 w 2092791"/>
              <a:gd name="connsiteY3" fmla="*/ 40219 h 402193"/>
              <a:gd name="connsiteX4" fmla="*/ 2092791 w 2092791"/>
              <a:gd name="connsiteY4" fmla="*/ 361974 h 402193"/>
              <a:gd name="connsiteX5" fmla="*/ 2052572 w 2092791"/>
              <a:gd name="connsiteY5" fmla="*/ 402193 h 402193"/>
              <a:gd name="connsiteX6" fmla="*/ 40219 w 2092791"/>
              <a:gd name="connsiteY6" fmla="*/ 402193 h 402193"/>
              <a:gd name="connsiteX7" fmla="*/ 0 w 2092791"/>
              <a:gd name="connsiteY7" fmla="*/ 361974 h 402193"/>
              <a:gd name="connsiteX8" fmla="*/ 0 w 2092791"/>
              <a:gd name="connsiteY8" fmla="*/ 40219 h 402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92791" h="402193">
                <a:moveTo>
                  <a:pt x="0" y="40219"/>
                </a:moveTo>
                <a:cubicBezTo>
                  <a:pt x="0" y="18007"/>
                  <a:pt x="18007" y="0"/>
                  <a:pt x="40219" y="0"/>
                </a:cubicBezTo>
                <a:lnTo>
                  <a:pt x="2052572" y="0"/>
                </a:lnTo>
                <a:cubicBezTo>
                  <a:pt x="2074784" y="0"/>
                  <a:pt x="2092791" y="18007"/>
                  <a:pt x="2092791" y="40219"/>
                </a:cubicBezTo>
                <a:lnTo>
                  <a:pt x="2092791" y="361974"/>
                </a:lnTo>
                <a:cubicBezTo>
                  <a:pt x="2092791" y="384186"/>
                  <a:pt x="2074784" y="402193"/>
                  <a:pt x="2052572" y="402193"/>
                </a:cubicBezTo>
                <a:lnTo>
                  <a:pt x="40219" y="402193"/>
                </a:lnTo>
                <a:cubicBezTo>
                  <a:pt x="18007" y="402193"/>
                  <a:pt x="0" y="384186"/>
                  <a:pt x="0" y="361974"/>
                </a:cubicBezTo>
                <a:lnTo>
                  <a:pt x="0" y="4021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120" tIns="65120" rIns="65120" bIns="65120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</a:p>
        </p:txBody>
      </p:sp>
      <p:sp>
        <p:nvSpPr>
          <p:cNvPr id="10" name="Полилиния 9"/>
          <p:cNvSpPr/>
          <p:nvPr/>
        </p:nvSpPr>
        <p:spPr>
          <a:xfrm>
            <a:off x="4716016" y="3196034"/>
            <a:ext cx="2596351" cy="309894"/>
          </a:xfrm>
          <a:custGeom>
            <a:avLst/>
            <a:gdLst>
              <a:gd name="connsiteX0" fmla="*/ 0 w 2109407"/>
              <a:gd name="connsiteY0" fmla="*/ 55259 h 552593"/>
              <a:gd name="connsiteX1" fmla="*/ 55259 w 2109407"/>
              <a:gd name="connsiteY1" fmla="*/ 0 h 552593"/>
              <a:gd name="connsiteX2" fmla="*/ 2054148 w 2109407"/>
              <a:gd name="connsiteY2" fmla="*/ 0 h 552593"/>
              <a:gd name="connsiteX3" fmla="*/ 2109407 w 2109407"/>
              <a:gd name="connsiteY3" fmla="*/ 55259 h 552593"/>
              <a:gd name="connsiteX4" fmla="*/ 2109407 w 2109407"/>
              <a:gd name="connsiteY4" fmla="*/ 497334 h 552593"/>
              <a:gd name="connsiteX5" fmla="*/ 2054148 w 2109407"/>
              <a:gd name="connsiteY5" fmla="*/ 552593 h 552593"/>
              <a:gd name="connsiteX6" fmla="*/ 55259 w 2109407"/>
              <a:gd name="connsiteY6" fmla="*/ 552593 h 552593"/>
              <a:gd name="connsiteX7" fmla="*/ 0 w 2109407"/>
              <a:gd name="connsiteY7" fmla="*/ 497334 h 552593"/>
              <a:gd name="connsiteX8" fmla="*/ 0 w 2109407"/>
              <a:gd name="connsiteY8" fmla="*/ 55259 h 552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09407" h="552593">
                <a:moveTo>
                  <a:pt x="0" y="55259"/>
                </a:moveTo>
                <a:cubicBezTo>
                  <a:pt x="0" y="24740"/>
                  <a:pt x="24740" y="0"/>
                  <a:pt x="55259" y="0"/>
                </a:cubicBezTo>
                <a:lnTo>
                  <a:pt x="2054148" y="0"/>
                </a:lnTo>
                <a:cubicBezTo>
                  <a:pt x="2084667" y="0"/>
                  <a:pt x="2109407" y="24740"/>
                  <a:pt x="2109407" y="55259"/>
                </a:cubicBezTo>
                <a:lnTo>
                  <a:pt x="2109407" y="497334"/>
                </a:lnTo>
                <a:cubicBezTo>
                  <a:pt x="2109407" y="527853"/>
                  <a:pt x="2084667" y="552593"/>
                  <a:pt x="2054148" y="552593"/>
                </a:cubicBezTo>
                <a:lnTo>
                  <a:pt x="55259" y="552593"/>
                </a:lnTo>
                <a:cubicBezTo>
                  <a:pt x="24740" y="552593"/>
                  <a:pt x="0" y="527853"/>
                  <a:pt x="0" y="497334"/>
                </a:cubicBezTo>
                <a:lnTo>
                  <a:pt x="0" y="5525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05" tIns="61905" rIns="61905" bIns="61905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правонарушений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олилиния 10"/>
          <p:cNvSpPr/>
          <p:nvPr/>
        </p:nvSpPr>
        <p:spPr>
          <a:xfrm>
            <a:off x="4719864" y="3584913"/>
            <a:ext cx="2591220" cy="1023972"/>
          </a:xfrm>
          <a:custGeom>
            <a:avLst/>
            <a:gdLst>
              <a:gd name="connsiteX0" fmla="*/ 0 w 2123999"/>
              <a:gd name="connsiteY0" fmla="*/ 36961 h 369613"/>
              <a:gd name="connsiteX1" fmla="*/ 36961 w 2123999"/>
              <a:gd name="connsiteY1" fmla="*/ 0 h 369613"/>
              <a:gd name="connsiteX2" fmla="*/ 2087038 w 2123999"/>
              <a:gd name="connsiteY2" fmla="*/ 0 h 369613"/>
              <a:gd name="connsiteX3" fmla="*/ 2123999 w 2123999"/>
              <a:gd name="connsiteY3" fmla="*/ 36961 h 369613"/>
              <a:gd name="connsiteX4" fmla="*/ 2123999 w 2123999"/>
              <a:gd name="connsiteY4" fmla="*/ 332652 h 369613"/>
              <a:gd name="connsiteX5" fmla="*/ 2087038 w 2123999"/>
              <a:gd name="connsiteY5" fmla="*/ 369613 h 369613"/>
              <a:gd name="connsiteX6" fmla="*/ 36961 w 2123999"/>
              <a:gd name="connsiteY6" fmla="*/ 369613 h 369613"/>
              <a:gd name="connsiteX7" fmla="*/ 0 w 2123999"/>
              <a:gd name="connsiteY7" fmla="*/ 332652 h 369613"/>
              <a:gd name="connsiteX8" fmla="*/ 0 w 2123999"/>
              <a:gd name="connsiteY8" fmla="*/ 36961 h 369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3999" h="369613">
                <a:moveTo>
                  <a:pt x="0" y="36961"/>
                </a:moveTo>
                <a:cubicBezTo>
                  <a:pt x="0" y="16548"/>
                  <a:pt x="16548" y="0"/>
                  <a:pt x="36961" y="0"/>
                </a:cubicBezTo>
                <a:lnTo>
                  <a:pt x="2087038" y="0"/>
                </a:lnTo>
                <a:cubicBezTo>
                  <a:pt x="2107451" y="0"/>
                  <a:pt x="2123999" y="16548"/>
                  <a:pt x="2123999" y="36961"/>
                </a:cubicBezTo>
                <a:lnTo>
                  <a:pt x="2123999" y="332652"/>
                </a:lnTo>
                <a:cubicBezTo>
                  <a:pt x="2123999" y="353065"/>
                  <a:pt x="2107451" y="369613"/>
                  <a:pt x="2087038" y="369613"/>
                </a:cubicBezTo>
                <a:lnTo>
                  <a:pt x="36961" y="369613"/>
                </a:lnTo>
                <a:cubicBezTo>
                  <a:pt x="16548" y="369613"/>
                  <a:pt x="0" y="353065"/>
                  <a:pt x="0" y="332652"/>
                </a:cubicBezTo>
                <a:lnTo>
                  <a:pt x="0" y="3696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546" tIns="56546" rIns="56546" bIns="56546" numCol="1" spcCol="1270" anchor="ctr" anchorCtr="0">
            <a:noAutofit/>
          </a:bodyPr>
          <a:lstStyle/>
          <a:p>
            <a:pPr algn="just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незаконного потребления наркотических средств и психотропных веществ, наркомании в Чувашской Республике</a:t>
            </a:r>
          </a:p>
        </p:txBody>
      </p:sp>
      <p:sp>
        <p:nvSpPr>
          <p:cNvPr id="17" name="Полилиния 16"/>
          <p:cNvSpPr/>
          <p:nvPr/>
        </p:nvSpPr>
        <p:spPr>
          <a:xfrm>
            <a:off x="4728205" y="4668753"/>
            <a:ext cx="2580094" cy="865154"/>
          </a:xfrm>
          <a:custGeom>
            <a:avLst/>
            <a:gdLst>
              <a:gd name="connsiteX0" fmla="*/ 0 w 2128385"/>
              <a:gd name="connsiteY0" fmla="*/ 99080 h 990804"/>
              <a:gd name="connsiteX1" fmla="*/ 99080 w 2128385"/>
              <a:gd name="connsiteY1" fmla="*/ 0 h 990804"/>
              <a:gd name="connsiteX2" fmla="*/ 2029305 w 2128385"/>
              <a:gd name="connsiteY2" fmla="*/ 0 h 990804"/>
              <a:gd name="connsiteX3" fmla="*/ 2128385 w 2128385"/>
              <a:gd name="connsiteY3" fmla="*/ 99080 h 990804"/>
              <a:gd name="connsiteX4" fmla="*/ 2128385 w 2128385"/>
              <a:gd name="connsiteY4" fmla="*/ 891724 h 990804"/>
              <a:gd name="connsiteX5" fmla="*/ 2029305 w 2128385"/>
              <a:gd name="connsiteY5" fmla="*/ 990804 h 990804"/>
              <a:gd name="connsiteX6" fmla="*/ 99080 w 2128385"/>
              <a:gd name="connsiteY6" fmla="*/ 990804 h 990804"/>
              <a:gd name="connsiteX7" fmla="*/ 0 w 2128385"/>
              <a:gd name="connsiteY7" fmla="*/ 891724 h 990804"/>
              <a:gd name="connsiteX8" fmla="*/ 0 w 2128385"/>
              <a:gd name="connsiteY8" fmla="*/ 99080 h 990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8385" h="990804">
                <a:moveTo>
                  <a:pt x="0" y="99080"/>
                </a:moveTo>
                <a:cubicBezTo>
                  <a:pt x="0" y="44360"/>
                  <a:pt x="44360" y="0"/>
                  <a:pt x="99080" y="0"/>
                </a:cubicBezTo>
                <a:lnTo>
                  <a:pt x="2029305" y="0"/>
                </a:lnTo>
                <a:cubicBezTo>
                  <a:pt x="2084025" y="0"/>
                  <a:pt x="2128385" y="44360"/>
                  <a:pt x="2128385" y="99080"/>
                </a:cubicBezTo>
                <a:lnTo>
                  <a:pt x="2128385" y="891724"/>
                </a:lnTo>
                <a:cubicBezTo>
                  <a:pt x="2128385" y="946444"/>
                  <a:pt x="2084025" y="990804"/>
                  <a:pt x="2029305" y="990804"/>
                </a:cubicBezTo>
                <a:lnTo>
                  <a:pt x="99080" y="990804"/>
                </a:lnTo>
                <a:cubicBezTo>
                  <a:pt x="44360" y="990804"/>
                  <a:pt x="0" y="946444"/>
                  <a:pt x="0" y="891724"/>
                </a:cubicBezTo>
                <a:lnTo>
                  <a:pt x="0" y="9908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40" tIns="74740" rIns="74740" bIns="74740" numCol="1" spcCol="1270" anchor="ctr" anchorCtr="0">
            <a:noAutofit/>
          </a:bodyPr>
          <a:lstStyle/>
          <a:p>
            <a:pPr algn="just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Предупреждение детской беспризорности,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безнадзорности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правонарушений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несовершеннолетних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4727400" y="5593776"/>
            <a:ext cx="2581167" cy="515338"/>
          </a:xfrm>
          <a:custGeom>
            <a:avLst/>
            <a:gdLst>
              <a:gd name="connsiteX0" fmla="*/ 0 w 2113338"/>
              <a:gd name="connsiteY0" fmla="*/ 51534 h 515338"/>
              <a:gd name="connsiteX1" fmla="*/ 51534 w 2113338"/>
              <a:gd name="connsiteY1" fmla="*/ 0 h 515338"/>
              <a:gd name="connsiteX2" fmla="*/ 2061804 w 2113338"/>
              <a:gd name="connsiteY2" fmla="*/ 0 h 515338"/>
              <a:gd name="connsiteX3" fmla="*/ 2113338 w 2113338"/>
              <a:gd name="connsiteY3" fmla="*/ 51534 h 515338"/>
              <a:gd name="connsiteX4" fmla="*/ 2113338 w 2113338"/>
              <a:gd name="connsiteY4" fmla="*/ 463804 h 515338"/>
              <a:gd name="connsiteX5" fmla="*/ 2061804 w 2113338"/>
              <a:gd name="connsiteY5" fmla="*/ 515338 h 515338"/>
              <a:gd name="connsiteX6" fmla="*/ 51534 w 2113338"/>
              <a:gd name="connsiteY6" fmla="*/ 515338 h 515338"/>
              <a:gd name="connsiteX7" fmla="*/ 0 w 2113338"/>
              <a:gd name="connsiteY7" fmla="*/ 463804 h 515338"/>
              <a:gd name="connsiteX8" fmla="*/ 0 w 2113338"/>
              <a:gd name="connsiteY8" fmla="*/ 51534 h 515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13338" h="515338">
                <a:moveTo>
                  <a:pt x="0" y="51534"/>
                </a:moveTo>
                <a:cubicBezTo>
                  <a:pt x="0" y="23073"/>
                  <a:pt x="23073" y="0"/>
                  <a:pt x="51534" y="0"/>
                </a:cubicBezTo>
                <a:lnTo>
                  <a:pt x="2061804" y="0"/>
                </a:lnTo>
                <a:cubicBezTo>
                  <a:pt x="2090265" y="0"/>
                  <a:pt x="2113338" y="23073"/>
                  <a:pt x="2113338" y="51534"/>
                </a:cubicBezTo>
                <a:lnTo>
                  <a:pt x="2113338" y="463804"/>
                </a:lnTo>
                <a:cubicBezTo>
                  <a:pt x="2113338" y="492265"/>
                  <a:pt x="2090265" y="515338"/>
                  <a:pt x="2061804" y="515338"/>
                </a:cubicBezTo>
                <a:lnTo>
                  <a:pt x="51534" y="515338"/>
                </a:lnTo>
                <a:cubicBezTo>
                  <a:pt x="23073" y="515338"/>
                  <a:pt x="0" y="492265"/>
                  <a:pt x="0" y="463804"/>
                </a:cubicBezTo>
                <a:lnTo>
                  <a:pt x="0" y="51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814" tIns="60814" rIns="60814" bIns="60814" numCol="1" spcCol="1270" anchor="ctr" anchorCtr="0">
            <a:noAutofit/>
          </a:bodyPr>
          <a:lstStyle/>
          <a:p>
            <a:pPr algn="just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государственной программы</a:t>
            </a:r>
          </a:p>
        </p:txBody>
      </p:sp>
      <p:sp>
        <p:nvSpPr>
          <p:cNvPr id="19" name="Полилиния 18"/>
          <p:cNvSpPr/>
          <p:nvPr/>
        </p:nvSpPr>
        <p:spPr>
          <a:xfrm>
            <a:off x="7418638" y="2708085"/>
            <a:ext cx="494370" cy="396411"/>
          </a:xfrm>
          <a:custGeom>
            <a:avLst/>
            <a:gdLst>
              <a:gd name="connsiteX0" fmla="*/ 0 w 655572"/>
              <a:gd name="connsiteY0" fmla="*/ 39641 h 396411"/>
              <a:gd name="connsiteX1" fmla="*/ 39641 w 655572"/>
              <a:gd name="connsiteY1" fmla="*/ 0 h 396411"/>
              <a:gd name="connsiteX2" fmla="*/ 615931 w 655572"/>
              <a:gd name="connsiteY2" fmla="*/ 0 h 396411"/>
              <a:gd name="connsiteX3" fmla="*/ 655572 w 655572"/>
              <a:gd name="connsiteY3" fmla="*/ 39641 h 396411"/>
              <a:gd name="connsiteX4" fmla="*/ 655572 w 655572"/>
              <a:gd name="connsiteY4" fmla="*/ 356770 h 396411"/>
              <a:gd name="connsiteX5" fmla="*/ 615931 w 655572"/>
              <a:gd name="connsiteY5" fmla="*/ 396411 h 396411"/>
              <a:gd name="connsiteX6" fmla="*/ 39641 w 655572"/>
              <a:gd name="connsiteY6" fmla="*/ 396411 h 396411"/>
              <a:gd name="connsiteX7" fmla="*/ 0 w 655572"/>
              <a:gd name="connsiteY7" fmla="*/ 356770 h 396411"/>
              <a:gd name="connsiteX8" fmla="*/ 0 w 655572"/>
              <a:gd name="connsiteY8" fmla="*/ 39641 h 39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72" h="396411">
                <a:moveTo>
                  <a:pt x="0" y="39641"/>
                </a:moveTo>
                <a:cubicBezTo>
                  <a:pt x="0" y="17748"/>
                  <a:pt x="17748" y="0"/>
                  <a:pt x="39641" y="0"/>
                </a:cubicBezTo>
                <a:lnTo>
                  <a:pt x="615931" y="0"/>
                </a:lnTo>
                <a:cubicBezTo>
                  <a:pt x="637824" y="0"/>
                  <a:pt x="655572" y="17748"/>
                  <a:pt x="655572" y="39641"/>
                </a:cubicBezTo>
                <a:lnTo>
                  <a:pt x="655572" y="356770"/>
                </a:lnTo>
                <a:cubicBezTo>
                  <a:pt x="655572" y="378663"/>
                  <a:pt x="637824" y="396411"/>
                  <a:pt x="615931" y="396411"/>
                </a:cubicBezTo>
                <a:lnTo>
                  <a:pt x="39641" y="396411"/>
                </a:lnTo>
                <a:cubicBezTo>
                  <a:pt x="17748" y="396411"/>
                  <a:pt x="0" y="378663"/>
                  <a:pt x="0" y="356770"/>
                </a:cubicBezTo>
                <a:lnTo>
                  <a:pt x="0" y="396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30" tIns="57330" rIns="57330" bIns="57330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7418637" y="3198620"/>
            <a:ext cx="494370" cy="267473"/>
          </a:xfrm>
          <a:custGeom>
            <a:avLst/>
            <a:gdLst>
              <a:gd name="connsiteX0" fmla="*/ 0 w 655567"/>
              <a:gd name="connsiteY0" fmla="*/ 55497 h 554966"/>
              <a:gd name="connsiteX1" fmla="*/ 55497 w 655567"/>
              <a:gd name="connsiteY1" fmla="*/ 0 h 554966"/>
              <a:gd name="connsiteX2" fmla="*/ 600070 w 655567"/>
              <a:gd name="connsiteY2" fmla="*/ 0 h 554966"/>
              <a:gd name="connsiteX3" fmla="*/ 655567 w 655567"/>
              <a:gd name="connsiteY3" fmla="*/ 55497 h 554966"/>
              <a:gd name="connsiteX4" fmla="*/ 655567 w 655567"/>
              <a:gd name="connsiteY4" fmla="*/ 499469 h 554966"/>
              <a:gd name="connsiteX5" fmla="*/ 600070 w 655567"/>
              <a:gd name="connsiteY5" fmla="*/ 554966 h 554966"/>
              <a:gd name="connsiteX6" fmla="*/ 55497 w 655567"/>
              <a:gd name="connsiteY6" fmla="*/ 554966 h 554966"/>
              <a:gd name="connsiteX7" fmla="*/ 0 w 655567"/>
              <a:gd name="connsiteY7" fmla="*/ 499469 h 554966"/>
              <a:gd name="connsiteX8" fmla="*/ 0 w 655567"/>
              <a:gd name="connsiteY8" fmla="*/ 55497 h 554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67" h="554966">
                <a:moveTo>
                  <a:pt x="0" y="55497"/>
                </a:moveTo>
                <a:cubicBezTo>
                  <a:pt x="0" y="24847"/>
                  <a:pt x="24847" y="0"/>
                  <a:pt x="55497" y="0"/>
                </a:cubicBezTo>
                <a:lnTo>
                  <a:pt x="600070" y="0"/>
                </a:lnTo>
                <a:cubicBezTo>
                  <a:pt x="630720" y="0"/>
                  <a:pt x="655567" y="24847"/>
                  <a:pt x="655567" y="55497"/>
                </a:cubicBezTo>
                <a:lnTo>
                  <a:pt x="655567" y="499469"/>
                </a:lnTo>
                <a:cubicBezTo>
                  <a:pt x="655567" y="530119"/>
                  <a:pt x="630720" y="554966"/>
                  <a:pt x="600070" y="554966"/>
                </a:cubicBezTo>
                <a:lnTo>
                  <a:pt x="55497" y="554966"/>
                </a:lnTo>
                <a:cubicBezTo>
                  <a:pt x="24847" y="554966"/>
                  <a:pt x="0" y="530119"/>
                  <a:pt x="0" y="499469"/>
                </a:cubicBezTo>
                <a:lnTo>
                  <a:pt x="0" y="554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74" tIns="61974" rIns="61974" bIns="61974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1,1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7418637" y="3584913"/>
            <a:ext cx="494370" cy="1029297"/>
          </a:xfrm>
          <a:custGeom>
            <a:avLst/>
            <a:gdLst>
              <a:gd name="connsiteX0" fmla="*/ 0 w 660747"/>
              <a:gd name="connsiteY0" fmla="*/ 39599 h 395993"/>
              <a:gd name="connsiteX1" fmla="*/ 39599 w 660747"/>
              <a:gd name="connsiteY1" fmla="*/ 0 h 395993"/>
              <a:gd name="connsiteX2" fmla="*/ 621148 w 660747"/>
              <a:gd name="connsiteY2" fmla="*/ 0 h 395993"/>
              <a:gd name="connsiteX3" fmla="*/ 660747 w 660747"/>
              <a:gd name="connsiteY3" fmla="*/ 39599 h 395993"/>
              <a:gd name="connsiteX4" fmla="*/ 660747 w 660747"/>
              <a:gd name="connsiteY4" fmla="*/ 356394 h 395993"/>
              <a:gd name="connsiteX5" fmla="*/ 621148 w 660747"/>
              <a:gd name="connsiteY5" fmla="*/ 395993 h 395993"/>
              <a:gd name="connsiteX6" fmla="*/ 39599 w 660747"/>
              <a:gd name="connsiteY6" fmla="*/ 395993 h 395993"/>
              <a:gd name="connsiteX7" fmla="*/ 0 w 660747"/>
              <a:gd name="connsiteY7" fmla="*/ 356394 h 395993"/>
              <a:gd name="connsiteX8" fmla="*/ 0 w 660747"/>
              <a:gd name="connsiteY8" fmla="*/ 39599 h 39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0747" h="395993">
                <a:moveTo>
                  <a:pt x="0" y="39599"/>
                </a:moveTo>
                <a:cubicBezTo>
                  <a:pt x="0" y="17729"/>
                  <a:pt x="17729" y="0"/>
                  <a:pt x="39599" y="0"/>
                </a:cubicBezTo>
                <a:lnTo>
                  <a:pt x="621148" y="0"/>
                </a:lnTo>
                <a:cubicBezTo>
                  <a:pt x="643018" y="0"/>
                  <a:pt x="660747" y="17729"/>
                  <a:pt x="660747" y="39599"/>
                </a:cubicBezTo>
                <a:lnTo>
                  <a:pt x="660747" y="356394"/>
                </a:lnTo>
                <a:cubicBezTo>
                  <a:pt x="660747" y="378264"/>
                  <a:pt x="643018" y="395993"/>
                  <a:pt x="621148" y="395993"/>
                </a:cubicBezTo>
                <a:lnTo>
                  <a:pt x="39599" y="395993"/>
                </a:lnTo>
                <a:cubicBezTo>
                  <a:pt x="17729" y="395993"/>
                  <a:pt x="0" y="378264"/>
                  <a:pt x="0" y="356394"/>
                </a:cubicBezTo>
                <a:lnTo>
                  <a:pt x="0" y="3959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18" tIns="57318" rIns="57318" bIns="57318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2,3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7406058" y="4684442"/>
            <a:ext cx="519528" cy="844284"/>
          </a:xfrm>
          <a:custGeom>
            <a:avLst/>
            <a:gdLst>
              <a:gd name="connsiteX0" fmla="*/ 0 w 657498"/>
              <a:gd name="connsiteY0" fmla="*/ 65750 h 968106"/>
              <a:gd name="connsiteX1" fmla="*/ 65750 w 657498"/>
              <a:gd name="connsiteY1" fmla="*/ 0 h 968106"/>
              <a:gd name="connsiteX2" fmla="*/ 591748 w 657498"/>
              <a:gd name="connsiteY2" fmla="*/ 0 h 968106"/>
              <a:gd name="connsiteX3" fmla="*/ 657498 w 657498"/>
              <a:gd name="connsiteY3" fmla="*/ 65750 h 968106"/>
              <a:gd name="connsiteX4" fmla="*/ 657498 w 657498"/>
              <a:gd name="connsiteY4" fmla="*/ 902356 h 968106"/>
              <a:gd name="connsiteX5" fmla="*/ 591748 w 657498"/>
              <a:gd name="connsiteY5" fmla="*/ 968106 h 968106"/>
              <a:gd name="connsiteX6" fmla="*/ 65750 w 657498"/>
              <a:gd name="connsiteY6" fmla="*/ 968106 h 968106"/>
              <a:gd name="connsiteX7" fmla="*/ 0 w 657498"/>
              <a:gd name="connsiteY7" fmla="*/ 902356 h 968106"/>
              <a:gd name="connsiteX8" fmla="*/ 0 w 657498"/>
              <a:gd name="connsiteY8" fmla="*/ 65750 h 9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968106">
                <a:moveTo>
                  <a:pt x="0" y="65750"/>
                </a:moveTo>
                <a:cubicBezTo>
                  <a:pt x="0" y="29437"/>
                  <a:pt x="29437" y="0"/>
                  <a:pt x="65750" y="0"/>
                </a:cubicBezTo>
                <a:lnTo>
                  <a:pt x="591748" y="0"/>
                </a:lnTo>
                <a:cubicBezTo>
                  <a:pt x="628061" y="0"/>
                  <a:pt x="657498" y="29437"/>
                  <a:pt x="657498" y="65750"/>
                </a:cubicBezTo>
                <a:lnTo>
                  <a:pt x="657498" y="902356"/>
                </a:lnTo>
                <a:cubicBezTo>
                  <a:pt x="657498" y="938669"/>
                  <a:pt x="628061" y="968106"/>
                  <a:pt x="591748" y="968106"/>
                </a:cubicBezTo>
                <a:lnTo>
                  <a:pt x="65750" y="968106"/>
                </a:lnTo>
                <a:cubicBezTo>
                  <a:pt x="29437" y="968106"/>
                  <a:pt x="0" y="938669"/>
                  <a:pt x="0" y="902356"/>
                </a:cubicBezTo>
                <a:lnTo>
                  <a:pt x="0" y="6575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977" tIns="64977" rIns="64977" bIns="64977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19,4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7406058" y="5593875"/>
            <a:ext cx="519528" cy="513123"/>
          </a:xfrm>
          <a:custGeom>
            <a:avLst/>
            <a:gdLst>
              <a:gd name="connsiteX0" fmla="*/ 0 w 657498"/>
              <a:gd name="connsiteY0" fmla="*/ 51312 h 513123"/>
              <a:gd name="connsiteX1" fmla="*/ 51312 w 657498"/>
              <a:gd name="connsiteY1" fmla="*/ 0 h 513123"/>
              <a:gd name="connsiteX2" fmla="*/ 606186 w 657498"/>
              <a:gd name="connsiteY2" fmla="*/ 0 h 513123"/>
              <a:gd name="connsiteX3" fmla="*/ 657498 w 657498"/>
              <a:gd name="connsiteY3" fmla="*/ 51312 h 513123"/>
              <a:gd name="connsiteX4" fmla="*/ 657498 w 657498"/>
              <a:gd name="connsiteY4" fmla="*/ 461811 h 513123"/>
              <a:gd name="connsiteX5" fmla="*/ 606186 w 657498"/>
              <a:gd name="connsiteY5" fmla="*/ 513123 h 513123"/>
              <a:gd name="connsiteX6" fmla="*/ 51312 w 657498"/>
              <a:gd name="connsiteY6" fmla="*/ 513123 h 513123"/>
              <a:gd name="connsiteX7" fmla="*/ 0 w 657498"/>
              <a:gd name="connsiteY7" fmla="*/ 461811 h 513123"/>
              <a:gd name="connsiteX8" fmla="*/ 0 w 657498"/>
              <a:gd name="connsiteY8" fmla="*/ 51312 h 51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513123">
                <a:moveTo>
                  <a:pt x="0" y="51312"/>
                </a:moveTo>
                <a:cubicBezTo>
                  <a:pt x="0" y="22973"/>
                  <a:pt x="22973" y="0"/>
                  <a:pt x="51312" y="0"/>
                </a:cubicBezTo>
                <a:lnTo>
                  <a:pt x="606186" y="0"/>
                </a:lnTo>
                <a:cubicBezTo>
                  <a:pt x="634525" y="0"/>
                  <a:pt x="657498" y="22973"/>
                  <a:pt x="657498" y="51312"/>
                </a:cubicBezTo>
                <a:lnTo>
                  <a:pt x="657498" y="461811"/>
                </a:lnTo>
                <a:cubicBezTo>
                  <a:pt x="657498" y="490150"/>
                  <a:pt x="634525" y="513123"/>
                  <a:pt x="606186" y="513123"/>
                </a:cubicBezTo>
                <a:lnTo>
                  <a:pt x="51312" y="513123"/>
                </a:lnTo>
                <a:cubicBezTo>
                  <a:pt x="22973" y="513123"/>
                  <a:pt x="0" y="490150"/>
                  <a:pt x="0" y="461811"/>
                </a:cubicBezTo>
                <a:lnTo>
                  <a:pt x="0" y="5131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749" tIns="60749" rIns="60749" bIns="60749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0,2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7962378" y="2708085"/>
            <a:ext cx="450126" cy="396411"/>
          </a:xfrm>
          <a:custGeom>
            <a:avLst/>
            <a:gdLst>
              <a:gd name="connsiteX0" fmla="*/ 0 w 655573"/>
              <a:gd name="connsiteY0" fmla="*/ 39641 h 396411"/>
              <a:gd name="connsiteX1" fmla="*/ 39641 w 655573"/>
              <a:gd name="connsiteY1" fmla="*/ 0 h 396411"/>
              <a:gd name="connsiteX2" fmla="*/ 615932 w 655573"/>
              <a:gd name="connsiteY2" fmla="*/ 0 h 396411"/>
              <a:gd name="connsiteX3" fmla="*/ 655573 w 655573"/>
              <a:gd name="connsiteY3" fmla="*/ 39641 h 396411"/>
              <a:gd name="connsiteX4" fmla="*/ 655573 w 655573"/>
              <a:gd name="connsiteY4" fmla="*/ 356770 h 396411"/>
              <a:gd name="connsiteX5" fmla="*/ 615932 w 655573"/>
              <a:gd name="connsiteY5" fmla="*/ 396411 h 396411"/>
              <a:gd name="connsiteX6" fmla="*/ 39641 w 655573"/>
              <a:gd name="connsiteY6" fmla="*/ 396411 h 396411"/>
              <a:gd name="connsiteX7" fmla="*/ 0 w 655573"/>
              <a:gd name="connsiteY7" fmla="*/ 356770 h 396411"/>
              <a:gd name="connsiteX8" fmla="*/ 0 w 655573"/>
              <a:gd name="connsiteY8" fmla="*/ 39641 h 39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73" h="396411">
                <a:moveTo>
                  <a:pt x="0" y="39641"/>
                </a:moveTo>
                <a:cubicBezTo>
                  <a:pt x="0" y="17748"/>
                  <a:pt x="17748" y="0"/>
                  <a:pt x="39641" y="0"/>
                </a:cubicBezTo>
                <a:lnTo>
                  <a:pt x="615932" y="0"/>
                </a:lnTo>
                <a:cubicBezTo>
                  <a:pt x="637825" y="0"/>
                  <a:pt x="655573" y="17748"/>
                  <a:pt x="655573" y="39641"/>
                </a:cubicBezTo>
                <a:lnTo>
                  <a:pt x="655573" y="356770"/>
                </a:lnTo>
                <a:cubicBezTo>
                  <a:pt x="655573" y="378663"/>
                  <a:pt x="637825" y="396411"/>
                  <a:pt x="615932" y="396411"/>
                </a:cubicBezTo>
                <a:lnTo>
                  <a:pt x="39641" y="396411"/>
                </a:lnTo>
                <a:cubicBezTo>
                  <a:pt x="17748" y="396411"/>
                  <a:pt x="0" y="378663"/>
                  <a:pt x="0" y="356770"/>
                </a:cubicBezTo>
                <a:lnTo>
                  <a:pt x="0" y="396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30" tIns="57330" rIns="57330" bIns="57330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7959391" y="3194351"/>
            <a:ext cx="448762" cy="276011"/>
          </a:xfrm>
          <a:custGeom>
            <a:avLst/>
            <a:gdLst>
              <a:gd name="connsiteX0" fmla="*/ 0 w 655568"/>
              <a:gd name="connsiteY0" fmla="*/ 55497 h 554966"/>
              <a:gd name="connsiteX1" fmla="*/ 55497 w 655568"/>
              <a:gd name="connsiteY1" fmla="*/ 0 h 554966"/>
              <a:gd name="connsiteX2" fmla="*/ 600071 w 655568"/>
              <a:gd name="connsiteY2" fmla="*/ 0 h 554966"/>
              <a:gd name="connsiteX3" fmla="*/ 655568 w 655568"/>
              <a:gd name="connsiteY3" fmla="*/ 55497 h 554966"/>
              <a:gd name="connsiteX4" fmla="*/ 655568 w 655568"/>
              <a:gd name="connsiteY4" fmla="*/ 499469 h 554966"/>
              <a:gd name="connsiteX5" fmla="*/ 600071 w 655568"/>
              <a:gd name="connsiteY5" fmla="*/ 554966 h 554966"/>
              <a:gd name="connsiteX6" fmla="*/ 55497 w 655568"/>
              <a:gd name="connsiteY6" fmla="*/ 554966 h 554966"/>
              <a:gd name="connsiteX7" fmla="*/ 0 w 655568"/>
              <a:gd name="connsiteY7" fmla="*/ 499469 h 554966"/>
              <a:gd name="connsiteX8" fmla="*/ 0 w 655568"/>
              <a:gd name="connsiteY8" fmla="*/ 55497 h 554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68" h="554966">
                <a:moveTo>
                  <a:pt x="0" y="55497"/>
                </a:moveTo>
                <a:cubicBezTo>
                  <a:pt x="0" y="24847"/>
                  <a:pt x="24847" y="0"/>
                  <a:pt x="55497" y="0"/>
                </a:cubicBezTo>
                <a:lnTo>
                  <a:pt x="600071" y="0"/>
                </a:lnTo>
                <a:cubicBezTo>
                  <a:pt x="630721" y="0"/>
                  <a:pt x="655568" y="24847"/>
                  <a:pt x="655568" y="55497"/>
                </a:cubicBezTo>
                <a:lnTo>
                  <a:pt x="655568" y="499469"/>
                </a:lnTo>
                <a:cubicBezTo>
                  <a:pt x="655568" y="530119"/>
                  <a:pt x="630721" y="554966"/>
                  <a:pt x="600071" y="554966"/>
                </a:cubicBezTo>
                <a:lnTo>
                  <a:pt x="55497" y="554966"/>
                </a:lnTo>
                <a:cubicBezTo>
                  <a:pt x="24847" y="554966"/>
                  <a:pt x="0" y="530119"/>
                  <a:pt x="0" y="499469"/>
                </a:cubicBezTo>
                <a:lnTo>
                  <a:pt x="0" y="554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74" tIns="61974" rIns="61974" bIns="61974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1,0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7955040" y="3584913"/>
            <a:ext cx="457464" cy="1029297"/>
          </a:xfrm>
          <a:custGeom>
            <a:avLst/>
            <a:gdLst>
              <a:gd name="connsiteX0" fmla="*/ 0 w 660749"/>
              <a:gd name="connsiteY0" fmla="*/ 39599 h 395993"/>
              <a:gd name="connsiteX1" fmla="*/ 39599 w 660749"/>
              <a:gd name="connsiteY1" fmla="*/ 0 h 395993"/>
              <a:gd name="connsiteX2" fmla="*/ 621150 w 660749"/>
              <a:gd name="connsiteY2" fmla="*/ 0 h 395993"/>
              <a:gd name="connsiteX3" fmla="*/ 660749 w 660749"/>
              <a:gd name="connsiteY3" fmla="*/ 39599 h 395993"/>
              <a:gd name="connsiteX4" fmla="*/ 660749 w 660749"/>
              <a:gd name="connsiteY4" fmla="*/ 356394 h 395993"/>
              <a:gd name="connsiteX5" fmla="*/ 621150 w 660749"/>
              <a:gd name="connsiteY5" fmla="*/ 395993 h 395993"/>
              <a:gd name="connsiteX6" fmla="*/ 39599 w 660749"/>
              <a:gd name="connsiteY6" fmla="*/ 395993 h 395993"/>
              <a:gd name="connsiteX7" fmla="*/ 0 w 660749"/>
              <a:gd name="connsiteY7" fmla="*/ 356394 h 395993"/>
              <a:gd name="connsiteX8" fmla="*/ 0 w 660749"/>
              <a:gd name="connsiteY8" fmla="*/ 39599 h 39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0749" h="395993">
                <a:moveTo>
                  <a:pt x="0" y="39599"/>
                </a:moveTo>
                <a:cubicBezTo>
                  <a:pt x="0" y="17729"/>
                  <a:pt x="17729" y="0"/>
                  <a:pt x="39599" y="0"/>
                </a:cubicBezTo>
                <a:lnTo>
                  <a:pt x="621150" y="0"/>
                </a:lnTo>
                <a:cubicBezTo>
                  <a:pt x="643020" y="0"/>
                  <a:pt x="660749" y="17729"/>
                  <a:pt x="660749" y="39599"/>
                </a:cubicBezTo>
                <a:lnTo>
                  <a:pt x="660749" y="356394"/>
                </a:lnTo>
                <a:cubicBezTo>
                  <a:pt x="660749" y="378264"/>
                  <a:pt x="643020" y="395993"/>
                  <a:pt x="621150" y="395993"/>
                </a:cubicBezTo>
                <a:lnTo>
                  <a:pt x="39599" y="395993"/>
                </a:lnTo>
                <a:cubicBezTo>
                  <a:pt x="17729" y="395993"/>
                  <a:pt x="0" y="378264"/>
                  <a:pt x="0" y="356394"/>
                </a:cubicBezTo>
                <a:lnTo>
                  <a:pt x="0" y="3959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18" tIns="57318" rIns="57318" bIns="57318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2,3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7977658" y="5593875"/>
            <a:ext cx="412228" cy="513123"/>
          </a:xfrm>
          <a:custGeom>
            <a:avLst/>
            <a:gdLst>
              <a:gd name="connsiteX0" fmla="*/ 0 w 656214"/>
              <a:gd name="connsiteY0" fmla="*/ 51312 h 513123"/>
              <a:gd name="connsiteX1" fmla="*/ 51312 w 656214"/>
              <a:gd name="connsiteY1" fmla="*/ 0 h 513123"/>
              <a:gd name="connsiteX2" fmla="*/ 604902 w 656214"/>
              <a:gd name="connsiteY2" fmla="*/ 0 h 513123"/>
              <a:gd name="connsiteX3" fmla="*/ 656214 w 656214"/>
              <a:gd name="connsiteY3" fmla="*/ 51312 h 513123"/>
              <a:gd name="connsiteX4" fmla="*/ 656214 w 656214"/>
              <a:gd name="connsiteY4" fmla="*/ 461811 h 513123"/>
              <a:gd name="connsiteX5" fmla="*/ 604902 w 656214"/>
              <a:gd name="connsiteY5" fmla="*/ 513123 h 513123"/>
              <a:gd name="connsiteX6" fmla="*/ 51312 w 656214"/>
              <a:gd name="connsiteY6" fmla="*/ 513123 h 513123"/>
              <a:gd name="connsiteX7" fmla="*/ 0 w 656214"/>
              <a:gd name="connsiteY7" fmla="*/ 461811 h 513123"/>
              <a:gd name="connsiteX8" fmla="*/ 0 w 656214"/>
              <a:gd name="connsiteY8" fmla="*/ 51312 h 51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6214" h="513123">
                <a:moveTo>
                  <a:pt x="0" y="51312"/>
                </a:moveTo>
                <a:cubicBezTo>
                  <a:pt x="0" y="22973"/>
                  <a:pt x="22973" y="0"/>
                  <a:pt x="51312" y="0"/>
                </a:cubicBezTo>
                <a:lnTo>
                  <a:pt x="604902" y="0"/>
                </a:lnTo>
                <a:cubicBezTo>
                  <a:pt x="633241" y="0"/>
                  <a:pt x="656214" y="22973"/>
                  <a:pt x="656214" y="51312"/>
                </a:cubicBezTo>
                <a:lnTo>
                  <a:pt x="656214" y="461811"/>
                </a:lnTo>
                <a:cubicBezTo>
                  <a:pt x="656214" y="490150"/>
                  <a:pt x="633241" y="513123"/>
                  <a:pt x="604902" y="513123"/>
                </a:cubicBezTo>
                <a:lnTo>
                  <a:pt x="51312" y="513123"/>
                </a:lnTo>
                <a:cubicBezTo>
                  <a:pt x="22973" y="513123"/>
                  <a:pt x="0" y="490150"/>
                  <a:pt x="0" y="461811"/>
                </a:cubicBezTo>
                <a:lnTo>
                  <a:pt x="0" y="5131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749" tIns="60749" rIns="60749" bIns="60749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0,2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7962378" y="4684442"/>
            <a:ext cx="442788" cy="844284"/>
          </a:xfrm>
          <a:custGeom>
            <a:avLst/>
            <a:gdLst>
              <a:gd name="connsiteX0" fmla="*/ 0 w 659446"/>
              <a:gd name="connsiteY0" fmla="*/ 65945 h 968106"/>
              <a:gd name="connsiteX1" fmla="*/ 65945 w 659446"/>
              <a:gd name="connsiteY1" fmla="*/ 0 h 968106"/>
              <a:gd name="connsiteX2" fmla="*/ 593501 w 659446"/>
              <a:gd name="connsiteY2" fmla="*/ 0 h 968106"/>
              <a:gd name="connsiteX3" fmla="*/ 659446 w 659446"/>
              <a:gd name="connsiteY3" fmla="*/ 65945 h 968106"/>
              <a:gd name="connsiteX4" fmla="*/ 659446 w 659446"/>
              <a:gd name="connsiteY4" fmla="*/ 902161 h 968106"/>
              <a:gd name="connsiteX5" fmla="*/ 593501 w 659446"/>
              <a:gd name="connsiteY5" fmla="*/ 968106 h 968106"/>
              <a:gd name="connsiteX6" fmla="*/ 65945 w 659446"/>
              <a:gd name="connsiteY6" fmla="*/ 968106 h 968106"/>
              <a:gd name="connsiteX7" fmla="*/ 0 w 659446"/>
              <a:gd name="connsiteY7" fmla="*/ 902161 h 968106"/>
              <a:gd name="connsiteX8" fmla="*/ 0 w 659446"/>
              <a:gd name="connsiteY8" fmla="*/ 65945 h 9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9446" h="968106">
                <a:moveTo>
                  <a:pt x="0" y="65945"/>
                </a:moveTo>
                <a:cubicBezTo>
                  <a:pt x="0" y="29525"/>
                  <a:pt x="29525" y="0"/>
                  <a:pt x="65945" y="0"/>
                </a:cubicBezTo>
                <a:lnTo>
                  <a:pt x="593501" y="0"/>
                </a:lnTo>
                <a:cubicBezTo>
                  <a:pt x="629921" y="0"/>
                  <a:pt x="659446" y="29525"/>
                  <a:pt x="659446" y="65945"/>
                </a:cubicBezTo>
                <a:lnTo>
                  <a:pt x="659446" y="902161"/>
                </a:lnTo>
                <a:cubicBezTo>
                  <a:pt x="659446" y="938581"/>
                  <a:pt x="629921" y="968106"/>
                  <a:pt x="593501" y="968106"/>
                </a:cubicBezTo>
                <a:lnTo>
                  <a:pt x="65945" y="968106"/>
                </a:lnTo>
                <a:cubicBezTo>
                  <a:pt x="29525" y="968106"/>
                  <a:pt x="0" y="938581"/>
                  <a:pt x="0" y="902161"/>
                </a:cubicBezTo>
                <a:lnTo>
                  <a:pt x="0" y="6594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035" tIns="65035" rIns="65035" bIns="65035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19,3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27086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</a:t>
            </a:r>
          </a:p>
          <a:p>
            <a:pPr marL="0" indent="0" algn="l">
              <a:buClr>
                <a:srgbClr val="F14124">
                  <a:lumMod val="75000"/>
                </a:srgbClr>
              </a:buClr>
              <a:buNone/>
            </a:pP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общественного порядка и противодействие преступности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8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225" y="766942"/>
            <a:ext cx="1211519" cy="1294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953" y="766942"/>
            <a:ext cx="1297340" cy="1278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134" y="764704"/>
            <a:ext cx="1346228" cy="1263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35DCAC-F131-4C56-82C1-BB591457AF70}" type="slidenum">
              <a:rPr lang="ru-RU" smtClean="0"/>
              <a:pPr>
                <a:defRPr/>
              </a:pPr>
              <a:t>60</a:t>
            </a:fld>
            <a:endParaRPr lang="ru-RU" dirty="0"/>
          </a:p>
        </p:txBody>
      </p:sp>
      <p:sp>
        <p:nvSpPr>
          <p:cNvPr id="38" name="Полилиния 37"/>
          <p:cNvSpPr/>
          <p:nvPr/>
        </p:nvSpPr>
        <p:spPr>
          <a:xfrm>
            <a:off x="8455974" y="2715046"/>
            <a:ext cx="480732" cy="396411"/>
          </a:xfrm>
          <a:custGeom>
            <a:avLst/>
            <a:gdLst>
              <a:gd name="connsiteX0" fmla="*/ 0 w 655573"/>
              <a:gd name="connsiteY0" fmla="*/ 39641 h 396411"/>
              <a:gd name="connsiteX1" fmla="*/ 39641 w 655573"/>
              <a:gd name="connsiteY1" fmla="*/ 0 h 396411"/>
              <a:gd name="connsiteX2" fmla="*/ 615932 w 655573"/>
              <a:gd name="connsiteY2" fmla="*/ 0 h 396411"/>
              <a:gd name="connsiteX3" fmla="*/ 655573 w 655573"/>
              <a:gd name="connsiteY3" fmla="*/ 39641 h 396411"/>
              <a:gd name="connsiteX4" fmla="*/ 655573 w 655573"/>
              <a:gd name="connsiteY4" fmla="*/ 356770 h 396411"/>
              <a:gd name="connsiteX5" fmla="*/ 615932 w 655573"/>
              <a:gd name="connsiteY5" fmla="*/ 396411 h 396411"/>
              <a:gd name="connsiteX6" fmla="*/ 39641 w 655573"/>
              <a:gd name="connsiteY6" fmla="*/ 396411 h 396411"/>
              <a:gd name="connsiteX7" fmla="*/ 0 w 655573"/>
              <a:gd name="connsiteY7" fmla="*/ 356770 h 396411"/>
              <a:gd name="connsiteX8" fmla="*/ 0 w 655573"/>
              <a:gd name="connsiteY8" fmla="*/ 39641 h 39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73" h="396411">
                <a:moveTo>
                  <a:pt x="0" y="39641"/>
                </a:moveTo>
                <a:cubicBezTo>
                  <a:pt x="0" y="17748"/>
                  <a:pt x="17748" y="0"/>
                  <a:pt x="39641" y="0"/>
                </a:cubicBezTo>
                <a:lnTo>
                  <a:pt x="615932" y="0"/>
                </a:lnTo>
                <a:cubicBezTo>
                  <a:pt x="637825" y="0"/>
                  <a:pt x="655573" y="17748"/>
                  <a:pt x="655573" y="39641"/>
                </a:cubicBezTo>
                <a:lnTo>
                  <a:pt x="655573" y="356770"/>
                </a:lnTo>
                <a:cubicBezTo>
                  <a:pt x="655573" y="378663"/>
                  <a:pt x="637825" y="396411"/>
                  <a:pt x="615932" y="396411"/>
                </a:cubicBezTo>
                <a:lnTo>
                  <a:pt x="39641" y="396411"/>
                </a:lnTo>
                <a:cubicBezTo>
                  <a:pt x="17748" y="396411"/>
                  <a:pt x="0" y="378663"/>
                  <a:pt x="0" y="356770"/>
                </a:cubicBezTo>
                <a:lnTo>
                  <a:pt x="0" y="396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30" tIns="57330" rIns="57330" bIns="57330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8471959" y="3194351"/>
            <a:ext cx="448762" cy="276011"/>
          </a:xfrm>
          <a:custGeom>
            <a:avLst/>
            <a:gdLst>
              <a:gd name="connsiteX0" fmla="*/ 0 w 655568"/>
              <a:gd name="connsiteY0" fmla="*/ 55497 h 554966"/>
              <a:gd name="connsiteX1" fmla="*/ 55497 w 655568"/>
              <a:gd name="connsiteY1" fmla="*/ 0 h 554966"/>
              <a:gd name="connsiteX2" fmla="*/ 600071 w 655568"/>
              <a:gd name="connsiteY2" fmla="*/ 0 h 554966"/>
              <a:gd name="connsiteX3" fmla="*/ 655568 w 655568"/>
              <a:gd name="connsiteY3" fmla="*/ 55497 h 554966"/>
              <a:gd name="connsiteX4" fmla="*/ 655568 w 655568"/>
              <a:gd name="connsiteY4" fmla="*/ 499469 h 554966"/>
              <a:gd name="connsiteX5" fmla="*/ 600071 w 655568"/>
              <a:gd name="connsiteY5" fmla="*/ 554966 h 554966"/>
              <a:gd name="connsiteX6" fmla="*/ 55497 w 655568"/>
              <a:gd name="connsiteY6" fmla="*/ 554966 h 554966"/>
              <a:gd name="connsiteX7" fmla="*/ 0 w 655568"/>
              <a:gd name="connsiteY7" fmla="*/ 499469 h 554966"/>
              <a:gd name="connsiteX8" fmla="*/ 0 w 655568"/>
              <a:gd name="connsiteY8" fmla="*/ 55497 h 554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68" h="554966">
                <a:moveTo>
                  <a:pt x="0" y="55497"/>
                </a:moveTo>
                <a:cubicBezTo>
                  <a:pt x="0" y="24847"/>
                  <a:pt x="24847" y="0"/>
                  <a:pt x="55497" y="0"/>
                </a:cubicBezTo>
                <a:lnTo>
                  <a:pt x="600071" y="0"/>
                </a:lnTo>
                <a:cubicBezTo>
                  <a:pt x="630721" y="0"/>
                  <a:pt x="655568" y="24847"/>
                  <a:pt x="655568" y="55497"/>
                </a:cubicBezTo>
                <a:lnTo>
                  <a:pt x="655568" y="499469"/>
                </a:lnTo>
                <a:cubicBezTo>
                  <a:pt x="655568" y="530119"/>
                  <a:pt x="630721" y="554966"/>
                  <a:pt x="600071" y="554966"/>
                </a:cubicBezTo>
                <a:lnTo>
                  <a:pt x="55497" y="554966"/>
                </a:lnTo>
                <a:cubicBezTo>
                  <a:pt x="24847" y="554966"/>
                  <a:pt x="0" y="530119"/>
                  <a:pt x="0" y="499469"/>
                </a:cubicBezTo>
                <a:lnTo>
                  <a:pt x="0" y="554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74" tIns="61974" rIns="61974" bIns="61974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1,0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8455974" y="3584913"/>
            <a:ext cx="480732" cy="1029297"/>
          </a:xfrm>
          <a:custGeom>
            <a:avLst/>
            <a:gdLst>
              <a:gd name="connsiteX0" fmla="*/ 0 w 660749"/>
              <a:gd name="connsiteY0" fmla="*/ 39599 h 395993"/>
              <a:gd name="connsiteX1" fmla="*/ 39599 w 660749"/>
              <a:gd name="connsiteY1" fmla="*/ 0 h 395993"/>
              <a:gd name="connsiteX2" fmla="*/ 621150 w 660749"/>
              <a:gd name="connsiteY2" fmla="*/ 0 h 395993"/>
              <a:gd name="connsiteX3" fmla="*/ 660749 w 660749"/>
              <a:gd name="connsiteY3" fmla="*/ 39599 h 395993"/>
              <a:gd name="connsiteX4" fmla="*/ 660749 w 660749"/>
              <a:gd name="connsiteY4" fmla="*/ 356394 h 395993"/>
              <a:gd name="connsiteX5" fmla="*/ 621150 w 660749"/>
              <a:gd name="connsiteY5" fmla="*/ 395993 h 395993"/>
              <a:gd name="connsiteX6" fmla="*/ 39599 w 660749"/>
              <a:gd name="connsiteY6" fmla="*/ 395993 h 395993"/>
              <a:gd name="connsiteX7" fmla="*/ 0 w 660749"/>
              <a:gd name="connsiteY7" fmla="*/ 356394 h 395993"/>
              <a:gd name="connsiteX8" fmla="*/ 0 w 660749"/>
              <a:gd name="connsiteY8" fmla="*/ 39599 h 39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0749" h="395993">
                <a:moveTo>
                  <a:pt x="0" y="39599"/>
                </a:moveTo>
                <a:cubicBezTo>
                  <a:pt x="0" y="17729"/>
                  <a:pt x="17729" y="0"/>
                  <a:pt x="39599" y="0"/>
                </a:cubicBezTo>
                <a:lnTo>
                  <a:pt x="621150" y="0"/>
                </a:lnTo>
                <a:cubicBezTo>
                  <a:pt x="643020" y="0"/>
                  <a:pt x="660749" y="17729"/>
                  <a:pt x="660749" y="39599"/>
                </a:cubicBezTo>
                <a:lnTo>
                  <a:pt x="660749" y="356394"/>
                </a:lnTo>
                <a:cubicBezTo>
                  <a:pt x="660749" y="378264"/>
                  <a:pt x="643020" y="395993"/>
                  <a:pt x="621150" y="395993"/>
                </a:cubicBezTo>
                <a:lnTo>
                  <a:pt x="39599" y="395993"/>
                </a:lnTo>
                <a:cubicBezTo>
                  <a:pt x="17729" y="395993"/>
                  <a:pt x="0" y="378264"/>
                  <a:pt x="0" y="356394"/>
                </a:cubicBezTo>
                <a:lnTo>
                  <a:pt x="0" y="3959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18" tIns="57318" rIns="57318" bIns="57318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1,8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8460357" y="4684442"/>
            <a:ext cx="471967" cy="844284"/>
          </a:xfrm>
          <a:custGeom>
            <a:avLst/>
            <a:gdLst>
              <a:gd name="connsiteX0" fmla="*/ 0 w 659446"/>
              <a:gd name="connsiteY0" fmla="*/ 65945 h 968106"/>
              <a:gd name="connsiteX1" fmla="*/ 65945 w 659446"/>
              <a:gd name="connsiteY1" fmla="*/ 0 h 968106"/>
              <a:gd name="connsiteX2" fmla="*/ 593501 w 659446"/>
              <a:gd name="connsiteY2" fmla="*/ 0 h 968106"/>
              <a:gd name="connsiteX3" fmla="*/ 659446 w 659446"/>
              <a:gd name="connsiteY3" fmla="*/ 65945 h 968106"/>
              <a:gd name="connsiteX4" fmla="*/ 659446 w 659446"/>
              <a:gd name="connsiteY4" fmla="*/ 902161 h 968106"/>
              <a:gd name="connsiteX5" fmla="*/ 593501 w 659446"/>
              <a:gd name="connsiteY5" fmla="*/ 968106 h 968106"/>
              <a:gd name="connsiteX6" fmla="*/ 65945 w 659446"/>
              <a:gd name="connsiteY6" fmla="*/ 968106 h 968106"/>
              <a:gd name="connsiteX7" fmla="*/ 0 w 659446"/>
              <a:gd name="connsiteY7" fmla="*/ 902161 h 968106"/>
              <a:gd name="connsiteX8" fmla="*/ 0 w 659446"/>
              <a:gd name="connsiteY8" fmla="*/ 65945 h 9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9446" h="968106">
                <a:moveTo>
                  <a:pt x="0" y="65945"/>
                </a:moveTo>
                <a:cubicBezTo>
                  <a:pt x="0" y="29525"/>
                  <a:pt x="29525" y="0"/>
                  <a:pt x="65945" y="0"/>
                </a:cubicBezTo>
                <a:lnTo>
                  <a:pt x="593501" y="0"/>
                </a:lnTo>
                <a:cubicBezTo>
                  <a:pt x="629921" y="0"/>
                  <a:pt x="659446" y="29525"/>
                  <a:pt x="659446" y="65945"/>
                </a:cubicBezTo>
                <a:lnTo>
                  <a:pt x="659446" y="902161"/>
                </a:lnTo>
                <a:cubicBezTo>
                  <a:pt x="659446" y="938581"/>
                  <a:pt x="629921" y="968106"/>
                  <a:pt x="593501" y="968106"/>
                </a:cubicBezTo>
                <a:lnTo>
                  <a:pt x="65945" y="968106"/>
                </a:lnTo>
                <a:cubicBezTo>
                  <a:pt x="29525" y="968106"/>
                  <a:pt x="0" y="938581"/>
                  <a:pt x="0" y="902161"/>
                </a:cubicBezTo>
                <a:lnTo>
                  <a:pt x="0" y="6594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035" tIns="65035" rIns="65035" bIns="65035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16,7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8471959" y="5593875"/>
            <a:ext cx="448762" cy="513123"/>
          </a:xfrm>
          <a:custGeom>
            <a:avLst/>
            <a:gdLst>
              <a:gd name="connsiteX0" fmla="*/ 0 w 656214"/>
              <a:gd name="connsiteY0" fmla="*/ 51312 h 513123"/>
              <a:gd name="connsiteX1" fmla="*/ 51312 w 656214"/>
              <a:gd name="connsiteY1" fmla="*/ 0 h 513123"/>
              <a:gd name="connsiteX2" fmla="*/ 604902 w 656214"/>
              <a:gd name="connsiteY2" fmla="*/ 0 h 513123"/>
              <a:gd name="connsiteX3" fmla="*/ 656214 w 656214"/>
              <a:gd name="connsiteY3" fmla="*/ 51312 h 513123"/>
              <a:gd name="connsiteX4" fmla="*/ 656214 w 656214"/>
              <a:gd name="connsiteY4" fmla="*/ 461811 h 513123"/>
              <a:gd name="connsiteX5" fmla="*/ 604902 w 656214"/>
              <a:gd name="connsiteY5" fmla="*/ 513123 h 513123"/>
              <a:gd name="connsiteX6" fmla="*/ 51312 w 656214"/>
              <a:gd name="connsiteY6" fmla="*/ 513123 h 513123"/>
              <a:gd name="connsiteX7" fmla="*/ 0 w 656214"/>
              <a:gd name="connsiteY7" fmla="*/ 461811 h 513123"/>
              <a:gd name="connsiteX8" fmla="*/ 0 w 656214"/>
              <a:gd name="connsiteY8" fmla="*/ 51312 h 51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6214" h="513123">
                <a:moveTo>
                  <a:pt x="0" y="51312"/>
                </a:moveTo>
                <a:cubicBezTo>
                  <a:pt x="0" y="22973"/>
                  <a:pt x="22973" y="0"/>
                  <a:pt x="51312" y="0"/>
                </a:cubicBezTo>
                <a:lnTo>
                  <a:pt x="604902" y="0"/>
                </a:lnTo>
                <a:cubicBezTo>
                  <a:pt x="633241" y="0"/>
                  <a:pt x="656214" y="22973"/>
                  <a:pt x="656214" y="51312"/>
                </a:cubicBezTo>
                <a:lnTo>
                  <a:pt x="656214" y="461811"/>
                </a:lnTo>
                <a:cubicBezTo>
                  <a:pt x="656214" y="490150"/>
                  <a:pt x="633241" y="513123"/>
                  <a:pt x="604902" y="513123"/>
                </a:cubicBezTo>
                <a:lnTo>
                  <a:pt x="51312" y="513123"/>
                </a:lnTo>
                <a:cubicBezTo>
                  <a:pt x="22973" y="513123"/>
                  <a:pt x="0" y="490150"/>
                  <a:pt x="0" y="461811"/>
                </a:cubicBezTo>
                <a:lnTo>
                  <a:pt x="0" y="5131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749" tIns="60749" rIns="60749" bIns="60749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0,2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66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4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555" y="980728"/>
            <a:ext cx="2664377" cy="1900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олилиния 3"/>
          <p:cNvSpPr/>
          <p:nvPr/>
        </p:nvSpPr>
        <p:spPr>
          <a:xfrm>
            <a:off x="5148144" y="1395879"/>
            <a:ext cx="3899703" cy="735023"/>
          </a:xfrm>
          <a:custGeom>
            <a:avLst/>
            <a:gdLst>
              <a:gd name="connsiteX0" fmla="*/ 0 w 3903032"/>
              <a:gd name="connsiteY0" fmla="*/ 73502 h 735023"/>
              <a:gd name="connsiteX1" fmla="*/ 73502 w 3903032"/>
              <a:gd name="connsiteY1" fmla="*/ 0 h 735023"/>
              <a:gd name="connsiteX2" fmla="*/ 3829530 w 3903032"/>
              <a:gd name="connsiteY2" fmla="*/ 0 h 735023"/>
              <a:gd name="connsiteX3" fmla="*/ 3903032 w 3903032"/>
              <a:gd name="connsiteY3" fmla="*/ 73502 h 735023"/>
              <a:gd name="connsiteX4" fmla="*/ 3903032 w 3903032"/>
              <a:gd name="connsiteY4" fmla="*/ 661521 h 735023"/>
              <a:gd name="connsiteX5" fmla="*/ 3829530 w 3903032"/>
              <a:gd name="connsiteY5" fmla="*/ 735023 h 735023"/>
              <a:gd name="connsiteX6" fmla="*/ 73502 w 3903032"/>
              <a:gd name="connsiteY6" fmla="*/ 735023 h 735023"/>
              <a:gd name="connsiteX7" fmla="*/ 0 w 3903032"/>
              <a:gd name="connsiteY7" fmla="*/ 661521 h 735023"/>
              <a:gd name="connsiteX8" fmla="*/ 0 w 3903032"/>
              <a:gd name="connsiteY8" fmla="*/ 73502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735023">
                <a:moveTo>
                  <a:pt x="0" y="73502"/>
                </a:moveTo>
                <a:cubicBezTo>
                  <a:pt x="0" y="32908"/>
                  <a:pt x="32908" y="0"/>
                  <a:pt x="73502" y="0"/>
                </a:cubicBezTo>
                <a:lnTo>
                  <a:pt x="3829530" y="0"/>
                </a:lnTo>
                <a:cubicBezTo>
                  <a:pt x="3870124" y="0"/>
                  <a:pt x="3903032" y="32908"/>
                  <a:pt x="3903032" y="73502"/>
                </a:cubicBezTo>
                <a:lnTo>
                  <a:pt x="3903032" y="661521"/>
                </a:lnTo>
                <a:cubicBezTo>
                  <a:pt x="3903032" y="702115"/>
                  <a:pt x="3870124" y="735023"/>
                  <a:pt x="3829530" y="735023"/>
                </a:cubicBezTo>
                <a:lnTo>
                  <a:pt x="73502" y="735023"/>
                </a:lnTo>
                <a:cubicBezTo>
                  <a:pt x="32908" y="735023"/>
                  <a:pt x="0" y="702115"/>
                  <a:pt x="0" y="661521"/>
                </a:cubicBezTo>
                <a:lnTo>
                  <a:pt x="0" y="73502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74868" tIns="74868" rIns="74868" bIns="74868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</a:p>
        </p:txBody>
      </p:sp>
      <p:sp>
        <p:nvSpPr>
          <p:cNvPr id="25" name="Полилиния 24"/>
          <p:cNvSpPr/>
          <p:nvPr/>
        </p:nvSpPr>
        <p:spPr>
          <a:xfrm>
            <a:off x="5871745" y="2584160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</a:p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5871745" y="5158805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9,6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5097347" y="3406707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20,7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5871745" y="4243587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89,6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6670759" y="2584160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6670759" y="5158805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9,3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6670759" y="3406707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20,5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6670759" y="4243587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87,5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7456160" y="2584160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7456160" y="5158805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7456160" y="3406707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20,4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7456160" y="4243587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85,0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3532" y="3391457"/>
            <a:ext cx="4900516" cy="72008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преступлений, совершенных на улицах, в общем числе зарегистрированных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преступлений, </a:t>
            </a:r>
            <a:r>
              <a:rPr lang="ru-RU" sz="1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4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03532" y="4251227"/>
            <a:ext cx="4900516" cy="70563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Распространенность преступлений в сфере незаконного оборота </a:t>
            </a:r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наркотиков, </a:t>
            </a:r>
            <a:r>
              <a:rPr lang="ru-RU" sz="1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преступлений на 100 тыс. населения</a:t>
            </a:r>
            <a:endParaRPr lang="ru-RU" sz="15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03532" y="5135822"/>
            <a:ext cx="4900516" cy="74145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Число несовершеннолетних, совершивших преступления, в расчете на 1 тыс. несовершеннолетних в возрасте от 14 до 18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лет, </a:t>
            </a:r>
            <a:r>
              <a:rPr lang="ru-RU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25891" y="2130902"/>
            <a:ext cx="2213861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59728" y="0"/>
            <a:ext cx="72646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None/>
            </a:pP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</a:t>
            </a:r>
          </a:p>
          <a:p>
            <a:pPr marL="0" indent="0" algn="l">
              <a:buClr>
                <a:srgbClr val="F14124">
                  <a:lumMod val="75000"/>
                </a:srgbClr>
              </a:buClr>
              <a:buNone/>
            </a:pP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общественного порядка и противодействие преступности»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35DCAC-F131-4C56-82C1-BB591457AF70}" type="slidenum">
              <a:rPr lang="ru-RU" smtClean="0"/>
              <a:pPr>
                <a:defRPr/>
              </a:pPr>
              <a:t>61</a:t>
            </a:fld>
            <a:endParaRPr lang="ru-RU" dirty="0"/>
          </a:p>
        </p:txBody>
      </p:sp>
      <p:sp>
        <p:nvSpPr>
          <p:cNvPr id="29" name="Полилиния 28"/>
          <p:cNvSpPr/>
          <p:nvPr/>
        </p:nvSpPr>
        <p:spPr>
          <a:xfrm>
            <a:off x="8244488" y="2584160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8244488" y="3406707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20,3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8244488" y="4243587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83,1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8244488" y="5158805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8,7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5097347" y="2584160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</a:p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5871745" y="3406707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20,6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5097347" y="4243587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91,3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5097347" y="5158805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9,9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45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498" y="860239"/>
            <a:ext cx="2854649" cy="21367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7780" y="764705"/>
            <a:ext cx="5360324" cy="223224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</a:t>
            </a:r>
            <a:r>
              <a:rPr lang="ru-RU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программы: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развития в Чувашской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Республике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информационного пространства с учетом потребностей общества в получении качественных и достоверных сведений на основе масштабного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распространения информационно-телекоммуникационных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технологий;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устойчивой и безопасной информационно-телекоммуникационной инфраструктуры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высокоскоростной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передачи, обработки и хранения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больших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объемов данных, доступной для организаций и домохозяйств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9728" y="3140968"/>
            <a:ext cx="42093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22166" y="6453336"/>
            <a:ext cx="1031571" cy="300307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62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Полилиния 2"/>
          <p:cNvSpPr/>
          <p:nvPr/>
        </p:nvSpPr>
        <p:spPr>
          <a:xfrm>
            <a:off x="4644008" y="3284984"/>
            <a:ext cx="4292699" cy="357863"/>
          </a:xfrm>
          <a:custGeom>
            <a:avLst/>
            <a:gdLst>
              <a:gd name="connsiteX0" fmla="*/ 0 w 3828284"/>
              <a:gd name="connsiteY0" fmla="*/ 43510 h 435104"/>
              <a:gd name="connsiteX1" fmla="*/ 43510 w 3828284"/>
              <a:gd name="connsiteY1" fmla="*/ 0 h 435104"/>
              <a:gd name="connsiteX2" fmla="*/ 3784774 w 3828284"/>
              <a:gd name="connsiteY2" fmla="*/ 0 h 435104"/>
              <a:gd name="connsiteX3" fmla="*/ 3828284 w 3828284"/>
              <a:gd name="connsiteY3" fmla="*/ 43510 h 435104"/>
              <a:gd name="connsiteX4" fmla="*/ 3828284 w 3828284"/>
              <a:gd name="connsiteY4" fmla="*/ 391594 h 435104"/>
              <a:gd name="connsiteX5" fmla="*/ 3784774 w 3828284"/>
              <a:gd name="connsiteY5" fmla="*/ 435104 h 435104"/>
              <a:gd name="connsiteX6" fmla="*/ 43510 w 3828284"/>
              <a:gd name="connsiteY6" fmla="*/ 435104 h 435104"/>
              <a:gd name="connsiteX7" fmla="*/ 0 w 3828284"/>
              <a:gd name="connsiteY7" fmla="*/ 391594 h 435104"/>
              <a:gd name="connsiteX8" fmla="*/ 0 w 3828284"/>
              <a:gd name="connsiteY8" fmla="*/ 43510 h 435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8284" h="435104">
                <a:moveTo>
                  <a:pt x="0" y="43510"/>
                </a:moveTo>
                <a:cubicBezTo>
                  <a:pt x="0" y="19480"/>
                  <a:pt x="19480" y="0"/>
                  <a:pt x="43510" y="0"/>
                </a:cubicBezTo>
                <a:lnTo>
                  <a:pt x="3784774" y="0"/>
                </a:lnTo>
                <a:cubicBezTo>
                  <a:pt x="3808804" y="0"/>
                  <a:pt x="3828284" y="19480"/>
                  <a:pt x="3828284" y="43510"/>
                </a:cubicBezTo>
                <a:lnTo>
                  <a:pt x="3828284" y="391594"/>
                </a:lnTo>
                <a:cubicBezTo>
                  <a:pt x="3828284" y="415624"/>
                  <a:pt x="3808804" y="435104"/>
                  <a:pt x="3784774" y="435104"/>
                </a:cubicBezTo>
                <a:lnTo>
                  <a:pt x="43510" y="435104"/>
                </a:lnTo>
                <a:cubicBezTo>
                  <a:pt x="19480" y="435104"/>
                  <a:pt x="0" y="415624"/>
                  <a:pt x="0" y="391594"/>
                </a:cubicBezTo>
                <a:lnTo>
                  <a:pt x="0" y="4351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084" tIns="66084" rIns="66084" bIns="66084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4693633" y="3781560"/>
            <a:ext cx="2251730" cy="330794"/>
          </a:xfrm>
          <a:custGeom>
            <a:avLst/>
            <a:gdLst>
              <a:gd name="connsiteX0" fmla="*/ 0 w 2092791"/>
              <a:gd name="connsiteY0" fmla="*/ 40219 h 402193"/>
              <a:gd name="connsiteX1" fmla="*/ 40219 w 2092791"/>
              <a:gd name="connsiteY1" fmla="*/ 0 h 402193"/>
              <a:gd name="connsiteX2" fmla="*/ 2052572 w 2092791"/>
              <a:gd name="connsiteY2" fmla="*/ 0 h 402193"/>
              <a:gd name="connsiteX3" fmla="*/ 2092791 w 2092791"/>
              <a:gd name="connsiteY3" fmla="*/ 40219 h 402193"/>
              <a:gd name="connsiteX4" fmla="*/ 2092791 w 2092791"/>
              <a:gd name="connsiteY4" fmla="*/ 361974 h 402193"/>
              <a:gd name="connsiteX5" fmla="*/ 2052572 w 2092791"/>
              <a:gd name="connsiteY5" fmla="*/ 402193 h 402193"/>
              <a:gd name="connsiteX6" fmla="*/ 40219 w 2092791"/>
              <a:gd name="connsiteY6" fmla="*/ 402193 h 402193"/>
              <a:gd name="connsiteX7" fmla="*/ 0 w 2092791"/>
              <a:gd name="connsiteY7" fmla="*/ 361974 h 402193"/>
              <a:gd name="connsiteX8" fmla="*/ 0 w 2092791"/>
              <a:gd name="connsiteY8" fmla="*/ 40219 h 402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92791" h="402193">
                <a:moveTo>
                  <a:pt x="0" y="40219"/>
                </a:moveTo>
                <a:cubicBezTo>
                  <a:pt x="0" y="18007"/>
                  <a:pt x="18007" y="0"/>
                  <a:pt x="40219" y="0"/>
                </a:cubicBezTo>
                <a:lnTo>
                  <a:pt x="2052572" y="0"/>
                </a:lnTo>
                <a:cubicBezTo>
                  <a:pt x="2074784" y="0"/>
                  <a:pt x="2092791" y="18007"/>
                  <a:pt x="2092791" y="40219"/>
                </a:cubicBezTo>
                <a:lnTo>
                  <a:pt x="2092791" y="361974"/>
                </a:lnTo>
                <a:cubicBezTo>
                  <a:pt x="2092791" y="384186"/>
                  <a:pt x="2074784" y="402193"/>
                  <a:pt x="2052572" y="402193"/>
                </a:cubicBezTo>
                <a:lnTo>
                  <a:pt x="40219" y="402193"/>
                </a:lnTo>
                <a:cubicBezTo>
                  <a:pt x="18007" y="402193"/>
                  <a:pt x="0" y="384186"/>
                  <a:pt x="0" y="361974"/>
                </a:cubicBezTo>
                <a:lnTo>
                  <a:pt x="0" y="4021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120" tIns="65120" rIns="65120" bIns="6512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</a:p>
        </p:txBody>
      </p:sp>
      <p:sp>
        <p:nvSpPr>
          <p:cNvPr id="10" name="Полилиния 9"/>
          <p:cNvSpPr/>
          <p:nvPr/>
        </p:nvSpPr>
        <p:spPr>
          <a:xfrm>
            <a:off x="4693198" y="4159800"/>
            <a:ext cx="2269607" cy="454495"/>
          </a:xfrm>
          <a:custGeom>
            <a:avLst/>
            <a:gdLst>
              <a:gd name="connsiteX0" fmla="*/ 0 w 2109407"/>
              <a:gd name="connsiteY0" fmla="*/ 55259 h 552593"/>
              <a:gd name="connsiteX1" fmla="*/ 55259 w 2109407"/>
              <a:gd name="connsiteY1" fmla="*/ 0 h 552593"/>
              <a:gd name="connsiteX2" fmla="*/ 2054148 w 2109407"/>
              <a:gd name="connsiteY2" fmla="*/ 0 h 552593"/>
              <a:gd name="connsiteX3" fmla="*/ 2109407 w 2109407"/>
              <a:gd name="connsiteY3" fmla="*/ 55259 h 552593"/>
              <a:gd name="connsiteX4" fmla="*/ 2109407 w 2109407"/>
              <a:gd name="connsiteY4" fmla="*/ 497334 h 552593"/>
              <a:gd name="connsiteX5" fmla="*/ 2054148 w 2109407"/>
              <a:gd name="connsiteY5" fmla="*/ 552593 h 552593"/>
              <a:gd name="connsiteX6" fmla="*/ 55259 w 2109407"/>
              <a:gd name="connsiteY6" fmla="*/ 552593 h 552593"/>
              <a:gd name="connsiteX7" fmla="*/ 0 w 2109407"/>
              <a:gd name="connsiteY7" fmla="*/ 497334 h 552593"/>
              <a:gd name="connsiteX8" fmla="*/ 0 w 2109407"/>
              <a:gd name="connsiteY8" fmla="*/ 55259 h 552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09407" h="552593">
                <a:moveTo>
                  <a:pt x="0" y="55259"/>
                </a:moveTo>
                <a:cubicBezTo>
                  <a:pt x="0" y="24740"/>
                  <a:pt x="24740" y="0"/>
                  <a:pt x="55259" y="0"/>
                </a:cubicBezTo>
                <a:lnTo>
                  <a:pt x="2054148" y="0"/>
                </a:lnTo>
                <a:cubicBezTo>
                  <a:pt x="2084667" y="0"/>
                  <a:pt x="2109407" y="24740"/>
                  <a:pt x="2109407" y="55259"/>
                </a:cubicBezTo>
                <a:lnTo>
                  <a:pt x="2109407" y="497334"/>
                </a:lnTo>
                <a:cubicBezTo>
                  <a:pt x="2109407" y="527853"/>
                  <a:pt x="2084667" y="552593"/>
                  <a:pt x="2054148" y="552593"/>
                </a:cubicBezTo>
                <a:lnTo>
                  <a:pt x="55259" y="552593"/>
                </a:lnTo>
                <a:cubicBezTo>
                  <a:pt x="24740" y="552593"/>
                  <a:pt x="0" y="527853"/>
                  <a:pt x="0" y="497334"/>
                </a:cubicBezTo>
                <a:lnTo>
                  <a:pt x="0" y="5525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05" tIns="61905" rIns="61905" bIns="61905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информационных технологий</a:t>
            </a:r>
          </a:p>
        </p:txBody>
      </p:sp>
      <p:sp>
        <p:nvSpPr>
          <p:cNvPr id="11" name="Полилиния 10"/>
          <p:cNvSpPr/>
          <p:nvPr/>
        </p:nvSpPr>
        <p:spPr>
          <a:xfrm>
            <a:off x="4692817" y="4655917"/>
            <a:ext cx="2285308" cy="303998"/>
          </a:xfrm>
          <a:custGeom>
            <a:avLst/>
            <a:gdLst>
              <a:gd name="connsiteX0" fmla="*/ 0 w 2123999"/>
              <a:gd name="connsiteY0" fmla="*/ 36961 h 369613"/>
              <a:gd name="connsiteX1" fmla="*/ 36961 w 2123999"/>
              <a:gd name="connsiteY1" fmla="*/ 0 h 369613"/>
              <a:gd name="connsiteX2" fmla="*/ 2087038 w 2123999"/>
              <a:gd name="connsiteY2" fmla="*/ 0 h 369613"/>
              <a:gd name="connsiteX3" fmla="*/ 2123999 w 2123999"/>
              <a:gd name="connsiteY3" fmla="*/ 36961 h 369613"/>
              <a:gd name="connsiteX4" fmla="*/ 2123999 w 2123999"/>
              <a:gd name="connsiteY4" fmla="*/ 332652 h 369613"/>
              <a:gd name="connsiteX5" fmla="*/ 2087038 w 2123999"/>
              <a:gd name="connsiteY5" fmla="*/ 369613 h 369613"/>
              <a:gd name="connsiteX6" fmla="*/ 36961 w 2123999"/>
              <a:gd name="connsiteY6" fmla="*/ 369613 h 369613"/>
              <a:gd name="connsiteX7" fmla="*/ 0 w 2123999"/>
              <a:gd name="connsiteY7" fmla="*/ 332652 h 369613"/>
              <a:gd name="connsiteX8" fmla="*/ 0 w 2123999"/>
              <a:gd name="connsiteY8" fmla="*/ 36961 h 369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3999" h="369613">
                <a:moveTo>
                  <a:pt x="0" y="36961"/>
                </a:moveTo>
                <a:cubicBezTo>
                  <a:pt x="0" y="16548"/>
                  <a:pt x="16548" y="0"/>
                  <a:pt x="36961" y="0"/>
                </a:cubicBezTo>
                <a:lnTo>
                  <a:pt x="2087038" y="0"/>
                </a:lnTo>
                <a:cubicBezTo>
                  <a:pt x="2107451" y="0"/>
                  <a:pt x="2123999" y="16548"/>
                  <a:pt x="2123999" y="36961"/>
                </a:cubicBezTo>
                <a:lnTo>
                  <a:pt x="2123999" y="332652"/>
                </a:lnTo>
                <a:cubicBezTo>
                  <a:pt x="2123999" y="353065"/>
                  <a:pt x="2107451" y="369613"/>
                  <a:pt x="2087038" y="369613"/>
                </a:cubicBezTo>
                <a:lnTo>
                  <a:pt x="36961" y="369613"/>
                </a:lnTo>
                <a:cubicBezTo>
                  <a:pt x="16548" y="369613"/>
                  <a:pt x="0" y="353065"/>
                  <a:pt x="0" y="332652"/>
                </a:cubicBezTo>
                <a:lnTo>
                  <a:pt x="0" y="3696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546" tIns="56546" rIns="56546" bIns="56546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Информационная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инфраструктура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4692702" y="5048458"/>
            <a:ext cx="2290027" cy="340244"/>
          </a:xfrm>
          <a:custGeom>
            <a:avLst/>
            <a:gdLst>
              <a:gd name="connsiteX0" fmla="*/ 0 w 2128385"/>
              <a:gd name="connsiteY0" fmla="*/ 99080 h 990804"/>
              <a:gd name="connsiteX1" fmla="*/ 99080 w 2128385"/>
              <a:gd name="connsiteY1" fmla="*/ 0 h 990804"/>
              <a:gd name="connsiteX2" fmla="*/ 2029305 w 2128385"/>
              <a:gd name="connsiteY2" fmla="*/ 0 h 990804"/>
              <a:gd name="connsiteX3" fmla="*/ 2128385 w 2128385"/>
              <a:gd name="connsiteY3" fmla="*/ 99080 h 990804"/>
              <a:gd name="connsiteX4" fmla="*/ 2128385 w 2128385"/>
              <a:gd name="connsiteY4" fmla="*/ 891724 h 990804"/>
              <a:gd name="connsiteX5" fmla="*/ 2029305 w 2128385"/>
              <a:gd name="connsiteY5" fmla="*/ 990804 h 990804"/>
              <a:gd name="connsiteX6" fmla="*/ 99080 w 2128385"/>
              <a:gd name="connsiteY6" fmla="*/ 990804 h 990804"/>
              <a:gd name="connsiteX7" fmla="*/ 0 w 2128385"/>
              <a:gd name="connsiteY7" fmla="*/ 891724 h 990804"/>
              <a:gd name="connsiteX8" fmla="*/ 0 w 2128385"/>
              <a:gd name="connsiteY8" fmla="*/ 99080 h 990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8385" h="990804">
                <a:moveTo>
                  <a:pt x="0" y="99080"/>
                </a:moveTo>
                <a:cubicBezTo>
                  <a:pt x="0" y="44360"/>
                  <a:pt x="44360" y="0"/>
                  <a:pt x="99080" y="0"/>
                </a:cubicBezTo>
                <a:lnTo>
                  <a:pt x="2029305" y="0"/>
                </a:lnTo>
                <a:cubicBezTo>
                  <a:pt x="2084025" y="0"/>
                  <a:pt x="2128385" y="44360"/>
                  <a:pt x="2128385" y="99080"/>
                </a:cubicBezTo>
                <a:lnTo>
                  <a:pt x="2128385" y="891724"/>
                </a:lnTo>
                <a:cubicBezTo>
                  <a:pt x="2128385" y="946444"/>
                  <a:pt x="2084025" y="990804"/>
                  <a:pt x="2029305" y="990804"/>
                </a:cubicBezTo>
                <a:lnTo>
                  <a:pt x="99080" y="990804"/>
                </a:lnTo>
                <a:cubicBezTo>
                  <a:pt x="44360" y="990804"/>
                  <a:pt x="0" y="946444"/>
                  <a:pt x="0" y="891724"/>
                </a:cubicBezTo>
                <a:lnTo>
                  <a:pt x="0" y="9908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40" tIns="74740" rIns="74740" bIns="7474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Информационная безопасность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4693096" y="5848941"/>
            <a:ext cx="2273837" cy="423854"/>
          </a:xfrm>
          <a:custGeom>
            <a:avLst/>
            <a:gdLst>
              <a:gd name="connsiteX0" fmla="*/ 0 w 2113338"/>
              <a:gd name="connsiteY0" fmla="*/ 51534 h 515338"/>
              <a:gd name="connsiteX1" fmla="*/ 51534 w 2113338"/>
              <a:gd name="connsiteY1" fmla="*/ 0 h 515338"/>
              <a:gd name="connsiteX2" fmla="*/ 2061804 w 2113338"/>
              <a:gd name="connsiteY2" fmla="*/ 0 h 515338"/>
              <a:gd name="connsiteX3" fmla="*/ 2113338 w 2113338"/>
              <a:gd name="connsiteY3" fmla="*/ 51534 h 515338"/>
              <a:gd name="connsiteX4" fmla="*/ 2113338 w 2113338"/>
              <a:gd name="connsiteY4" fmla="*/ 463804 h 515338"/>
              <a:gd name="connsiteX5" fmla="*/ 2061804 w 2113338"/>
              <a:gd name="connsiteY5" fmla="*/ 515338 h 515338"/>
              <a:gd name="connsiteX6" fmla="*/ 51534 w 2113338"/>
              <a:gd name="connsiteY6" fmla="*/ 515338 h 515338"/>
              <a:gd name="connsiteX7" fmla="*/ 0 w 2113338"/>
              <a:gd name="connsiteY7" fmla="*/ 463804 h 515338"/>
              <a:gd name="connsiteX8" fmla="*/ 0 w 2113338"/>
              <a:gd name="connsiteY8" fmla="*/ 51534 h 515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13338" h="515338">
                <a:moveTo>
                  <a:pt x="0" y="51534"/>
                </a:moveTo>
                <a:cubicBezTo>
                  <a:pt x="0" y="23073"/>
                  <a:pt x="23073" y="0"/>
                  <a:pt x="51534" y="0"/>
                </a:cubicBezTo>
                <a:lnTo>
                  <a:pt x="2061804" y="0"/>
                </a:lnTo>
                <a:cubicBezTo>
                  <a:pt x="2090265" y="0"/>
                  <a:pt x="2113338" y="23073"/>
                  <a:pt x="2113338" y="51534"/>
                </a:cubicBezTo>
                <a:lnTo>
                  <a:pt x="2113338" y="463804"/>
                </a:lnTo>
                <a:cubicBezTo>
                  <a:pt x="2113338" y="492265"/>
                  <a:pt x="2090265" y="515338"/>
                  <a:pt x="2061804" y="515338"/>
                </a:cubicBezTo>
                <a:lnTo>
                  <a:pt x="51534" y="515338"/>
                </a:lnTo>
                <a:cubicBezTo>
                  <a:pt x="23073" y="515338"/>
                  <a:pt x="0" y="492265"/>
                  <a:pt x="0" y="463804"/>
                </a:cubicBezTo>
                <a:lnTo>
                  <a:pt x="0" y="51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814" tIns="60814" rIns="60814" bIns="60814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государственной программы</a:t>
            </a:r>
          </a:p>
        </p:txBody>
      </p:sp>
      <p:sp>
        <p:nvSpPr>
          <p:cNvPr id="19" name="Полилиния 18"/>
          <p:cNvSpPr/>
          <p:nvPr/>
        </p:nvSpPr>
        <p:spPr>
          <a:xfrm>
            <a:off x="7701067" y="3780533"/>
            <a:ext cx="590354" cy="326039"/>
          </a:xfrm>
          <a:custGeom>
            <a:avLst/>
            <a:gdLst>
              <a:gd name="connsiteX0" fmla="*/ 0 w 655572"/>
              <a:gd name="connsiteY0" fmla="*/ 39641 h 396411"/>
              <a:gd name="connsiteX1" fmla="*/ 39641 w 655572"/>
              <a:gd name="connsiteY1" fmla="*/ 0 h 396411"/>
              <a:gd name="connsiteX2" fmla="*/ 615931 w 655572"/>
              <a:gd name="connsiteY2" fmla="*/ 0 h 396411"/>
              <a:gd name="connsiteX3" fmla="*/ 655572 w 655572"/>
              <a:gd name="connsiteY3" fmla="*/ 39641 h 396411"/>
              <a:gd name="connsiteX4" fmla="*/ 655572 w 655572"/>
              <a:gd name="connsiteY4" fmla="*/ 356770 h 396411"/>
              <a:gd name="connsiteX5" fmla="*/ 615931 w 655572"/>
              <a:gd name="connsiteY5" fmla="*/ 396411 h 396411"/>
              <a:gd name="connsiteX6" fmla="*/ 39641 w 655572"/>
              <a:gd name="connsiteY6" fmla="*/ 396411 h 396411"/>
              <a:gd name="connsiteX7" fmla="*/ 0 w 655572"/>
              <a:gd name="connsiteY7" fmla="*/ 356770 h 396411"/>
              <a:gd name="connsiteX8" fmla="*/ 0 w 655572"/>
              <a:gd name="connsiteY8" fmla="*/ 39641 h 39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72" h="396411">
                <a:moveTo>
                  <a:pt x="0" y="39641"/>
                </a:moveTo>
                <a:cubicBezTo>
                  <a:pt x="0" y="17748"/>
                  <a:pt x="17748" y="0"/>
                  <a:pt x="39641" y="0"/>
                </a:cubicBezTo>
                <a:lnTo>
                  <a:pt x="615931" y="0"/>
                </a:lnTo>
                <a:cubicBezTo>
                  <a:pt x="637824" y="0"/>
                  <a:pt x="655572" y="17748"/>
                  <a:pt x="655572" y="39641"/>
                </a:cubicBezTo>
                <a:lnTo>
                  <a:pt x="655572" y="356770"/>
                </a:lnTo>
                <a:cubicBezTo>
                  <a:pt x="655572" y="378663"/>
                  <a:pt x="637824" y="396411"/>
                  <a:pt x="615931" y="396411"/>
                </a:cubicBezTo>
                <a:lnTo>
                  <a:pt x="39641" y="396411"/>
                </a:lnTo>
                <a:cubicBezTo>
                  <a:pt x="17748" y="396411"/>
                  <a:pt x="0" y="378663"/>
                  <a:pt x="0" y="356770"/>
                </a:cubicBezTo>
                <a:lnTo>
                  <a:pt x="0" y="396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30" tIns="57330" rIns="57330" bIns="5733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7701066" y="4159963"/>
            <a:ext cx="590354" cy="456447"/>
          </a:xfrm>
          <a:custGeom>
            <a:avLst/>
            <a:gdLst>
              <a:gd name="connsiteX0" fmla="*/ 0 w 655567"/>
              <a:gd name="connsiteY0" fmla="*/ 55497 h 554966"/>
              <a:gd name="connsiteX1" fmla="*/ 55497 w 655567"/>
              <a:gd name="connsiteY1" fmla="*/ 0 h 554966"/>
              <a:gd name="connsiteX2" fmla="*/ 600070 w 655567"/>
              <a:gd name="connsiteY2" fmla="*/ 0 h 554966"/>
              <a:gd name="connsiteX3" fmla="*/ 655567 w 655567"/>
              <a:gd name="connsiteY3" fmla="*/ 55497 h 554966"/>
              <a:gd name="connsiteX4" fmla="*/ 655567 w 655567"/>
              <a:gd name="connsiteY4" fmla="*/ 499469 h 554966"/>
              <a:gd name="connsiteX5" fmla="*/ 600070 w 655567"/>
              <a:gd name="connsiteY5" fmla="*/ 554966 h 554966"/>
              <a:gd name="connsiteX6" fmla="*/ 55497 w 655567"/>
              <a:gd name="connsiteY6" fmla="*/ 554966 h 554966"/>
              <a:gd name="connsiteX7" fmla="*/ 0 w 655567"/>
              <a:gd name="connsiteY7" fmla="*/ 499469 h 554966"/>
              <a:gd name="connsiteX8" fmla="*/ 0 w 655567"/>
              <a:gd name="connsiteY8" fmla="*/ 55497 h 554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67" h="554966">
                <a:moveTo>
                  <a:pt x="0" y="55497"/>
                </a:moveTo>
                <a:cubicBezTo>
                  <a:pt x="0" y="24847"/>
                  <a:pt x="24847" y="0"/>
                  <a:pt x="55497" y="0"/>
                </a:cubicBezTo>
                <a:lnTo>
                  <a:pt x="600070" y="0"/>
                </a:lnTo>
                <a:cubicBezTo>
                  <a:pt x="630720" y="0"/>
                  <a:pt x="655567" y="24847"/>
                  <a:pt x="655567" y="55497"/>
                </a:cubicBezTo>
                <a:lnTo>
                  <a:pt x="655567" y="499469"/>
                </a:lnTo>
                <a:cubicBezTo>
                  <a:pt x="655567" y="530119"/>
                  <a:pt x="630720" y="554966"/>
                  <a:pt x="600070" y="554966"/>
                </a:cubicBezTo>
                <a:lnTo>
                  <a:pt x="55497" y="554966"/>
                </a:lnTo>
                <a:cubicBezTo>
                  <a:pt x="24847" y="554966"/>
                  <a:pt x="0" y="530119"/>
                  <a:pt x="0" y="499469"/>
                </a:cubicBezTo>
                <a:lnTo>
                  <a:pt x="0" y="554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74" tIns="61974" rIns="61974" bIns="61974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34,8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7701066" y="4650755"/>
            <a:ext cx="590354" cy="325695"/>
          </a:xfrm>
          <a:custGeom>
            <a:avLst/>
            <a:gdLst>
              <a:gd name="connsiteX0" fmla="*/ 0 w 660747"/>
              <a:gd name="connsiteY0" fmla="*/ 39599 h 395993"/>
              <a:gd name="connsiteX1" fmla="*/ 39599 w 660747"/>
              <a:gd name="connsiteY1" fmla="*/ 0 h 395993"/>
              <a:gd name="connsiteX2" fmla="*/ 621148 w 660747"/>
              <a:gd name="connsiteY2" fmla="*/ 0 h 395993"/>
              <a:gd name="connsiteX3" fmla="*/ 660747 w 660747"/>
              <a:gd name="connsiteY3" fmla="*/ 39599 h 395993"/>
              <a:gd name="connsiteX4" fmla="*/ 660747 w 660747"/>
              <a:gd name="connsiteY4" fmla="*/ 356394 h 395993"/>
              <a:gd name="connsiteX5" fmla="*/ 621148 w 660747"/>
              <a:gd name="connsiteY5" fmla="*/ 395993 h 395993"/>
              <a:gd name="connsiteX6" fmla="*/ 39599 w 660747"/>
              <a:gd name="connsiteY6" fmla="*/ 395993 h 395993"/>
              <a:gd name="connsiteX7" fmla="*/ 0 w 660747"/>
              <a:gd name="connsiteY7" fmla="*/ 356394 h 395993"/>
              <a:gd name="connsiteX8" fmla="*/ 0 w 660747"/>
              <a:gd name="connsiteY8" fmla="*/ 39599 h 39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0747" h="395993">
                <a:moveTo>
                  <a:pt x="0" y="39599"/>
                </a:moveTo>
                <a:cubicBezTo>
                  <a:pt x="0" y="17729"/>
                  <a:pt x="17729" y="0"/>
                  <a:pt x="39599" y="0"/>
                </a:cubicBezTo>
                <a:lnTo>
                  <a:pt x="621148" y="0"/>
                </a:lnTo>
                <a:cubicBezTo>
                  <a:pt x="643018" y="0"/>
                  <a:pt x="660747" y="17729"/>
                  <a:pt x="660747" y="39599"/>
                </a:cubicBezTo>
                <a:lnTo>
                  <a:pt x="660747" y="356394"/>
                </a:lnTo>
                <a:cubicBezTo>
                  <a:pt x="660747" y="378264"/>
                  <a:pt x="643018" y="395993"/>
                  <a:pt x="621148" y="395993"/>
                </a:cubicBezTo>
                <a:lnTo>
                  <a:pt x="39599" y="395993"/>
                </a:lnTo>
                <a:cubicBezTo>
                  <a:pt x="17729" y="395993"/>
                  <a:pt x="0" y="378264"/>
                  <a:pt x="0" y="356394"/>
                </a:cubicBezTo>
                <a:lnTo>
                  <a:pt x="0" y="3959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18" tIns="57318" rIns="57318" bIns="57318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61,9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7701069" y="5049961"/>
            <a:ext cx="590354" cy="338741"/>
          </a:xfrm>
          <a:custGeom>
            <a:avLst/>
            <a:gdLst>
              <a:gd name="connsiteX0" fmla="*/ 0 w 657498"/>
              <a:gd name="connsiteY0" fmla="*/ 65750 h 968106"/>
              <a:gd name="connsiteX1" fmla="*/ 65750 w 657498"/>
              <a:gd name="connsiteY1" fmla="*/ 0 h 968106"/>
              <a:gd name="connsiteX2" fmla="*/ 591748 w 657498"/>
              <a:gd name="connsiteY2" fmla="*/ 0 h 968106"/>
              <a:gd name="connsiteX3" fmla="*/ 657498 w 657498"/>
              <a:gd name="connsiteY3" fmla="*/ 65750 h 968106"/>
              <a:gd name="connsiteX4" fmla="*/ 657498 w 657498"/>
              <a:gd name="connsiteY4" fmla="*/ 902356 h 968106"/>
              <a:gd name="connsiteX5" fmla="*/ 591748 w 657498"/>
              <a:gd name="connsiteY5" fmla="*/ 968106 h 968106"/>
              <a:gd name="connsiteX6" fmla="*/ 65750 w 657498"/>
              <a:gd name="connsiteY6" fmla="*/ 968106 h 968106"/>
              <a:gd name="connsiteX7" fmla="*/ 0 w 657498"/>
              <a:gd name="connsiteY7" fmla="*/ 902356 h 968106"/>
              <a:gd name="connsiteX8" fmla="*/ 0 w 657498"/>
              <a:gd name="connsiteY8" fmla="*/ 65750 h 9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968106">
                <a:moveTo>
                  <a:pt x="0" y="65750"/>
                </a:moveTo>
                <a:cubicBezTo>
                  <a:pt x="0" y="29437"/>
                  <a:pt x="29437" y="0"/>
                  <a:pt x="65750" y="0"/>
                </a:cubicBezTo>
                <a:lnTo>
                  <a:pt x="591748" y="0"/>
                </a:lnTo>
                <a:cubicBezTo>
                  <a:pt x="628061" y="0"/>
                  <a:pt x="657498" y="29437"/>
                  <a:pt x="657498" y="65750"/>
                </a:cubicBezTo>
                <a:lnTo>
                  <a:pt x="657498" y="902356"/>
                </a:lnTo>
                <a:cubicBezTo>
                  <a:pt x="657498" y="938669"/>
                  <a:pt x="628061" y="968106"/>
                  <a:pt x="591748" y="968106"/>
                </a:cubicBezTo>
                <a:lnTo>
                  <a:pt x="65750" y="968106"/>
                </a:lnTo>
                <a:cubicBezTo>
                  <a:pt x="29437" y="968106"/>
                  <a:pt x="0" y="938669"/>
                  <a:pt x="0" y="902356"/>
                </a:cubicBezTo>
                <a:lnTo>
                  <a:pt x="0" y="6575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977" tIns="64977" rIns="64977" bIns="64977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11,2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7714590" y="5823318"/>
            <a:ext cx="590354" cy="422032"/>
          </a:xfrm>
          <a:custGeom>
            <a:avLst/>
            <a:gdLst>
              <a:gd name="connsiteX0" fmla="*/ 0 w 657498"/>
              <a:gd name="connsiteY0" fmla="*/ 51312 h 513123"/>
              <a:gd name="connsiteX1" fmla="*/ 51312 w 657498"/>
              <a:gd name="connsiteY1" fmla="*/ 0 h 513123"/>
              <a:gd name="connsiteX2" fmla="*/ 606186 w 657498"/>
              <a:gd name="connsiteY2" fmla="*/ 0 h 513123"/>
              <a:gd name="connsiteX3" fmla="*/ 657498 w 657498"/>
              <a:gd name="connsiteY3" fmla="*/ 51312 h 513123"/>
              <a:gd name="connsiteX4" fmla="*/ 657498 w 657498"/>
              <a:gd name="connsiteY4" fmla="*/ 461811 h 513123"/>
              <a:gd name="connsiteX5" fmla="*/ 606186 w 657498"/>
              <a:gd name="connsiteY5" fmla="*/ 513123 h 513123"/>
              <a:gd name="connsiteX6" fmla="*/ 51312 w 657498"/>
              <a:gd name="connsiteY6" fmla="*/ 513123 h 513123"/>
              <a:gd name="connsiteX7" fmla="*/ 0 w 657498"/>
              <a:gd name="connsiteY7" fmla="*/ 461811 h 513123"/>
              <a:gd name="connsiteX8" fmla="*/ 0 w 657498"/>
              <a:gd name="connsiteY8" fmla="*/ 51312 h 51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513123">
                <a:moveTo>
                  <a:pt x="0" y="51312"/>
                </a:moveTo>
                <a:cubicBezTo>
                  <a:pt x="0" y="22973"/>
                  <a:pt x="22973" y="0"/>
                  <a:pt x="51312" y="0"/>
                </a:cubicBezTo>
                <a:lnTo>
                  <a:pt x="606186" y="0"/>
                </a:lnTo>
                <a:cubicBezTo>
                  <a:pt x="634525" y="0"/>
                  <a:pt x="657498" y="22973"/>
                  <a:pt x="657498" y="51312"/>
                </a:cubicBezTo>
                <a:lnTo>
                  <a:pt x="657498" y="461811"/>
                </a:lnTo>
                <a:cubicBezTo>
                  <a:pt x="657498" y="490150"/>
                  <a:pt x="634525" y="513123"/>
                  <a:pt x="606186" y="513123"/>
                </a:cubicBezTo>
                <a:lnTo>
                  <a:pt x="51312" y="513123"/>
                </a:lnTo>
                <a:cubicBezTo>
                  <a:pt x="22973" y="513123"/>
                  <a:pt x="0" y="490150"/>
                  <a:pt x="0" y="461811"/>
                </a:cubicBezTo>
                <a:lnTo>
                  <a:pt x="0" y="5131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749" tIns="60749" rIns="60749" bIns="60749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22,8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8336009" y="3780533"/>
            <a:ext cx="590354" cy="326039"/>
          </a:xfrm>
          <a:custGeom>
            <a:avLst/>
            <a:gdLst>
              <a:gd name="connsiteX0" fmla="*/ 0 w 655573"/>
              <a:gd name="connsiteY0" fmla="*/ 39641 h 396411"/>
              <a:gd name="connsiteX1" fmla="*/ 39641 w 655573"/>
              <a:gd name="connsiteY1" fmla="*/ 0 h 396411"/>
              <a:gd name="connsiteX2" fmla="*/ 615932 w 655573"/>
              <a:gd name="connsiteY2" fmla="*/ 0 h 396411"/>
              <a:gd name="connsiteX3" fmla="*/ 655573 w 655573"/>
              <a:gd name="connsiteY3" fmla="*/ 39641 h 396411"/>
              <a:gd name="connsiteX4" fmla="*/ 655573 w 655573"/>
              <a:gd name="connsiteY4" fmla="*/ 356770 h 396411"/>
              <a:gd name="connsiteX5" fmla="*/ 615932 w 655573"/>
              <a:gd name="connsiteY5" fmla="*/ 396411 h 396411"/>
              <a:gd name="connsiteX6" fmla="*/ 39641 w 655573"/>
              <a:gd name="connsiteY6" fmla="*/ 396411 h 396411"/>
              <a:gd name="connsiteX7" fmla="*/ 0 w 655573"/>
              <a:gd name="connsiteY7" fmla="*/ 356770 h 396411"/>
              <a:gd name="connsiteX8" fmla="*/ 0 w 655573"/>
              <a:gd name="connsiteY8" fmla="*/ 39641 h 39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73" h="396411">
                <a:moveTo>
                  <a:pt x="0" y="39641"/>
                </a:moveTo>
                <a:cubicBezTo>
                  <a:pt x="0" y="17748"/>
                  <a:pt x="17748" y="0"/>
                  <a:pt x="39641" y="0"/>
                </a:cubicBezTo>
                <a:lnTo>
                  <a:pt x="615932" y="0"/>
                </a:lnTo>
                <a:cubicBezTo>
                  <a:pt x="637825" y="0"/>
                  <a:pt x="655573" y="17748"/>
                  <a:pt x="655573" y="39641"/>
                </a:cubicBezTo>
                <a:lnTo>
                  <a:pt x="655573" y="356770"/>
                </a:lnTo>
                <a:cubicBezTo>
                  <a:pt x="655573" y="378663"/>
                  <a:pt x="637825" y="396411"/>
                  <a:pt x="615932" y="396411"/>
                </a:cubicBezTo>
                <a:lnTo>
                  <a:pt x="39641" y="396411"/>
                </a:lnTo>
                <a:cubicBezTo>
                  <a:pt x="17748" y="396411"/>
                  <a:pt x="0" y="378663"/>
                  <a:pt x="0" y="356770"/>
                </a:cubicBezTo>
                <a:lnTo>
                  <a:pt x="0" y="396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30" tIns="57330" rIns="57330" bIns="5733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8336009" y="4154438"/>
            <a:ext cx="590354" cy="456447"/>
          </a:xfrm>
          <a:custGeom>
            <a:avLst/>
            <a:gdLst>
              <a:gd name="connsiteX0" fmla="*/ 0 w 655568"/>
              <a:gd name="connsiteY0" fmla="*/ 55497 h 554966"/>
              <a:gd name="connsiteX1" fmla="*/ 55497 w 655568"/>
              <a:gd name="connsiteY1" fmla="*/ 0 h 554966"/>
              <a:gd name="connsiteX2" fmla="*/ 600071 w 655568"/>
              <a:gd name="connsiteY2" fmla="*/ 0 h 554966"/>
              <a:gd name="connsiteX3" fmla="*/ 655568 w 655568"/>
              <a:gd name="connsiteY3" fmla="*/ 55497 h 554966"/>
              <a:gd name="connsiteX4" fmla="*/ 655568 w 655568"/>
              <a:gd name="connsiteY4" fmla="*/ 499469 h 554966"/>
              <a:gd name="connsiteX5" fmla="*/ 600071 w 655568"/>
              <a:gd name="connsiteY5" fmla="*/ 554966 h 554966"/>
              <a:gd name="connsiteX6" fmla="*/ 55497 w 655568"/>
              <a:gd name="connsiteY6" fmla="*/ 554966 h 554966"/>
              <a:gd name="connsiteX7" fmla="*/ 0 w 655568"/>
              <a:gd name="connsiteY7" fmla="*/ 499469 h 554966"/>
              <a:gd name="connsiteX8" fmla="*/ 0 w 655568"/>
              <a:gd name="connsiteY8" fmla="*/ 55497 h 554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68" h="554966">
                <a:moveTo>
                  <a:pt x="0" y="55497"/>
                </a:moveTo>
                <a:cubicBezTo>
                  <a:pt x="0" y="24847"/>
                  <a:pt x="24847" y="0"/>
                  <a:pt x="55497" y="0"/>
                </a:cubicBezTo>
                <a:lnTo>
                  <a:pt x="600071" y="0"/>
                </a:lnTo>
                <a:cubicBezTo>
                  <a:pt x="630721" y="0"/>
                  <a:pt x="655568" y="24847"/>
                  <a:pt x="655568" y="55497"/>
                </a:cubicBezTo>
                <a:lnTo>
                  <a:pt x="655568" y="499469"/>
                </a:lnTo>
                <a:cubicBezTo>
                  <a:pt x="655568" y="530119"/>
                  <a:pt x="630721" y="554966"/>
                  <a:pt x="600071" y="554966"/>
                </a:cubicBezTo>
                <a:lnTo>
                  <a:pt x="55497" y="554966"/>
                </a:lnTo>
                <a:cubicBezTo>
                  <a:pt x="24847" y="554966"/>
                  <a:pt x="0" y="530119"/>
                  <a:pt x="0" y="499469"/>
                </a:cubicBezTo>
                <a:lnTo>
                  <a:pt x="0" y="554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74" tIns="61974" rIns="61974" bIns="61974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35,0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8336009" y="4650755"/>
            <a:ext cx="590354" cy="325695"/>
          </a:xfrm>
          <a:custGeom>
            <a:avLst/>
            <a:gdLst>
              <a:gd name="connsiteX0" fmla="*/ 0 w 660749"/>
              <a:gd name="connsiteY0" fmla="*/ 39599 h 395993"/>
              <a:gd name="connsiteX1" fmla="*/ 39599 w 660749"/>
              <a:gd name="connsiteY1" fmla="*/ 0 h 395993"/>
              <a:gd name="connsiteX2" fmla="*/ 621150 w 660749"/>
              <a:gd name="connsiteY2" fmla="*/ 0 h 395993"/>
              <a:gd name="connsiteX3" fmla="*/ 660749 w 660749"/>
              <a:gd name="connsiteY3" fmla="*/ 39599 h 395993"/>
              <a:gd name="connsiteX4" fmla="*/ 660749 w 660749"/>
              <a:gd name="connsiteY4" fmla="*/ 356394 h 395993"/>
              <a:gd name="connsiteX5" fmla="*/ 621150 w 660749"/>
              <a:gd name="connsiteY5" fmla="*/ 395993 h 395993"/>
              <a:gd name="connsiteX6" fmla="*/ 39599 w 660749"/>
              <a:gd name="connsiteY6" fmla="*/ 395993 h 395993"/>
              <a:gd name="connsiteX7" fmla="*/ 0 w 660749"/>
              <a:gd name="connsiteY7" fmla="*/ 356394 h 395993"/>
              <a:gd name="connsiteX8" fmla="*/ 0 w 660749"/>
              <a:gd name="connsiteY8" fmla="*/ 39599 h 39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0749" h="395993">
                <a:moveTo>
                  <a:pt x="0" y="39599"/>
                </a:moveTo>
                <a:cubicBezTo>
                  <a:pt x="0" y="17729"/>
                  <a:pt x="17729" y="0"/>
                  <a:pt x="39599" y="0"/>
                </a:cubicBezTo>
                <a:lnTo>
                  <a:pt x="621150" y="0"/>
                </a:lnTo>
                <a:cubicBezTo>
                  <a:pt x="643020" y="0"/>
                  <a:pt x="660749" y="17729"/>
                  <a:pt x="660749" y="39599"/>
                </a:cubicBezTo>
                <a:lnTo>
                  <a:pt x="660749" y="356394"/>
                </a:lnTo>
                <a:cubicBezTo>
                  <a:pt x="660749" y="378264"/>
                  <a:pt x="643020" y="395993"/>
                  <a:pt x="621150" y="395993"/>
                </a:cubicBezTo>
                <a:lnTo>
                  <a:pt x="39599" y="395993"/>
                </a:lnTo>
                <a:cubicBezTo>
                  <a:pt x="17729" y="395993"/>
                  <a:pt x="0" y="378264"/>
                  <a:pt x="0" y="356394"/>
                </a:cubicBezTo>
                <a:lnTo>
                  <a:pt x="0" y="3959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18" tIns="57318" rIns="57318" bIns="57318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61,9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8336009" y="5823317"/>
            <a:ext cx="590354" cy="422032"/>
          </a:xfrm>
          <a:custGeom>
            <a:avLst/>
            <a:gdLst>
              <a:gd name="connsiteX0" fmla="*/ 0 w 656214"/>
              <a:gd name="connsiteY0" fmla="*/ 51312 h 513123"/>
              <a:gd name="connsiteX1" fmla="*/ 51312 w 656214"/>
              <a:gd name="connsiteY1" fmla="*/ 0 h 513123"/>
              <a:gd name="connsiteX2" fmla="*/ 604902 w 656214"/>
              <a:gd name="connsiteY2" fmla="*/ 0 h 513123"/>
              <a:gd name="connsiteX3" fmla="*/ 656214 w 656214"/>
              <a:gd name="connsiteY3" fmla="*/ 51312 h 513123"/>
              <a:gd name="connsiteX4" fmla="*/ 656214 w 656214"/>
              <a:gd name="connsiteY4" fmla="*/ 461811 h 513123"/>
              <a:gd name="connsiteX5" fmla="*/ 604902 w 656214"/>
              <a:gd name="connsiteY5" fmla="*/ 513123 h 513123"/>
              <a:gd name="connsiteX6" fmla="*/ 51312 w 656214"/>
              <a:gd name="connsiteY6" fmla="*/ 513123 h 513123"/>
              <a:gd name="connsiteX7" fmla="*/ 0 w 656214"/>
              <a:gd name="connsiteY7" fmla="*/ 461811 h 513123"/>
              <a:gd name="connsiteX8" fmla="*/ 0 w 656214"/>
              <a:gd name="connsiteY8" fmla="*/ 51312 h 51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6214" h="513123">
                <a:moveTo>
                  <a:pt x="0" y="51312"/>
                </a:moveTo>
                <a:cubicBezTo>
                  <a:pt x="0" y="22973"/>
                  <a:pt x="22973" y="0"/>
                  <a:pt x="51312" y="0"/>
                </a:cubicBezTo>
                <a:lnTo>
                  <a:pt x="604902" y="0"/>
                </a:lnTo>
                <a:cubicBezTo>
                  <a:pt x="633241" y="0"/>
                  <a:pt x="656214" y="22973"/>
                  <a:pt x="656214" y="51312"/>
                </a:cubicBezTo>
                <a:lnTo>
                  <a:pt x="656214" y="461811"/>
                </a:lnTo>
                <a:cubicBezTo>
                  <a:pt x="656214" y="490150"/>
                  <a:pt x="633241" y="513123"/>
                  <a:pt x="604902" y="513123"/>
                </a:cubicBezTo>
                <a:lnTo>
                  <a:pt x="51312" y="513123"/>
                </a:lnTo>
                <a:cubicBezTo>
                  <a:pt x="22973" y="513123"/>
                  <a:pt x="0" y="490150"/>
                  <a:pt x="0" y="461811"/>
                </a:cubicBezTo>
                <a:lnTo>
                  <a:pt x="0" y="5131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749" tIns="60749" rIns="60749" bIns="60749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22,8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8336009" y="5049961"/>
            <a:ext cx="590354" cy="338741"/>
          </a:xfrm>
          <a:custGeom>
            <a:avLst/>
            <a:gdLst>
              <a:gd name="connsiteX0" fmla="*/ 0 w 659446"/>
              <a:gd name="connsiteY0" fmla="*/ 65945 h 968106"/>
              <a:gd name="connsiteX1" fmla="*/ 65945 w 659446"/>
              <a:gd name="connsiteY1" fmla="*/ 0 h 968106"/>
              <a:gd name="connsiteX2" fmla="*/ 593501 w 659446"/>
              <a:gd name="connsiteY2" fmla="*/ 0 h 968106"/>
              <a:gd name="connsiteX3" fmla="*/ 659446 w 659446"/>
              <a:gd name="connsiteY3" fmla="*/ 65945 h 968106"/>
              <a:gd name="connsiteX4" fmla="*/ 659446 w 659446"/>
              <a:gd name="connsiteY4" fmla="*/ 902161 h 968106"/>
              <a:gd name="connsiteX5" fmla="*/ 593501 w 659446"/>
              <a:gd name="connsiteY5" fmla="*/ 968106 h 968106"/>
              <a:gd name="connsiteX6" fmla="*/ 65945 w 659446"/>
              <a:gd name="connsiteY6" fmla="*/ 968106 h 968106"/>
              <a:gd name="connsiteX7" fmla="*/ 0 w 659446"/>
              <a:gd name="connsiteY7" fmla="*/ 902161 h 968106"/>
              <a:gd name="connsiteX8" fmla="*/ 0 w 659446"/>
              <a:gd name="connsiteY8" fmla="*/ 65945 h 9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9446" h="968106">
                <a:moveTo>
                  <a:pt x="0" y="65945"/>
                </a:moveTo>
                <a:cubicBezTo>
                  <a:pt x="0" y="29525"/>
                  <a:pt x="29525" y="0"/>
                  <a:pt x="65945" y="0"/>
                </a:cubicBezTo>
                <a:lnTo>
                  <a:pt x="593501" y="0"/>
                </a:lnTo>
                <a:cubicBezTo>
                  <a:pt x="629921" y="0"/>
                  <a:pt x="659446" y="29525"/>
                  <a:pt x="659446" y="65945"/>
                </a:cubicBezTo>
                <a:lnTo>
                  <a:pt x="659446" y="902161"/>
                </a:lnTo>
                <a:cubicBezTo>
                  <a:pt x="659446" y="938581"/>
                  <a:pt x="629921" y="968106"/>
                  <a:pt x="593501" y="968106"/>
                </a:cubicBezTo>
                <a:lnTo>
                  <a:pt x="65945" y="968106"/>
                </a:lnTo>
                <a:cubicBezTo>
                  <a:pt x="29525" y="968106"/>
                  <a:pt x="0" y="938581"/>
                  <a:pt x="0" y="902161"/>
                </a:cubicBezTo>
                <a:lnTo>
                  <a:pt x="0" y="6594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035" tIns="65035" rIns="65035" bIns="65035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11,4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259728" y="0"/>
            <a:ext cx="72646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«Цифровое общество Чувашии»</a:t>
            </a:r>
            <a:endParaRPr lang="ru-RU" sz="18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олилиния 30"/>
          <p:cNvSpPr/>
          <p:nvPr/>
        </p:nvSpPr>
        <p:spPr>
          <a:xfrm>
            <a:off x="7041646" y="3780533"/>
            <a:ext cx="590354" cy="326039"/>
          </a:xfrm>
          <a:custGeom>
            <a:avLst/>
            <a:gdLst>
              <a:gd name="connsiteX0" fmla="*/ 0 w 655572"/>
              <a:gd name="connsiteY0" fmla="*/ 39641 h 396411"/>
              <a:gd name="connsiteX1" fmla="*/ 39641 w 655572"/>
              <a:gd name="connsiteY1" fmla="*/ 0 h 396411"/>
              <a:gd name="connsiteX2" fmla="*/ 615931 w 655572"/>
              <a:gd name="connsiteY2" fmla="*/ 0 h 396411"/>
              <a:gd name="connsiteX3" fmla="*/ 655572 w 655572"/>
              <a:gd name="connsiteY3" fmla="*/ 39641 h 396411"/>
              <a:gd name="connsiteX4" fmla="*/ 655572 w 655572"/>
              <a:gd name="connsiteY4" fmla="*/ 356770 h 396411"/>
              <a:gd name="connsiteX5" fmla="*/ 615931 w 655572"/>
              <a:gd name="connsiteY5" fmla="*/ 396411 h 396411"/>
              <a:gd name="connsiteX6" fmla="*/ 39641 w 655572"/>
              <a:gd name="connsiteY6" fmla="*/ 396411 h 396411"/>
              <a:gd name="connsiteX7" fmla="*/ 0 w 655572"/>
              <a:gd name="connsiteY7" fmla="*/ 356770 h 396411"/>
              <a:gd name="connsiteX8" fmla="*/ 0 w 655572"/>
              <a:gd name="connsiteY8" fmla="*/ 39641 h 39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72" h="396411">
                <a:moveTo>
                  <a:pt x="0" y="39641"/>
                </a:moveTo>
                <a:cubicBezTo>
                  <a:pt x="0" y="17748"/>
                  <a:pt x="17748" y="0"/>
                  <a:pt x="39641" y="0"/>
                </a:cubicBezTo>
                <a:lnTo>
                  <a:pt x="615931" y="0"/>
                </a:lnTo>
                <a:cubicBezTo>
                  <a:pt x="637824" y="0"/>
                  <a:pt x="655572" y="17748"/>
                  <a:pt x="655572" y="39641"/>
                </a:cubicBezTo>
                <a:lnTo>
                  <a:pt x="655572" y="356770"/>
                </a:lnTo>
                <a:cubicBezTo>
                  <a:pt x="655572" y="378663"/>
                  <a:pt x="637824" y="396411"/>
                  <a:pt x="615931" y="396411"/>
                </a:cubicBezTo>
                <a:lnTo>
                  <a:pt x="39641" y="396411"/>
                </a:lnTo>
                <a:cubicBezTo>
                  <a:pt x="17748" y="396411"/>
                  <a:pt x="0" y="378663"/>
                  <a:pt x="0" y="356770"/>
                </a:cubicBezTo>
                <a:lnTo>
                  <a:pt x="0" y="396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30" tIns="57330" rIns="57330" bIns="5733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7041646" y="4159963"/>
            <a:ext cx="590354" cy="456447"/>
          </a:xfrm>
          <a:custGeom>
            <a:avLst/>
            <a:gdLst>
              <a:gd name="connsiteX0" fmla="*/ 0 w 655567"/>
              <a:gd name="connsiteY0" fmla="*/ 55497 h 554966"/>
              <a:gd name="connsiteX1" fmla="*/ 55497 w 655567"/>
              <a:gd name="connsiteY1" fmla="*/ 0 h 554966"/>
              <a:gd name="connsiteX2" fmla="*/ 600070 w 655567"/>
              <a:gd name="connsiteY2" fmla="*/ 0 h 554966"/>
              <a:gd name="connsiteX3" fmla="*/ 655567 w 655567"/>
              <a:gd name="connsiteY3" fmla="*/ 55497 h 554966"/>
              <a:gd name="connsiteX4" fmla="*/ 655567 w 655567"/>
              <a:gd name="connsiteY4" fmla="*/ 499469 h 554966"/>
              <a:gd name="connsiteX5" fmla="*/ 600070 w 655567"/>
              <a:gd name="connsiteY5" fmla="*/ 554966 h 554966"/>
              <a:gd name="connsiteX6" fmla="*/ 55497 w 655567"/>
              <a:gd name="connsiteY6" fmla="*/ 554966 h 554966"/>
              <a:gd name="connsiteX7" fmla="*/ 0 w 655567"/>
              <a:gd name="connsiteY7" fmla="*/ 499469 h 554966"/>
              <a:gd name="connsiteX8" fmla="*/ 0 w 655567"/>
              <a:gd name="connsiteY8" fmla="*/ 55497 h 554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67" h="554966">
                <a:moveTo>
                  <a:pt x="0" y="55497"/>
                </a:moveTo>
                <a:cubicBezTo>
                  <a:pt x="0" y="24847"/>
                  <a:pt x="24847" y="0"/>
                  <a:pt x="55497" y="0"/>
                </a:cubicBezTo>
                <a:lnTo>
                  <a:pt x="600070" y="0"/>
                </a:lnTo>
                <a:cubicBezTo>
                  <a:pt x="630720" y="0"/>
                  <a:pt x="655567" y="24847"/>
                  <a:pt x="655567" y="55497"/>
                </a:cubicBezTo>
                <a:lnTo>
                  <a:pt x="655567" y="499469"/>
                </a:lnTo>
                <a:cubicBezTo>
                  <a:pt x="655567" y="530119"/>
                  <a:pt x="630720" y="554966"/>
                  <a:pt x="600070" y="554966"/>
                </a:cubicBezTo>
                <a:lnTo>
                  <a:pt x="55497" y="554966"/>
                </a:lnTo>
                <a:cubicBezTo>
                  <a:pt x="24847" y="554966"/>
                  <a:pt x="0" y="530119"/>
                  <a:pt x="0" y="499469"/>
                </a:cubicBezTo>
                <a:lnTo>
                  <a:pt x="0" y="554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74" tIns="61974" rIns="61974" bIns="61974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61,5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7041646" y="4650755"/>
            <a:ext cx="590354" cy="325695"/>
          </a:xfrm>
          <a:custGeom>
            <a:avLst/>
            <a:gdLst>
              <a:gd name="connsiteX0" fmla="*/ 0 w 660747"/>
              <a:gd name="connsiteY0" fmla="*/ 39599 h 395993"/>
              <a:gd name="connsiteX1" fmla="*/ 39599 w 660747"/>
              <a:gd name="connsiteY1" fmla="*/ 0 h 395993"/>
              <a:gd name="connsiteX2" fmla="*/ 621148 w 660747"/>
              <a:gd name="connsiteY2" fmla="*/ 0 h 395993"/>
              <a:gd name="connsiteX3" fmla="*/ 660747 w 660747"/>
              <a:gd name="connsiteY3" fmla="*/ 39599 h 395993"/>
              <a:gd name="connsiteX4" fmla="*/ 660747 w 660747"/>
              <a:gd name="connsiteY4" fmla="*/ 356394 h 395993"/>
              <a:gd name="connsiteX5" fmla="*/ 621148 w 660747"/>
              <a:gd name="connsiteY5" fmla="*/ 395993 h 395993"/>
              <a:gd name="connsiteX6" fmla="*/ 39599 w 660747"/>
              <a:gd name="connsiteY6" fmla="*/ 395993 h 395993"/>
              <a:gd name="connsiteX7" fmla="*/ 0 w 660747"/>
              <a:gd name="connsiteY7" fmla="*/ 356394 h 395993"/>
              <a:gd name="connsiteX8" fmla="*/ 0 w 660747"/>
              <a:gd name="connsiteY8" fmla="*/ 39599 h 39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0747" h="395993">
                <a:moveTo>
                  <a:pt x="0" y="39599"/>
                </a:moveTo>
                <a:cubicBezTo>
                  <a:pt x="0" y="17729"/>
                  <a:pt x="17729" y="0"/>
                  <a:pt x="39599" y="0"/>
                </a:cubicBezTo>
                <a:lnTo>
                  <a:pt x="621148" y="0"/>
                </a:lnTo>
                <a:cubicBezTo>
                  <a:pt x="643018" y="0"/>
                  <a:pt x="660747" y="17729"/>
                  <a:pt x="660747" y="39599"/>
                </a:cubicBezTo>
                <a:lnTo>
                  <a:pt x="660747" y="356394"/>
                </a:lnTo>
                <a:cubicBezTo>
                  <a:pt x="660747" y="378264"/>
                  <a:pt x="643018" y="395993"/>
                  <a:pt x="621148" y="395993"/>
                </a:cubicBezTo>
                <a:lnTo>
                  <a:pt x="39599" y="395993"/>
                </a:lnTo>
                <a:cubicBezTo>
                  <a:pt x="17729" y="395993"/>
                  <a:pt x="0" y="378264"/>
                  <a:pt x="0" y="356394"/>
                </a:cubicBezTo>
                <a:lnTo>
                  <a:pt x="0" y="3959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18" tIns="57318" rIns="57318" bIns="57318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69,1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7041646" y="5049961"/>
            <a:ext cx="590354" cy="338741"/>
          </a:xfrm>
          <a:custGeom>
            <a:avLst/>
            <a:gdLst>
              <a:gd name="connsiteX0" fmla="*/ 0 w 657498"/>
              <a:gd name="connsiteY0" fmla="*/ 65750 h 968106"/>
              <a:gd name="connsiteX1" fmla="*/ 65750 w 657498"/>
              <a:gd name="connsiteY1" fmla="*/ 0 h 968106"/>
              <a:gd name="connsiteX2" fmla="*/ 591748 w 657498"/>
              <a:gd name="connsiteY2" fmla="*/ 0 h 968106"/>
              <a:gd name="connsiteX3" fmla="*/ 657498 w 657498"/>
              <a:gd name="connsiteY3" fmla="*/ 65750 h 968106"/>
              <a:gd name="connsiteX4" fmla="*/ 657498 w 657498"/>
              <a:gd name="connsiteY4" fmla="*/ 902356 h 968106"/>
              <a:gd name="connsiteX5" fmla="*/ 591748 w 657498"/>
              <a:gd name="connsiteY5" fmla="*/ 968106 h 968106"/>
              <a:gd name="connsiteX6" fmla="*/ 65750 w 657498"/>
              <a:gd name="connsiteY6" fmla="*/ 968106 h 968106"/>
              <a:gd name="connsiteX7" fmla="*/ 0 w 657498"/>
              <a:gd name="connsiteY7" fmla="*/ 902356 h 968106"/>
              <a:gd name="connsiteX8" fmla="*/ 0 w 657498"/>
              <a:gd name="connsiteY8" fmla="*/ 65750 h 9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968106">
                <a:moveTo>
                  <a:pt x="0" y="65750"/>
                </a:moveTo>
                <a:cubicBezTo>
                  <a:pt x="0" y="29437"/>
                  <a:pt x="29437" y="0"/>
                  <a:pt x="65750" y="0"/>
                </a:cubicBezTo>
                <a:lnTo>
                  <a:pt x="591748" y="0"/>
                </a:lnTo>
                <a:cubicBezTo>
                  <a:pt x="628061" y="0"/>
                  <a:pt x="657498" y="29437"/>
                  <a:pt x="657498" y="65750"/>
                </a:cubicBezTo>
                <a:lnTo>
                  <a:pt x="657498" y="902356"/>
                </a:lnTo>
                <a:cubicBezTo>
                  <a:pt x="657498" y="938669"/>
                  <a:pt x="628061" y="968106"/>
                  <a:pt x="591748" y="968106"/>
                </a:cubicBezTo>
                <a:lnTo>
                  <a:pt x="65750" y="968106"/>
                </a:lnTo>
                <a:cubicBezTo>
                  <a:pt x="29437" y="968106"/>
                  <a:pt x="0" y="938669"/>
                  <a:pt x="0" y="902356"/>
                </a:cubicBezTo>
                <a:lnTo>
                  <a:pt x="0" y="6575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977" tIns="64977" rIns="64977" bIns="64977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14,0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7041646" y="5823318"/>
            <a:ext cx="590354" cy="422032"/>
          </a:xfrm>
          <a:custGeom>
            <a:avLst/>
            <a:gdLst>
              <a:gd name="connsiteX0" fmla="*/ 0 w 657498"/>
              <a:gd name="connsiteY0" fmla="*/ 51312 h 513123"/>
              <a:gd name="connsiteX1" fmla="*/ 51312 w 657498"/>
              <a:gd name="connsiteY1" fmla="*/ 0 h 513123"/>
              <a:gd name="connsiteX2" fmla="*/ 606186 w 657498"/>
              <a:gd name="connsiteY2" fmla="*/ 0 h 513123"/>
              <a:gd name="connsiteX3" fmla="*/ 657498 w 657498"/>
              <a:gd name="connsiteY3" fmla="*/ 51312 h 513123"/>
              <a:gd name="connsiteX4" fmla="*/ 657498 w 657498"/>
              <a:gd name="connsiteY4" fmla="*/ 461811 h 513123"/>
              <a:gd name="connsiteX5" fmla="*/ 606186 w 657498"/>
              <a:gd name="connsiteY5" fmla="*/ 513123 h 513123"/>
              <a:gd name="connsiteX6" fmla="*/ 51312 w 657498"/>
              <a:gd name="connsiteY6" fmla="*/ 513123 h 513123"/>
              <a:gd name="connsiteX7" fmla="*/ 0 w 657498"/>
              <a:gd name="connsiteY7" fmla="*/ 461811 h 513123"/>
              <a:gd name="connsiteX8" fmla="*/ 0 w 657498"/>
              <a:gd name="connsiteY8" fmla="*/ 51312 h 51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513123">
                <a:moveTo>
                  <a:pt x="0" y="51312"/>
                </a:moveTo>
                <a:cubicBezTo>
                  <a:pt x="0" y="22973"/>
                  <a:pt x="22973" y="0"/>
                  <a:pt x="51312" y="0"/>
                </a:cubicBezTo>
                <a:lnTo>
                  <a:pt x="606186" y="0"/>
                </a:lnTo>
                <a:cubicBezTo>
                  <a:pt x="634525" y="0"/>
                  <a:pt x="657498" y="22973"/>
                  <a:pt x="657498" y="51312"/>
                </a:cubicBezTo>
                <a:lnTo>
                  <a:pt x="657498" y="461811"/>
                </a:lnTo>
                <a:cubicBezTo>
                  <a:pt x="657498" y="490150"/>
                  <a:pt x="634525" y="513123"/>
                  <a:pt x="606186" y="513123"/>
                </a:cubicBezTo>
                <a:lnTo>
                  <a:pt x="51312" y="513123"/>
                </a:lnTo>
                <a:cubicBezTo>
                  <a:pt x="22973" y="513123"/>
                  <a:pt x="0" y="490150"/>
                  <a:pt x="0" y="461811"/>
                </a:cubicBezTo>
                <a:lnTo>
                  <a:pt x="0" y="5131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749" tIns="60749" rIns="60749" bIns="60749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22,2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4704560" y="5428294"/>
            <a:ext cx="2290027" cy="340244"/>
          </a:xfrm>
          <a:custGeom>
            <a:avLst/>
            <a:gdLst>
              <a:gd name="connsiteX0" fmla="*/ 0 w 2128385"/>
              <a:gd name="connsiteY0" fmla="*/ 99080 h 990804"/>
              <a:gd name="connsiteX1" fmla="*/ 99080 w 2128385"/>
              <a:gd name="connsiteY1" fmla="*/ 0 h 990804"/>
              <a:gd name="connsiteX2" fmla="*/ 2029305 w 2128385"/>
              <a:gd name="connsiteY2" fmla="*/ 0 h 990804"/>
              <a:gd name="connsiteX3" fmla="*/ 2128385 w 2128385"/>
              <a:gd name="connsiteY3" fmla="*/ 99080 h 990804"/>
              <a:gd name="connsiteX4" fmla="*/ 2128385 w 2128385"/>
              <a:gd name="connsiteY4" fmla="*/ 891724 h 990804"/>
              <a:gd name="connsiteX5" fmla="*/ 2029305 w 2128385"/>
              <a:gd name="connsiteY5" fmla="*/ 990804 h 990804"/>
              <a:gd name="connsiteX6" fmla="*/ 99080 w 2128385"/>
              <a:gd name="connsiteY6" fmla="*/ 990804 h 990804"/>
              <a:gd name="connsiteX7" fmla="*/ 0 w 2128385"/>
              <a:gd name="connsiteY7" fmla="*/ 891724 h 990804"/>
              <a:gd name="connsiteX8" fmla="*/ 0 w 2128385"/>
              <a:gd name="connsiteY8" fmla="*/ 99080 h 990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8385" h="990804">
                <a:moveTo>
                  <a:pt x="0" y="99080"/>
                </a:moveTo>
                <a:cubicBezTo>
                  <a:pt x="0" y="44360"/>
                  <a:pt x="44360" y="0"/>
                  <a:pt x="99080" y="0"/>
                </a:cubicBezTo>
                <a:lnTo>
                  <a:pt x="2029305" y="0"/>
                </a:lnTo>
                <a:cubicBezTo>
                  <a:pt x="2084025" y="0"/>
                  <a:pt x="2128385" y="44360"/>
                  <a:pt x="2128385" y="99080"/>
                </a:cubicBezTo>
                <a:lnTo>
                  <a:pt x="2128385" y="891724"/>
                </a:lnTo>
                <a:cubicBezTo>
                  <a:pt x="2128385" y="946444"/>
                  <a:pt x="2084025" y="990804"/>
                  <a:pt x="2029305" y="990804"/>
                </a:cubicBezTo>
                <a:lnTo>
                  <a:pt x="99080" y="990804"/>
                </a:lnTo>
                <a:cubicBezTo>
                  <a:pt x="44360" y="990804"/>
                  <a:pt x="0" y="946444"/>
                  <a:pt x="0" y="891724"/>
                </a:cubicBezTo>
                <a:lnTo>
                  <a:pt x="0" y="9908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40" tIns="74740" rIns="74740" bIns="7474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Массовые коммуникации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7041646" y="5416269"/>
            <a:ext cx="590354" cy="338741"/>
          </a:xfrm>
          <a:custGeom>
            <a:avLst/>
            <a:gdLst>
              <a:gd name="connsiteX0" fmla="*/ 0 w 657498"/>
              <a:gd name="connsiteY0" fmla="*/ 65750 h 968106"/>
              <a:gd name="connsiteX1" fmla="*/ 65750 w 657498"/>
              <a:gd name="connsiteY1" fmla="*/ 0 h 968106"/>
              <a:gd name="connsiteX2" fmla="*/ 591748 w 657498"/>
              <a:gd name="connsiteY2" fmla="*/ 0 h 968106"/>
              <a:gd name="connsiteX3" fmla="*/ 657498 w 657498"/>
              <a:gd name="connsiteY3" fmla="*/ 65750 h 968106"/>
              <a:gd name="connsiteX4" fmla="*/ 657498 w 657498"/>
              <a:gd name="connsiteY4" fmla="*/ 902356 h 968106"/>
              <a:gd name="connsiteX5" fmla="*/ 591748 w 657498"/>
              <a:gd name="connsiteY5" fmla="*/ 968106 h 968106"/>
              <a:gd name="connsiteX6" fmla="*/ 65750 w 657498"/>
              <a:gd name="connsiteY6" fmla="*/ 968106 h 968106"/>
              <a:gd name="connsiteX7" fmla="*/ 0 w 657498"/>
              <a:gd name="connsiteY7" fmla="*/ 902356 h 968106"/>
              <a:gd name="connsiteX8" fmla="*/ 0 w 657498"/>
              <a:gd name="connsiteY8" fmla="*/ 65750 h 9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968106">
                <a:moveTo>
                  <a:pt x="0" y="65750"/>
                </a:moveTo>
                <a:cubicBezTo>
                  <a:pt x="0" y="29437"/>
                  <a:pt x="29437" y="0"/>
                  <a:pt x="65750" y="0"/>
                </a:cubicBezTo>
                <a:lnTo>
                  <a:pt x="591748" y="0"/>
                </a:lnTo>
                <a:cubicBezTo>
                  <a:pt x="628061" y="0"/>
                  <a:pt x="657498" y="29437"/>
                  <a:pt x="657498" y="65750"/>
                </a:cubicBezTo>
                <a:lnTo>
                  <a:pt x="657498" y="902356"/>
                </a:lnTo>
                <a:cubicBezTo>
                  <a:pt x="657498" y="938669"/>
                  <a:pt x="628061" y="968106"/>
                  <a:pt x="591748" y="968106"/>
                </a:cubicBezTo>
                <a:lnTo>
                  <a:pt x="65750" y="968106"/>
                </a:lnTo>
                <a:cubicBezTo>
                  <a:pt x="29437" y="968106"/>
                  <a:pt x="0" y="938669"/>
                  <a:pt x="0" y="902356"/>
                </a:cubicBezTo>
                <a:lnTo>
                  <a:pt x="0" y="6575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977" tIns="64977" rIns="64977" bIns="64977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138,1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7718352" y="5428883"/>
            <a:ext cx="590354" cy="338741"/>
          </a:xfrm>
          <a:custGeom>
            <a:avLst/>
            <a:gdLst>
              <a:gd name="connsiteX0" fmla="*/ 0 w 657498"/>
              <a:gd name="connsiteY0" fmla="*/ 65750 h 968106"/>
              <a:gd name="connsiteX1" fmla="*/ 65750 w 657498"/>
              <a:gd name="connsiteY1" fmla="*/ 0 h 968106"/>
              <a:gd name="connsiteX2" fmla="*/ 591748 w 657498"/>
              <a:gd name="connsiteY2" fmla="*/ 0 h 968106"/>
              <a:gd name="connsiteX3" fmla="*/ 657498 w 657498"/>
              <a:gd name="connsiteY3" fmla="*/ 65750 h 968106"/>
              <a:gd name="connsiteX4" fmla="*/ 657498 w 657498"/>
              <a:gd name="connsiteY4" fmla="*/ 902356 h 968106"/>
              <a:gd name="connsiteX5" fmla="*/ 591748 w 657498"/>
              <a:gd name="connsiteY5" fmla="*/ 968106 h 968106"/>
              <a:gd name="connsiteX6" fmla="*/ 65750 w 657498"/>
              <a:gd name="connsiteY6" fmla="*/ 968106 h 968106"/>
              <a:gd name="connsiteX7" fmla="*/ 0 w 657498"/>
              <a:gd name="connsiteY7" fmla="*/ 902356 h 968106"/>
              <a:gd name="connsiteX8" fmla="*/ 0 w 657498"/>
              <a:gd name="connsiteY8" fmla="*/ 65750 h 9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968106">
                <a:moveTo>
                  <a:pt x="0" y="65750"/>
                </a:moveTo>
                <a:cubicBezTo>
                  <a:pt x="0" y="29437"/>
                  <a:pt x="29437" y="0"/>
                  <a:pt x="65750" y="0"/>
                </a:cubicBezTo>
                <a:lnTo>
                  <a:pt x="591748" y="0"/>
                </a:lnTo>
                <a:cubicBezTo>
                  <a:pt x="628061" y="0"/>
                  <a:pt x="657498" y="29437"/>
                  <a:pt x="657498" y="65750"/>
                </a:cubicBezTo>
                <a:lnTo>
                  <a:pt x="657498" y="902356"/>
                </a:lnTo>
                <a:cubicBezTo>
                  <a:pt x="657498" y="938669"/>
                  <a:pt x="628061" y="968106"/>
                  <a:pt x="591748" y="968106"/>
                </a:cubicBezTo>
                <a:lnTo>
                  <a:pt x="65750" y="968106"/>
                </a:lnTo>
                <a:cubicBezTo>
                  <a:pt x="29437" y="968106"/>
                  <a:pt x="0" y="938669"/>
                  <a:pt x="0" y="902356"/>
                </a:cubicBezTo>
                <a:lnTo>
                  <a:pt x="0" y="6575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977" tIns="64977" rIns="64977" bIns="64977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123,9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8336009" y="5428883"/>
            <a:ext cx="590354" cy="338741"/>
          </a:xfrm>
          <a:custGeom>
            <a:avLst/>
            <a:gdLst>
              <a:gd name="connsiteX0" fmla="*/ 0 w 657498"/>
              <a:gd name="connsiteY0" fmla="*/ 65750 h 968106"/>
              <a:gd name="connsiteX1" fmla="*/ 65750 w 657498"/>
              <a:gd name="connsiteY1" fmla="*/ 0 h 968106"/>
              <a:gd name="connsiteX2" fmla="*/ 591748 w 657498"/>
              <a:gd name="connsiteY2" fmla="*/ 0 h 968106"/>
              <a:gd name="connsiteX3" fmla="*/ 657498 w 657498"/>
              <a:gd name="connsiteY3" fmla="*/ 65750 h 968106"/>
              <a:gd name="connsiteX4" fmla="*/ 657498 w 657498"/>
              <a:gd name="connsiteY4" fmla="*/ 902356 h 968106"/>
              <a:gd name="connsiteX5" fmla="*/ 591748 w 657498"/>
              <a:gd name="connsiteY5" fmla="*/ 968106 h 968106"/>
              <a:gd name="connsiteX6" fmla="*/ 65750 w 657498"/>
              <a:gd name="connsiteY6" fmla="*/ 968106 h 968106"/>
              <a:gd name="connsiteX7" fmla="*/ 0 w 657498"/>
              <a:gd name="connsiteY7" fmla="*/ 902356 h 968106"/>
              <a:gd name="connsiteX8" fmla="*/ 0 w 657498"/>
              <a:gd name="connsiteY8" fmla="*/ 65750 h 9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968106">
                <a:moveTo>
                  <a:pt x="0" y="65750"/>
                </a:moveTo>
                <a:cubicBezTo>
                  <a:pt x="0" y="29437"/>
                  <a:pt x="29437" y="0"/>
                  <a:pt x="65750" y="0"/>
                </a:cubicBezTo>
                <a:lnTo>
                  <a:pt x="591748" y="0"/>
                </a:lnTo>
                <a:cubicBezTo>
                  <a:pt x="628061" y="0"/>
                  <a:pt x="657498" y="29437"/>
                  <a:pt x="657498" y="65750"/>
                </a:cubicBezTo>
                <a:lnTo>
                  <a:pt x="657498" y="902356"/>
                </a:lnTo>
                <a:cubicBezTo>
                  <a:pt x="657498" y="938669"/>
                  <a:pt x="628061" y="968106"/>
                  <a:pt x="591748" y="968106"/>
                </a:cubicBezTo>
                <a:lnTo>
                  <a:pt x="65750" y="968106"/>
                </a:lnTo>
                <a:cubicBezTo>
                  <a:pt x="29437" y="968106"/>
                  <a:pt x="0" y="938669"/>
                  <a:pt x="0" y="902356"/>
                </a:cubicBezTo>
                <a:lnTo>
                  <a:pt x="0" y="6575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977" tIns="64977" rIns="64977" bIns="64977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123,9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3" name="Диаграмма 4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560119"/>
              </p:ext>
            </p:extLst>
          </p:nvPr>
        </p:nvGraphicFramePr>
        <p:xfrm>
          <a:off x="178799" y="3522665"/>
          <a:ext cx="4158388" cy="31080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28656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>
          <a:xfrm>
            <a:off x="6588224" y="1172057"/>
            <a:ext cx="2315675" cy="735023"/>
          </a:xfrm>
          <a:custGeom>
            <a:avLst/>
            <a:gdLst>
              <a:gd name="connsiteX0" fmla="*/ 0 w 3903032"/>
              <a:gd name="connsiteY0" fmla="*/ 73502 h 735023"/>
              <a:gd name="connsiteX1" fmla="*/ 73502 w 3903032"/>
              <a:gd name="connsiteY1" fmla="*/ 0 h 735023"/>
              <a:gd name="connsiteX2" fmla="*/ 3829530 w 3903032"/>
              <a:gd name="connsiteY2" fmla="*/ 0 h 735023"/>
              <a:gd name="connsiteX3" fmla="*/ 3903032 w 3903032"/>
              <a:gd name="connsiteY3" fmla="*/ 73502 h 735023"/>
              <a:gd name="connsiteX4" fmla="*/ 3903032 w 3903032"/>
              <a:gd name="connsiteY4" fmla="*/ 661521 h 735023"/>
              <a:gd name="connsiteX5" fmla="*/ 3829530 w 3903032"/>
              <a:gd name="connsiteY5" fmla="*/ 735023 h 735023"/>
              <a:gd name="connsiteX6" fmla="*/ 73502 w 3903032"/>
              <a:gd name="connsiteY6" fmla="*/ 735023 h 735023"/>
              <a:gd name="connsiteX7" fmla="*/ 0 w 3903032"/>
              <a:gd name="connsiteY7" fmla="*/ 661521 h 735023"/>
              <a:gd name="connsiteX8" fmla="*/ 0 w 3903032"/>
              <a:gd name="connsiteY8" fmla="*/ 73502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735023">
                <a:moveTo>
                  <a:pt x="0" y="73502"/>
                </a:moveTo>
                <a:cubicBezTo>
                  <a:pt x="0" y="32908"/>
                  <a:pt x="32908" y="0"/>
                  <a:pt x="73502" y="0"/>
                </a:cubicBezTo>
                <a:lnTo>
                  <a:pt x="3829530" y="0"/>
                </a:lnTo>
                <a:cubicBezTo>
                  <a:pt x="3870124" y="0"/>
                  <a:pt x="3903032" y="32908"/>
                  <a:pt x="3903032" y="73502"/>
                </a:cubicBezTo>
                <a:lnTo>
                  <a:pt x="3903032" y="661521"/>
                </a:lnTo>
                <a:cubicBezTo>
                  <a:pt x="3903032" y="702115"/>
                  <a:pt x="3870124" y="735023"/>
                  <a:pt x="3829530" y="735023"/>
                </a:cubicBezTo>
                <a:lnTo>
                  <a:pt x="73502" y="735023"/>
                </a:lnTo>
                <a:cubicBezTo>
                  <a:pt x="32908" y="735023"/>
                  <a:pt x="0" y="702115"/>
                  <a:pt x="0" y="661521"/>
                </a:cubicBezTo>
                <a:lnTo>
                  <a:pt x="0" y="73502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74868" tIns="74868" rIns="74868" bIns="7486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</a:p>
        </p:txBody>
      </p:sp>
      <p:sp>
        <p:nvSpPr>
          <p:cNvPr id="27" name="Полилиния 26"/>
          <p:cNvSpPr/>
          <p:nvPr/>
        </p:nvSpPr>
        <p:spPr>
          <a:xfrm>
            <a:off x="7076295" y="3316386"/>
            <a:ext cx="587436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7076295" y="2361911"/>
            <a:ext cx="590202" cy="3870046"/>
            <a:chOff x="6861701" y="2361911"/>
            <a:chExt cx="590202" cy="3870046"/>
          </a:xfrm>
        </p:grpSpPr>
        <p:sp>
          <p:nvSpPr>
            <p:cNvPr id="29" name="Полилиния 28"/>
            <p:cNvSpPr/>
            <p:nvPr/>
          </p:nvSpPr>
          <p:spPr>
            <a:xfrm>
              <a:off x="6861701" y="4854761"/>
              <a:ext cx="587436" cy="735023"/>
            </a:xfrm>
            <a:custGeom>
              <a:avLst/>
              <a:gdLst>
                <a:gd name="connsiteX0" fmla="*/ 0 w 731452"/>
                <a:gd name="connsiteY0" fmla="*/ 73145 h 735023"/>
                <a:gd name="connsiteX1" fmla="*/ 73145 w 731452"/>
                <a:gd name="connsiteY1" fmla="*/ 0 h 735023"/>
                <a:gd name="connsiteX2" fmla="*/ 658307 w 731452"/>
                <a:gd name="connsiteY2" fmla="*/ 0 h 735023"/>
                <a:gd name="connsiteX3" fmla="*/ 731452 w 731452"/>
                <a:gd name="connsiteY3" fmla="*/ 73145 h 735023"/>
                <a:gd name="connsiteX4" fmla="*/ 731452 w 731452"/>
                <a:gd name="connsiteY4" fmla="*/ 661878 h 735023"/>
                <a:gd name="connsiteX5" fmla="*/ 658307 w 731452"/>
                <a:gd name="connsiteY5" fmla="*/ 735023 h 735023"/>
                <a:gd name="connsiteX6" fmla="*/ 73145 w 731452"/>
                <a:gd name="connsiteY6" fmla="*/ 735023 h 735023"/>
                <a:gd name="connsiteX7" fmla="*/ 0 w 731452"/>
                <a:gd name="connsiteY7" fmla="*/ 661878 h 735023"/>
                <a:gd name="connsiteX8" fmla="*/ 0 w 731452"/>
                <a:gd name="connsiteY8" fmla="*/ 73145 h 735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1452" h="735023">
                  <a:moveTo>
                    <a:pt x="0" y="73145"/>
                  </a:moveTo>
                  <a:cubicBezTo>
                    <a:pt x="0" y="32748"/>
                    <a:pt x="32748" y="0"/>
                    <a:pt x="73145" y="0"/>
                  </a:cubicBezTo>
                  <a:lnTo>
                    <a:pt x="658307" y="0"/>
                  </a:lnTo>
                  <a:cubicBezTo>
                    <a:pt x="698704" y="0"/>
                    <a:pt x="731452" y="32748"/>
                    <a:pt x="731452" y="73145"/>
                  </a:cubicBezTo>
                  <a:lnTo>
                    <a:pt x="731452" y="661878"/>
                  </a:lnTo>
                  <a:cubicBezTo>
                    <a:pt x="731452" y="702275"/>
                    <a:pt x="698704" y="735023"/>
                    <a:pt x="658307" y="735023"/>
                  </a:cubicBezTo>
                  <a:lnTo>
                    <a:pt x="73145" y="735023"/>
                  </a:lnTo>
                  <a:cubicBezTo>
                    <a:pt x="32748" y="735023"/>
                    <a:pt x="0" y="702275"/>
                    <a:pt x="0" y="661878"/>
                  </a:cubicBezTo>
                  <a:lnTo>
                    <a:pt x="0" y="73145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81DEFF">
                    <a:tint val="66000"/>
                    <a:satMod val="160000"/>
                  </a:srgbClr>
                </a:gs>
                <a:gs pos="50000">
                  <a:srgbClr val="81DEFF">
                    <a:tint val="44500"/>
                    <a:satMod val="160000"/>
                  </a:srgbClr>
                </a:gs>
                <a:gs pos="100000">
                  <a:srgbClr val="81DEFF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4763" tIns="74763" rIns="74763" bIns="74763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400" b="1" i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62</a:t>
              </a:r>
              <a:endParaRPr lang="ru-RU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Полилиния 24"/>
            <p:cNvSpPr/>
            <p:nvPr/>
          </p:nvSpPr>
          <p:spPr>
            <a:xfrm>
              <a:off x="6864467" y="2361911"/>
              <a:ext cx="587436" cy="735023"/>
            </a:xfrm>
            <a:custGeom>
              <a:avLst/>
              <a:gdLst>
                <a:gd name="connsiteX0" fmla="*/ 0 w 731452"/>
                <a:gd name="connsiteY0" fmla="*/ 73145 h 735023"/>
                <a:gd name="connsiteX1" fmla="*/ 73145 w 731452"/>
                <a:gd name="connsiteY1" fmla="*/ 0 h 735023"/>
                <a:gd name="connsiteX2" fmla="*/ 658307 w 731452"/>
                <a:gd name="connsiteY2" fmla="*/ 0 h 735023"/>
                <a:gd name="connsiteX3" fmla="*/ 731452 w 731452"/>
                <a:gd name="connsiteY3" fmla="*/ 73145 h 735023"/>
                <a:gd name="connsiteX4" fmla="*/ 731452 w 731452"/>
                <a:gd name="connsiteY4" fmla="*/ 661878 h 735023"/>
                <a:gd name="connsiteX5" fmla="*/ 658307 w 731452"/>
                <a:gd name="connsiteY5" fmla="*/ 735023 h 735023"/>
                <a:gd name="connsiteX6" fmla="*/ 73145 w 731452"/>
                <a:gd name="connsiteY6" fmla="*/ 735023 h 735023"/>
                <a:gd name="connsiteX7" fmla="*/ 0 w 731452"/>
                <a:gd name="connsiteY7" fmla="*/ 661878 h 735023"/>
                <a:gd name="connsiteX8" fmla="*/ 0 w 731452"/>
                <a:gd name="connsiteY8" fmla="*/ 73145 h 735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1452" h="735023">
                  <a:moveTo>
                    <a:pt x="0" y="73145"/>
                  </a:moveTo>
                  <a:cubicBezTo>
                    <a:pt x="0" y="32748"/>
                    <a:pt x="32748" y="0"/>
                    <a:pt x="73145" y="0"/>
                  </a:cubicBezTo>
                  <a:lnTo>
                    <a:pt x="658307" y="0"/>
                  </a:lnTo>
                  <a:cubicBezTo>
                    <a:pt x="698704" y="0"/>
                    <a:pt x="731452" y="32748"/>
                    <a:pt x="731452" y="73145"/>
                  </a:cubicBezTo>
                  <a:lnTo>
                    <a:pt x="731452" y="661878"/>
                  </a:lnTo>
                  <a:cubicBezTo>
                    <a:pt x="731452" y="702275"/>
                    <a:pt x="698704" y="735023"/>
                    <a:pt x="658307" y="735023"/>
                  </a:cubicBezTo>
                  <a:lnTo>
                    <a:pt x="73145" y="735023"/>
                  </a:lnTo>
                  <a:cubicBezTo>
                    <a:pt x="32748" y="735023"/>
                    <a:pt x="0" y="702275"/>
                    <a:pt x="0" y="661878"/>
                  </a:cubicBezTo>
                  <a:lnTo>
                    <a:pt x="0" y="73145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81DEFF">
                    <a:tint val="66000"/>
                    <a:satMod val="160000"/>
                  </a:srgbClr>
                </a:gs>
                <a:gs pos="50000">
                  <a:srgbClr val="81DEFF">
                    <a:tint val="44500"/>
                    <a:satMod val="160000"/>
                  </a:srgbClr>
                </a:gs>
                <a:gs pos="100000">
                  <a:srgbClr val="81DEFF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4763" tIns="74763" rIns="74763" bIns="74763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4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2021</a:t>
              </a:r>
              <a:endPara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Полилиния 27"/>
            <p:cNvSpPr/>
            <p:nvPr/>
          </p:nvSpPr>
          <p:spPr>
            <a:xfrm>
              <a:off x="6861701" y="4089565"/>
              <a:ext cx="587436" cy="735023"/>
            </a:xfrm>
            <a:custGeom>
              <a:avLst/>
              <a:gdLst>
                <a:gd name="connsiteX0" fmla="*/ 0 w 731452"/>
                <a:gd name="connsiteY0" fmla="*/ 73145 h 735023"/>
                <a:gd name="connsiteX1" fmla="*/ 73145 w 731452"/>
                <a:gd name="connsiteY1" fmla="*/ 0 h 735023"/>
                <a:gd name="connsiteX2" fmla="*/ 658307 w 731452"/>
                <a:gd name="connsiteY2" fmla="*/ 0 h 735023"/>
                <a:gd name="connsiteX3" fmla="*/ 731452 w 731452"/>
                <a:gd name="connsiteY3" fmla="*/ 73145 h 735023"/>
                <a:gd name="connsiteX4" fmla="*/ 731452 w 731452"/>
                <a:gd name="connsiteY4" fmla="*/ 661878 h 735023"/>
                <a:gd name="connsiteX5" fmla="*/ 658307 w 731452"/>
                <a:gd name="connsiteY5" fmla="*/ 735023 h 735023"/>
                <a:gd name="connsiteX6" fmla="*/ 73145 w 731452"/>
                <a:gd name="connsiteY6" fmla="*/ 735023 h 735023"/>
                <a:gd name="connsiteX7" fmla="*/ 0 w 731452"/>
                <a:gd name="connsiteY7" fmla="*/ 661878 h 735023"/>
                <a:gd name="connsiteX8" fmla="*/ 0 w 731452"/>
                <a:gd name="connsiteY8" fmla="*/ 73145 h 735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1452" h="735023">
                  <a:moveTo>
                    <a:pt x="0" y="73145"/>
                  </a:moveTo>
                  <a:cubicBezTo>
                    <a:pt x="0" y="32748"/>
                    <a:pt x="32748" y="0"/>
                    <a:pt x="73145" y="0"/>
                  </a:cubicBezTo>
                  <a:lnTo>
                    <a:pt x="658307" y="0"/>
                  </a:lnTo>
                  <a:cubicBezTo>
                    <a:pt x="698704" y="0"/>
                    <a:pt x="731452" y="32748"/>
                    <a:pt x="731452" y="73145"/>
                  </a:cubicBezTo>
                  <a:lnTo>
                    <a:pt x="731452" y="661878"/>
                  </a:lnTo>
                  <a:cubicBezTo>
                    <a:pt x="731452" y="702275"/>
                    <a:pt x="698704" y="735023"/>
                    <a:pt x="658307" y="735023"/>
                  </a:cubicBezTo>
                  <a:lnTo>
                    <a:pt x="73145" y="735023"/>
                  </a:lnTo>
                  <a:cubicBezTo>
                    <a:pt x="32748" y="735023"/>
                    <a:pt x="0" y="702275"/>
                    <a:pt x="0" y="661878"/>
                  </a:cubicBezTo>
                  <a:lnTo>
                    <a:pt x="0" y="73145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81DEFF">
                    <a:tint val="66000"/>
                    <a:satMod val="160000"/>
                  </a:srgbClr>
                </a:gs>
                <a:gs pos="50000">
                  <a:srgbClr val="81DEFF">
                    <a:tint val="44500"/>
                    <a:satMod val="160000"/>
                  </a:srgbClr>
                </a:gs>
                <a:gs pos="100000">
                  <a:srgbClr val="81DEFF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4763" tIns="74763" rIns="74763" bIns="74763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400" b="1" i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91</a:t>
              </a:r>
              <a:endParaRPr lang="ru-RU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Полилиния 29"/>
            <p:cNvSpPr/>
            <p:nvPr/>
          </p:nvSpPr>
          <p:spPr>
            <a:xfrm>
              <a:off x="6861701" y="5619957"/>
              <a:ext cx="587436" cy="612000"/>
            </a:xfrm>
            <a:custGeom>
              <a:avLst/>
              <a:gdLst>
                <a:gd name="connsiteX0" fmla="*/ 0 w 731452"/>
                <a:gd name="connsiteY0" fmla="*/ 73145 h 735023"/>
                <a:gd name="connsiteX1" fmla="*/ 73145 w 731452"/>
                <a:gd name="connsiteY1" fmla="*/ 0 h 735023"/>
                <a:gd name="connsiteX2" fmla="*/ 658307 w 731452"/>
                <a:gd name="connsiteY2" fmla="*/ 0 h 735023"/>
                <a:gd name="connsiteX3" fmla="*/ 731452 w 731452"/>
                <a:gd name="connsiteY3" fmla="*/ 73145 h 735023"/>
                <a:gd name="connsiteX4" fmla="*/ 731452 w 731452"/>
                <a:gd name="connsiteY4" fmla="*/ 661878 h 735023"/>
                <a:gd name="connsiteX5" fmla="*/ 658307 w 731452"/>
                <a:gd name="connsiteY5" fmla="*/ 735023 h 735023"/>
                <a:gd name="connsiteX6" fmla="*/ 73145 w 731452"/>
                <a:gd name="connsiteY6" fmla="*/ 735023 h 735023"/>
                <a:gd name="connsiteX7" fmla="*/ 0 w 731452"/>
                <a:gd name="connsiteY7" fmla="*/ 661878 h 735023"/>
                <a:gd name="connsiteX8" fmla="*/ 0 w 731452"/>
                <a:gd name="connsiteY8" fmla="*/ 73145 h 735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1452" h="735023">
                  <a:moveTo>
                    <a:pt x="0" y="73145"/>
                  </a:moveTo>
                  <a:cubicBezTo>
                    <a:pt x="0" y="32748"/>
                    <a:pt x="32748" y="0"/>
                    <a:pt x="73145" y="0"/>
                  </a:cubicBezTo>
                  <a:lnTo>
                    <a:pt x="658307" y="0"/>
                  </a:lnTo>
                  <a:cubicBezTo>
                    <a:pt x="698704" y="0"/>
                    <a:pt x="731452" y="32748"/>
                    <a:pt x="731452" y="73145"/>
                  </a:cubicBezTo>
                  <a:lnTo>
                    <a:pt x="731452" y="661878"/>
                  </a:lnTo>
                  <a:cubicBezTo>
                    <a:pt x="731452" y="702275"/>
                    <a:pt x="698704" y="735023"/>
                    <a:pt x="658307" y="735023"/>
                  </a:cubicBezTo>
                  <a:lnTo>
                    <a:pt x="73145" y="735023"/>
                  </a:lnTo>
                  <a:cubicBezTo>
                    <a:pt x="32748" y="735023"/>
                    <a:pt x="0" y="702275"/>
                    <a:pt x="0" y="661878"/>
                  </a:cubicBezTo>
                  <a:lnTo>
                    <a:pt x="0" y="73145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81DEFF">
                    <a:tint val="66000"/>
                    <a:satMod val="160000"/>
                  </a:srgbClr>
                </a:gs>
                <a:gs pos="50000">
                  <a:srgbClr val="81DEFF">
                    <a:tint val="44500"/>
                    <a:satMod val="160000"/>
                  </a:srgbClr>
                </a:gs>
                <a:gs pos="100000">
                  <a:srgbClr val="81DEFF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4763" tIns="74763" rIns="74763" bIns="74763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4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71</a:t>
              </a:r>
              <a:endPara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7711369" y="2361909"/>
            <a:ext cx="587436" cy="3862067"/>
            <a:chOff x="7654596" y="2369890"/>
            <a:chExt cx="587436" cy="3862067"/>
          </a:xfrm>
        </p:grpSpPr>
        <p:sp>
          <p:nvSpPr>
            <p:cNvPr id="31" name="Полилиния 30"/>
            <p:cNvSpPr/>
            <p:nvPr/>
          </p:nvSpPr>
          <p:spPr>
            <a:xfrm>
              <a:off x="7654596" y="2369890"/>
              <a:ext cx="587436" cy="735023"/>
            </a:xfrm>
            <a:custGeom>
              <a:avLst/>
              <a:gdLst>
                <a:gd name="connsiteX0" fmla="*/ 0 w 731452"/>
                <a:gd name="connsiteY0" fmla="*/ 73145 h 735023"/>
                <a:gd name="connsiteX1" fmla="*/ 73145 w 731452"/>
                <a:gd name="connsiteY1" fmla="*/ 0 h 735023"/>
                <a:gd name="connsiteX2" fmla="*/ 658307 w 731452"/>
                <a:gd name="connsiteY2" fmla="*/ 0 h 735023"/>
                <a:gd name="connsiteX3" fmla="*/ 731452 w 731452"/>
                <a:gd name="connsiteY3" fmla="*/ 73145 h 735023"/>
                <a:gd name="connsiteX4" fmla="*/ 731452 w 731452"/>
                <a:gd name="connsiteY4" fmla="*/ 661878 h 735023"/>
                <a:gd name="connsiteX5" fmla="*/ 658307 w 731452"/>
                <a:gd name="connsiteY5" fmla="*/ 735023 h 735023"/>
                <a:gd name="connsiteX6" fmla="*/ 73145 w 731452"/>
                <a:gd name="connsiteY6" fmla="*/ 735023 h 735023"/>
                <a:gd name="connsiteX7" fmla="*/ 0 w 731452"/>
                <a:gd name="connsiteY7" fmla="*/ 661878 h 735023"/>
                <a:gd name="connsiteX8" fmla="*/ 0 w 731452"/>
                <a:gd name="connsiteY8" fmla="*/ 73145 h 735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1452" h="735023">
                  <a:moveTo>
                    <a:pt x="0" y="73145"/>
                  </a:moveTo>
                  <a:cubicBezTo>
                    <a:pt x="0" y="32748"/>
                    <a:pt x="32748" y="0"/>
                    <a:pt x="73145" y="0"/>
                  </a:cubicBezTo>
                  <a:lnTo>
                    <a:pt x="658307" y="0"/>
                  </a:lnTo>
                  <a:cubicBezTo>
                    <a:pt x="698704" y="0"/>
                    <a:pt x="731452" y="32748"/>
                    <a:pt x="731452" y="73145"/>
                  </a:cubicBezTo>
                  <a:lnTo>
                    <a:pt x="731452" y="661878"/>
                  </a:lnTo>
                  <a:cubicBezTo>
                    <a:pt x="731452" y="702275"/>
                    <a:pt x="698704" y="735023"/>
                    <a:pt x="658307" y="735023"/>
                  </a:cubicBezTo>
                  <a:lnTo>
                    <a:pt x="73145" y="735023"/>
                  </a:lnTo>
                  <a:cubicBezTo>
                    <a:pt x="32748" y="735023"/>
                    <a:pt x="0" y="702275"/>
                    <a:pt x="0" y="661878"/>
                  </a:cubicBezTo>
                  <a:lnTo>
                    <a:pt x="0" y="73145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81DEFF">
                    <a:tint val="66000"/>
                    <a:satMod val="160000"/>
                  </a:srgbClr>
                </a:gs>
                <a:gs pos="50000">
                  <a:srgbClr val="81DEFF">
                    <a:tint val="44500"/>
                    <a:satMod val="160000"/>
                  </a:srgbClr>
                </a:gs>
                <a:gs pos="100000">
                  <a:srgbClr val="81DEFF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4763" tIns="74763" rIns="74763" bIns="74763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4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2022</a:t>
              </a:r>
              <a:endPara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Полилиния 33"/>
            <p:cNvSpPr/>
            <p:nvPr/>
          </p:nvSpPr>
          <p:spPr>
            <a:xfrm>
              <a:off x="7654596" y="3324368"/>
              <a:ext cx="587436" cy="735023"/>
            </a:xfrm>
            <a:custGeom>
              <a:avLst/>
              <a:gdLst>
                <a:gd name="connsiteX0" fmla="*/ 0 w 731452"/>
                <a:gd name="connsiteY0" fmla="*/ 73145 h 735023"/>
                <a:gd name="connsiteX1" fmla="*/ 73145 w 731452"/>
                <a:gd name="connsiteY1" fmla="*/ 0 h 735023"/>
                <a:gd name="connsiteX2" fmla="*/ 658307 w 731452"/>
                <a:gd name="connsiteY2" fmla="*/ 0 h 735023"/>
                <a:gd name="connsiteX3" fmla="*/ 731452 w 731452"/>
                <a:gd name="connsiteY3" fmla="*/ 73145 h 735023"/>
                <a:gd name="connsiteX4" fmla="*/ 731452 w 731452"/>
                <a:gd name="connsiteY4" fmla="*/ 661878 h 735023"/>
                <a:gd name="connsiteX5" fmla="*/ 658307 w 731452"/>
                <a:gd name="connsiteY5" fmla="*/ 735023 h 735023"/>
                <a:gd name="connsiteX6" fmla="*/ 73145 w 731452"/>
                <a:gd name="connsiteY6" fmla="*/ 735023 h 735023"/>
                <a:gd name="connsiteX7" fmla="*/ 0 w 731452"/>
                <a:gd name="connsiteY7" fmla="*/ 661878 h 735023"/>
                <a:gd name="connsiteX8" fmla="*/ 0 w 731452"/>
                <a:gd name="connsiteY8" fmla="*/ 73145 h 735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1452" h="735023">
                  <a:moveTo>
                    <a:pt x="0" y="73145"/>
                  </a:moveTo>
                  <a:cubicBezTo>
                    <a:pt x="0" y="32748"/>
                    <a:pt x="32748" y="0"/>
                    <a:pt x="73145" y="0"/>
                  </a:cubicBezTo>
                  <a:lnTo>
                    <a:pt x="658307" y="0"/>
                  </a:lnTo>
                  <a:cubicBezTo>
                    <a:pt x="698704" y="0"/>
                    <a:pt x="731452" y="32748"/>
                    <a:pt x="731452" y="73145"/>
                  </a:cubicBezTo>
                  <a:lnTo>
                    <a:pt x="731452" y="661878"/>
                  </a:lnTo>
                  <a:cubicBezTo>
                    <a:pt x="731452" y="702275"/>
                    <a:pt x="698704" y="735023"/>
                    <a:pt x="658307" y="735023"/>
                  </a:cubicBezTo>
                  <a:lnTo>
                    <a:pt x="73145" y="735023"/>
                  </a:lnTo>
                  <a:cubicBezTo>
                    <a:pt x="32748" y="735023"/>
                    <a:pt x="0" y="702275"/>
                    <a:pt x="0" y="661878"/>
                  </a:cubicBezTo>
                  <a:lnTo>
                    <a:pt x="0" y="73145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81DEFF">
                    <a:tint val="66000"/>
                    <a:satMod val="160000"/>
                  </a:srgbClr>
                </a:gs>
                <a:gs pos="50000">
                  <a:srgbClr val="81DEFF">
                    <a:tint val="44500"/>
                    <a:satMod val="160000"/>
                  </a:srgbClr>
                </a:gs>
                <a:gs pos="100000">
                  <a:srgbClr val="81DEFF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4763" tIns="74763" rIns="74763" bIns="74763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4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82</a:t>
              </a:r>
              <a:endPara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Полилиния 34"/>
            <p:cNvSpPr/>
            <p:nvPr/>
          </p:nvSpPr>
          <p:spPr>
            <a:xfrm>
              <a:off x="7654596" y="4089565"/>
              <a:ext cx="587436" cy="735023"/>
            </a:xfrm>
            <a:custGeom>
              <a:avLst/>
              <a:gdLst>
                <a:gd name="connsiteX0" fmla="*/ 0 w 731452"/>
                <a:gd name="connsiteY0" fmla="*/ 73145 h 735023"/>
                <a:gd name="connsiteX1" fmla="*/ 73145 w 731452"/>
                <a:gd name="connsiteY1" fmla="*/ 0 h 735023"/>
                <a:gd name="connsiteX2" fmla="*/ 658307 w 731452"/>
                <a:gd name="connsiteY2" fmla="*/ 0 h 735023"/>
                <a:gd name="connsiteX3" fmla="*/ 731452 w 731452"/>
                <a:gd name="connsiteY3" fmla="*/ 73145 h 735023"/>
                <a:gd name="connsiteX4" fmla="*/ 731452 w 731452"/>
                <a:gd name="connsiteY4" fmla="*/ 661878 h 735023"/>
                <a:gd name="connsiteX5" fmla="*/ 658307 w 731452"/>
                <a:gd name="connsiteY5" fmla="*/ 735023 h 735023"/>
                <a:gd name="connsiteX6" fmla="*/ 73145 w 731452"/>
                <a:gd name="connsiteY6" fmla="*/ 735023 h 735023"/>
                <a:gd name="connsiteX7" fmla="*/ 0 w 731452"/>
                <a:gd name="connsiteY7" fmla="*/ 661878 h 735023"/>
                <a:gd name="connsiteX8" fmla="*/ 0 w 731452"/>
                <a:gd name="connsiteY8" fmla="*/ 73145 h 735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1452" h="735023">
                  <a:moveTo>
                    <a:pt x="0" y="73145"/>
                  </a:moveTo>
                  <a:cubicBezTo>
                    <a:pt x="0" y="32748"/>
                    <a:pt x="32748" y="0"/>
                    <a:pt x="73145" y="0"/>
                  </a:cubicBezTo>
                  <a:lnTo>
                    <a:pt x="658307" y="0"/>
                  </a:lnTo>
                  <a:cubicBezTo>
                    <a:pt x="698704" y="0"/>
                    <a:pt x="731452" y="32748"/>
                    <a:pt x="731452" y="73145"/>
                  </a:cubicBezTo>
                  <a:lnTo>
                    <a:pt x="731452" y="661878"/>
                  </a:lnTo>
                  <a:cubicBezTo>
                    <a:pt x="731452" y="702275"/>
                    <a:pt x="698704" y="735023"/>
                    <a:pt x="658307" y="735023"/>
                  </a:cubicBezTo>
                  <a:lnTo>
                    <a:pt x="73145" y="735023"/>
                  </a:lnTo>
                  <a:cubicBezTo>
                    <a:pt x="32748" y="735023"/>
                    <a:pt x="0" y="702275"/>
                    <a:pt x="0" y="661878"/>
                  </a:cubicBezTo>
                  <a:lnTo>
                    <a:pt x="0" y="73145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81DEFF">
                    <a:tint val="66000"/>
                    <a:satMod val="160000"/>
                  </a:srgbClr>
                </a:gs>
                <a:gs pos="50000">
                  <a:srgbClr val="81DEFF">
                    <a:tint val="44500"/>
                    <a:satMod val="160000"/>
                  </a:srgbClr>
                </a:gs>
                <a:gs pos="100000">
                  <a:srgbClr val="81DEFF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4763" tIns="74763" rIns="74763" bIns="74763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400" b="1" i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92</a:t>
              </a:r>
              <a:endParaRPr lang="ru-RU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Полилиния 35"/>
            <p:cNvSpPr/>
            <p:nvPr/>
          </p:nvSpPr>
          <p:spPr>
            <a:xfrm>
              <a:off x="7654596" y="4854761"/>
              <a:ext cx="587436" cy="735023"/>
            </a:xfrm>
            <a:custGeom>
              <a:avLst/>
              <a:gdLst>
                <a:gd name="connsiteX0" fmla="*/ 0 w 731452"/>
                <a:gd name="connsiteY0" fmla="*/ 73145 h 735023"/>
                <a:gd name="connsiteX1" fmla="*/ 73145 w 731452"/>
                <a:gd name="connsiteY1" fmla="*/ 0 h 735023"/>
                <a:gd name="connsiteX2" fmla="*/ 658307 w 731452"/>
                <a:gd name="connsiteY2" fmla="*/ 0 h 735023"/>
                <a:gd name="connsiteX3" fmla="*/ 731452 w 731452"/>
                <a:gd name="connsiteY3" fmla="*/ 73145 h 735023"/>
                <a:gd name="connsiteX4" fmla="*/ 731452 w 731452"/>
                <a:gd name="connsiteY4" fmla="*/ 661878 h 735023"/>
                <a:gd name="connsiteX5" fmla="*/ 658307 w 731452"/>
                <a:gd name="connsiteY5" fmla="*/ 735023 h 735023"/>
                <a:gd name="connsiteX6" fmla="*/ 73145 w 731452"/>
                <a:gd name="connsiteY6" fmla="*/ 735023 h 735023"/>
                <a:gd name="connsiteX7" fmla="*/ 0 w 731452"/>
                <a:gd name="connsiteY7" fmla="*/ 661878 h 735023"/>
                <a:gd name="connsiteX8" fmla="*/ 0 w 731452"/>
                <a:gd name="connsiteY8" fmla="*/ 73145 h 735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1452" h="735023">
                  <a:moveTo>
                    <a:pt x="0" y="73145"/>
                  </a:moveTo>
                  <a:cubicBezTo>
                    <a:pt x="0" y="32748"/>
                    <a:pt x="32748" y="0"/>
                    <a:pt x="73145" y="0"/>
                  </a:cubicBezTo>
                  <a:lnTo>
                    <a:pt x="658307" y="0"/>
                  </a:lnTo>
                  <a:cubicBezTo>
                    <a:pt x="698704" y="0"/>
                    <a:pt x="731452" y="32748"/>
                    <a:pt x="731452" y="73145"/>
                  </a:cubicBezTo>
                  <a:lnTo>
                    <a:pt x="731452" y="661878"/>
                  </a:lnTo>
                  <a:cubicBezTo>
                    <a:pt x="731452" y="702275"/>
                    <a:pt x="698704" y="735023"/>
                    <a:pt x="658307" y="735023"/>
                  </a:cubicBezTo>
                  <a:lnTo>
                    <a:pt x="73145" y="735023"/>
                  </a:lnTo>
                  <a:cubicBezTo>
                    <a:pt x="32748" y="735023"/>
                    <a:pt x="0" y="702275"/>
                    <a:pt x="0" y="661878"/>
                  </a:cubicBezTo>
                  <a:lnTo>
                    <a:pt x="0" y="73145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81DEFF">
                    <a:tint val="66000"/>
                    <a:satMod val="160000"/>
                  </a:srgbClr>
                </a:gs>
                <a:gs pos="50000">
                  <a:srgbClr val="81DEFF">
                    <a:tint val="44500"/>
                    <a:satMod val="160000"/>
                  </a:srgbClr>
                </a:gs>
                <a:gs pos="100000">
                  <a:srgbClr val="81DEFF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4763" tIns="74763" rIns="74763" bIns="74763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400" b="1" i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64</a:t>
              </a:r>
              <a:endParaRPr lang="ru-RU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Полилиния 36"/>
            <p:cNvSpPr/>
            <p:nvPr/>
          </p:nvSpPr>
          <p:spPr>
            <a:xfrm>
              <a:off x="7654596" y="5619957"/>
              <a:ext cx="587436" cy="612000"/>
            </a:xfrm>
            <a:custGeom>
              <a:avLst/>
              <a:gdLst>
                <a:gd name="connsiteX0" fmla="*/ 0 w 731452"/>
                <a:gd name="connsiteY0" fmla="*/ 73145 h 735023"/>
                <a:gd name="connsiteX1" fmla="*/ 73145 w 731452"/>
                <a:gd name="connsiteY1" fmla="*/ 0 h 735023"/>
                <a:gd name="connsiteX2" fmla="*/ 658307 w 731452"/>
                <a:gd name="connsiteY2" fmla="*/ 0 h 735023"/>
                <a:gd name="connsiteX3" fmla="*/ 731452 w 731452"/>
                <a:gd name="connsiteY3" fmla="*/ 73145 h 735023"/>
                <a:gd name="connsiteX4" fmla="*/ 731452 w 731452"/>
                <a:gd name="connsiteY4" fmla="*/ 661878 h 735023"/>
                <a:gd name="connsiteX5" fmla="*/ 658307 w 731452"/>
                <a:gd name="connsiteY5" fmla="*/ 735023 h 735023"/>
                <a:gd name="connsiteX6" fmla="*/ 73145 w 731452"/>
                <a:gd name="connsiteY6" fmla="*/ 735023 h 735023"/>
                <a:gd name="connsiteX7" fmla="*/ 0 w 731452"/>
                <a:gd name="connsiteY7" fmla="*/ 661878 h 735023"/>
                <a:gd name="connsiteX8" fmla="*/ 0 w 731452"/>
                <a:gd name="connsiteY8" fmla="*/ 73145 h 735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1452" h="735023">
                  <a:moveTo>
                    <a:pt x="0" y="73145"/>
                  </a:moveTo>
                  <a:cubicBezTo>
                    <a:pt x="0" y="32748"/>
                    <a:pt x="32748" y="0"/>
                    <a:pt x="73145" y="0"/>
                  </a:cubicBezTo>
                  <a:lnTo>
                    <a:pt x="658307" y="0"/>
                  </a:lnTo>
                  <a:cubicBezTo>
                    <a:pt x="698704" y="0"/>
                    <a:pt x="731452" y="32748"/>
                    <a:pt x="731452" y="73145"/>
                  </a:cubicBezTo>
                  <a:lnTo>
                    <a:pt x="731452" y="661878"/>
                  </a:lnTo>
                  <a:cubicBezTo>
                    <a:pt x="731452" y="702275"/>
                    <a:pt x="698704" y="735023"/>
                    <a:pt x="658307" y="735023"/>
                  </a:cubicBezTo>
                  <a:lnTo>
                    <a:pt x="73145" y="735023"/>
                  </a:lnTo>
                  <a:cubicBezTo>
                    <a:pt x="32748" y="735023"/>
                    <a:pt x="0" y="702275"/>
                    <a:pt x="0" y="661878"/>
                  </a:cubicBezTo>
                  <a:lnTo>
                    <a:pt x="0" y="73145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81DEFF">
                    <a:tint val="66000"/>
                    <a:satMod val="160000"/>
                  </a:srgbClr>
                </a:gs>
                <a:gs pos="50000">
                  <a:srgbClr val="81DEFF">
                    <a:tint val="44500"/>
                    <a:satMod val="160000"/>
                  </a:srgbClr>
                </a:gs>
                <a:gs pos="100000">
                  <a:srgbClr val="81DEFF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4763" tIns="74763" rIns="74763" bIns="74763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4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72</a:t>
              </a:r>
              <a:endPara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8346500" y="2361911"/>
            <a:ext cx="587436" cy="3227873"/>
            <a:chOff x="8447491" y="2361911"/>
            <a:chExt cx="587436" cy="3227873"/>
          </a:xfrm>
        </p:grpSpPr>
        <p:sp>
          <p:nvSpPr>
            <p:cNvPr id="38" name="Полилиния 37"/>
            <p:cNvSpPr/>
            <p:nvPr/>
          </p:nvSpPr>
          <p:spPr>
            <a:xfrm>
              <a:off x="8447491" y="2361911"/>
              <a:ext cx="587436" cy="735023"/>
            </a:xfrm>
            <a:custGeom>
              <a:avLst/>
              <a:gdLst>
                <a:gd name="connsiteX0" fmla="*/ 0 w 731452"/>
                <a:gd name="connsiteY0" fmla="*/ 73145 h 735023"/>
                <a:gd name="connsiteX1" fmla="*/ 73145 w 731452"/>
                <a:gd name="connsiteY1" fmla="*/ 0 h 735023"/>
                <a:gd name="connsiteX2" fmla="*/ 658307 w 731452"/>
                <a:gd name="connsiteY2" fmla="*/ 0 h 735023"/>
                <a:gd name="connsiteX3" fmla="*/ 731452 w 731452"/>
                <a:gd name="connsiteY3" fmla="*/ 73145 h 735023"/>
                <a:gd name="connsiteX4" fmla="*/ 731452 w 731452"/>
                <a:gd name="connsiteY4" fmla="*/ 661878 h 735023"/>
                <a:gd name="connsiteX5" fmla="*/ 658307 w 731452"/>
                <a:gd name="connsiteY5" fmla="*/ 735023 h 735023"/>
                <a:gd name="connsiteX6" fmla="*/ 73145 w 731452"/>
                <a:gd name="connsiteY6" fmla="*/ 735023 h 735023"/>
                <a:gd name="connsiteX7" fmla="*/ 0 w 731452"/>
                <a:gd name="connsiteY7" fmla="*/ 661878 h 735023"/>
                <a:gd name="connsiteX8" fmla="*/ 0 w 731452"/>
                <a:gd name="connsiteY8" fmla="*/ 73145 h 735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1452" h="735023">
                  <a:moveTo>
                    <a:pt x="0" y="73145"/>
                  </a:moveTo>
                  <a:cubicBezTo>
                    <a:pt x="0" y="32748"/>
                    <a:pt x="32748" y="0"/>
                    <a:pt x="73145" y="0"/>
                  </a:cubicBezTo>
                  <a:lnTo>
                    <a:pt x="658307" y="0"/>
                  </a:lnTo>
                  <a:cubicBezTo>
                    <a:pt x="698704" y="0"/>
                    <a:pt x="731452" y="32748"/>
                    <a:pt x="731452" y="73145"/>
                  </a:cubicBezTo>
                  <a:lnTo>
                    <a:pt x="731452" y="661878"/>
                  </a:lnTo>
                  <a:cubicBezTo>
                    <a:pt x="731452" y="702275"/>
                    <a:pt x="698704" y="735023"/>
                    <a:pt x="658307" y="735023"/>
                  </a:cubicBezTo>
                  <a:lnTo>
                    <a:pt x="73145" y="735023"/>
                  </a:lnTo>
                  <a:cubicBezTo>
                    <a:pt x="32748" y="735023"/>
                    <a:pt x="0" y="702275"/>
                    <a:pt x="0" y="661878"/>
                  </a:cubicBezTo>
                  <a:lnTo>
                    <a:pt x="0" y="73145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81DEFF">
                    <a:tint val="66000"/>
                    <a:satMod val="160000"/>
                  </a:srgbClr>
                </a:gs>
                <a:gs pos="50000">
                  <a:srgbClr val="81DEFF">
                    <a:tint val="44500"/>
                    <a:satMod val="160000"/>
                  </a:srgbClr>
                </a:gs>
                <a:gs pos="100000">
                  <a:srgbClr val="81DEFF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4763" tIns="74763" rIns="74763" bIns="74763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4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2023</a:t>
              </a:r>
              <a:endPara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Полилиния 39"/>
            <p:cNvSpPr/>
            <p:nvPr/>
          </p:nvSpPr>
          <p:spPr>
            <a:xfrm>
              <a:off x="8447491" y="3324368"/>
              <a:ext cx="587436" cy="735023"/>
            </a:xfrm>
            <a:custGeom>
              <a:avLst/>
              <a:gdLst>
                <a:gd name="connsiteX0" fmla="*/ 0 w 731452"/>
                <a:gd name="connsiteY0" fmla="*/ 73145 h 735023"/>
                <a:gd name="connsiteX1" fmla="*/ 73145 w 731452"/>
                <a:gd name="connsiteY1" fmla="*/ 0 h 735023"/>
                <a:gd name="connsiteX2" fmla="*/ 658307 w 731452"/>
                <a:gd name="connsiteY2" fmla="*/ 0 h 735023"/>
                <a:gd name="connsiteX3" fmla="*/ 731452 w 731452"/>
                <a:gd name="connsiteY3" fmla="*/ 73145 h 735023"/>
                <a:gd name="connsiteX4" fmla="*/ 731452 w 731452"/>
                <a:gd name="connsiteY4" fmla="*/ 661878 h 735023"/>
                <a:gd name="connsiteX5" fmla="*/ 658307 w 731452"/>
                <a:gd name="connsiteY5" fmla="*/ 735023 h 735023"/>
                <a:gd name="connsiteX6" fmla="*/ 73145 w 731452"/>
                <a:gd name="connsiteY6" fmla="*/ 735023 h 735023"/>
                <a:gd name="connsiteX7" fmla="*/ 0 w 731452"/>
                <a:gd name="connsiteY7" fmla="*/ 661878 h 735023"/>
                <a:gd name="connsiteX8" fmla="*/ 0 w 731452"/>
                <a:gd name="connsiteY8" fmla="*/ 73145 h 735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1452" h="735023">
                  <a:moveTo>
                    <a:pt x="0" y="73145"/>
                  </a:moveTo>
                  <a:cubicBezTo>
                    <a:pt x="0" y="32748"/>
                    <a:pt x="32748" y="0"/>
                    <a:pt x="73145" y="0"/>
                  </a:cubicBezTo>
                  <a:lnTo>
                    <a:pt x="658307" y="0"/>
                  </a:lnTo>
                  <a:cubicBezTo>
                    <a:pt x="698704" y="0"/>
                    <a:pt x="731452" y="32748"/>
                    <a:pt x="731452" y="73145"/>
                  </a:cubicBezTo>
                  <a:lnTo>
                    <a:pt x="731452" y="661878"/>
                  </a:lnTo>
                  <a:cubicBezTo>
                    <a:pt x="731452" y="702275"/>
                    <a:pt x="698704" y="735023"/>
                    <a:pt x="658307" y="735023"/>
                  </a:cubicBezTo>
                  <a:lnTo>
                    <a:pt x="73145" y="735023"/>
                  </a:lnTo>
                  <a:cubicBezTo>
                    <a:pt x="32748" y="735023"/>
                    <a:pt x="0" y="702275"/>
                    <a:pt x="0" y="661878"/>
                  </a:cubicBezTo>
                  <a:lnTo>
                    <a:pt x="0" y="73145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81DEFF">
                    <a:tint val="66000"/>
                    <a:satMod val="160000"/>
                  </a:srgbClr>
                </a:gs>
                <a:gs pos="50000">
                  <a:srgbClr val="81DEFF">
                    <a:tint val="44500"/>
                    <a:satMod val="160000"/>
                  </a:srgbClr>
                </a:gs>
                <a:gs pos="100000">
                  <a:srgbClr val="81DEFF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4763" tIns="74763" rIns="74763" bIns="74763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4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83</a:t>
              </a:r>
              <a:endPara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Полилиния 40"/>
            <p:cNvSpPr/>
            <p:nvPr/>
          </p:nvSpPr>
          <p:spPr>
            <a:xfrm>
              <a:off x="8447491" y="4089565"/>
              <a:ext cx="587436" cy="735023"/>
            </a:xfrm>
            <a:custGeom>
              <a:avLst/>
              <a:gdLst>
                <a:gd name="connsiteX0" fmla="*/ 0 w 731452"/>
                <a:gd name="connsiteY0" fmla="*/ 73145 h 735023"/>
                <a:gd name="connsiteX1" fmla="*/ 73145 w 731452"/>
                <a:gd name="connsiteY1" fmla="*/ 0 h 735023"/>
                <a:gd name="connsiteX2" fmla="*/ 658307 w 731452"/>
                <a:gd name="connsiteY2" fmla="*/ 0 h 735023"/>
                <a:gd name="connsiteX3" fmla="*/ 731452 w 731452"/>
                <a:gd name="connsiteY3" fmla="*/ 73145 h 735023"/>
                <a:gd name="connsiteX4" fmla="*/ 731452 w 731452"/>
                <a:gd name="connsiteY4" fmla="*/ 661878 h 735023"/>
                <a:gd name="connsiteX5" fmla="*/ 658307 w 731452"/>
                <a:gd name="connsiteY5" fmla="*/ 735023 h 735023"/>
                <a:gd name="connsiteX6" fmla="*/ 73145 w 731452"/>
                <a:gd name="connsiteY6" fmla="*/ 735023 h 735023"/>
                <a:gd name="connsiteX7" fmla="*/ 0 w 731452"/>
                <a:gd name="connsiteY7" fmla="*/ 661878 h 735023"/>
                <a:gd name="connsiteX8" fmla="*/ 0 w 731452"/>
                <a:gd name="connsiteY8" fmla="*/ 73145 h 735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1452" h="735023">
                  <a:moveTo>
                    <a:pt x="0" y="73145"/>
                  </a:moveTo>
                  <a:cubicBezTo>
                    <a:pt x="0" y="32748"/>
                    <a:pt x="32748" y="0"/>
                    <a:pt x="73145" y="0"/>
                  </a:cubicBezTo>
                  <a:lnTo>
                    <a:pt x="658307" y="0"/>
                  </a:lnTo>
                  <a:cubicBezTo>
                    <a:pt x="698704" y="0"/>
                    <a:pt x="731452" y="32748"/>
                    <a:pt x="731452" y="73145"/>
                  </a:cubicBezTo>
                  <a:lnTo>
                    <a:pt x="731452" y="661878"/>
                  </a:lnTo>
                  <a:cubicBezTo>
                    <a:pt x="731452" y="702275"/>
                    <a:pt x="698704" y="735023"/>
                    <a:pt x="658307" y="735023"/>
                  </a:cubicBezTo>
                  <a:lnTo>
                    <a:pt x="73145" y="735023"/>
                  </a:lnTo>
                  <a:cubicBezTo>
                    <a:pt x="32748" y="735023"/>
                    <a:pt x="0" y="702275"/>
                    <a:pt x="0" y="661878"/>
                  </a:cubicBezTo>
                  <a:lnTo>
                    <a:pt x="0" y="73145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81DEFF">
                    <a:tint val="66000"/>
                    <a:satMod val="160000"/>
                  </a:srgbClr>
                </a:gs>
                <a:gs pos="50000">
                  <a:srgbClr val="81DEFF">
                    <a:tint val="44500"/>
                    <a:satMod val="160000"/>
                  </a:srgbClr>
                </a:gs>
                <a:gs pos="100000">
                  <a:srgbClr val="81DEFF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4763" tIns="74763" rIns="74763" bIns="74763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400" b="1" i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93</a:t>
              </a:r>
              <a:endParaRPr lang="ru-RU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Полилиния 41"/>
            <p:cNvSpPr/>
            <p:nvPr/>
          </p:nvSpPr>
          <p:spPr>
            <a:xfrm>
              <a:off x="8447491" y="4854761"/>
              <a:ext cx="587436" cy="735023"/>
            </a:xfrm>
            <a:custGeom>
              <a:avLst/>
              <a:gdLst>
                <a:gd name="connsiteX0" fmla="*/ 0 w 731452"/>
                <a:gd name="connsiteY0" fmla="*/ 73145 h 735023"/>
                <a:gd name="connsiteX1" fmla="*/ 73145 w 731452"/>
                <a:gd name="connsiteY1" fmla="*/ 0 h 735023"/>
                <a:gd name="connsiteX2" fmla="*/ 658307 w 731452"/>
                <a:gd name="connsiteY2" fmla="*/ 0 h 735023"/>
                <a:gd name="connsiteX3" fmla="*/ 731452 w 731452"/>
                <a:gd name="connsiteY3" fmla="*/ 73145 h 735023"/>
                <a:gd name="connsiteX4" fmla="*/ 731452 w 731452"/>
                <a:gd name="connsiteY4" fmla="*/ 661878 h 735023"/>
                <a:gd name="connsiteX5" fmla="*/ 658307 w 731452"/>
                <a:gd name="connsiteY5" fmla="*/ 735023 h 735023"/>
                <a:gd name="connsiteX6" fmla="*/ 73145 w 731452"/>
                <a:gd name="connsiteY6" fmla="*/ 735023 h 735023"/>
                <a:gd name="connsiteX7" fmla="*/ 0 w 731452"/>
                <a:gd name="connsiteY7" fmla="*/ 661878 h 735023"/>
                <a:gd name="connsiteX8" fmla="*/ 0 w 731452"/>
                <a:gd name="connsiteY8" fmla="*/ 73145 h 735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1452" h="735023">
                  <a:moveTo>
                    <a:pt x="0" y="73145"/>
                  </a:moveTo>
                  <a:cubicBezTo>
                    <a:pt x="0" y="32748"/>
                    <a:pt x="32748" y="0"/>
                    <a:pt x="73145" y="0"/>
                  </a:cubicBezTo>
                  <a:lnTo>
                    <a:pt x="658307" y="0"/>
                  </a:lnTo>
                  <a:cubicBezTo>
                    <a:pt x="698704" y="0"/>
                    <a:pt x="731452" y="32748"/>
                    <a:pt x="731452" y="73145"/>
                  </a:cubicBezTo>
                  <a:lnTo>
                    <a:pt x="731452" y="661878"/>
                  </a:lnTo>
                  <a:cubicBezTo>
                    <a:pt x="731452" y="702275"/>
                    <a:pt x="698704" y="735023"/>
                    <a:pt x="658307" y="735023"/>
                  </a:cubicBezTo>
                  <a:lnTo>
                    <a:pt x="73145" y="735023"/>
                  </a:lnTo>
                  <a:cubicBezTo>
                    <a:pt x="32748" y="735023"/>
                    <a:pt x="0" y="702275"/>
                    <a:pt x="0" y="661878"/>
                  </a:cubicBezTo>
                  <a:lnTo>
                    <a:pt x="0" y="73145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81DEFF">
                    <a:tint val="66000"/>
                    <a:satMod val="160000"/>
                  </a:srgbClr>
                </a:gs>
                <a:gs pos="50000">
                  <a:srgbClr val="81DEFF">
                    <a:tint val="44500"/>
                    <a:satMod val="160000"/>
                  </a:srgbClr>
                </a:gs>
                <a:gs pos="100000">
                  <a:srgbClr val="81DEFF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4763" tIns="74763" rIns="74763" bIns="74763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400" b="1" i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66</a:t>
              </a:r>
              <a:endParaRPr lang="ru-RU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3" name="Полилиния 42"/>
          <p:cNvSpPr/>
          <p:nvPr/>
        </p:nvSpPr>
        <p:spPr>
          <a:xfrm>
            <a:off x="8346500" y="5619957"/>
            <a:ext cx="587436" cy="612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72949" y="3284984"/>
            <a:ext cx="5579171" cy="223224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Число домашних хозяйств, имеющих широкополосный доступ к информационно-телекоммуникационной сети "Интернет", в расчете на 100 домашних хозяйств</a:t>
            </a:r>
          </a:p>
          <a:p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числе:</a:t>
            </a:r>
          </a:p>
          <a:p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городской местности</a:t>
            </a:r>
          </a:p>
          <a:p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сельской местности	</a:t>
            </a:r>
          </a:p>
          <a:p>
            <a:endParaRPr lang="ru-RU" sz="15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81173" y="5611976"/>
            <a:ext cx="5570947" cy="61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граждан, использующих механизм получения государственных и муниципальных услуг в электронной форме, %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763688" y="2592878"/>
            <a:ext cx="2592288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147248" y="6453336"/>
            <a:ext cx="1006489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63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818" y="3902128"/>
            <a:ext cx="1565079" cy="15436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259728" y="0"/>
            <a:ext cx="72646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«Цифровое общество Чувашии»</a:t>
            </a:r>
            <a:endParaRPr lang="ru-RU" sz="18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  <p:pic>
        <p:nvPicPr>
          <p:cNvPr id="3" name="Picture 2" descr="https://digitalpadm.com/wp-content/uploads/2018/01/banner-digit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32" y="749928"/>
            <a:ext cx="5528632" cy="17340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Полилиния 38"/>
          <p:cNvSpPr/>
          <p:nvPr/>
        </p:nvSpPr>
        <p:spPr>
          <a:xfrm>
            <a:off x="6457769" y="2361910"/>
            <a:ext cx="587436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план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6457769" y="3324368"/>
            <a:ext cx="587436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6457769" y="4089565"/>
            <a:ext cx="587436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endParaRPr lang="ru-RU" sz="14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6457769" y="5619957"/>
            <a:ext cx="587436" cy="612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</a:p>
        </p:txBody>
      </p:sp>
      <p:sp>
        <p:nvSpPr>
          <p:cNvPr id="48" name="Полилиния 47"/>
          <p:cNvSpPr/>
          <p:nvPr/>
        </p:nvSpPr>
        <p:spPr>
          <a:xfrm>
            <a:off x="6444208" y="4846779"/>
            <a:ext cx="587436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endParaRPr lang="ru-RU" sz="14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5784764" y="3316385"/>
            <a:ext cx="587436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5784764" y="4089565"/>
            <a:ext cx="587436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5792646" y="4854761"/>
            <a:ext cx="587436" cy="714931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5792646" y="5611976"/>
            <a:ext cx="579554" cy="619981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5812830" y="2361911"/>
            <a:ext cx="587436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факт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72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4" y="692697"/>
            <a:ext cx="6341492" cy="187220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сбалансированное развитие минерально-сырьевой базы;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систем государственного мониторинга земель и недр;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биологического разнообразия на территории Чувашской Республики;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устойчивое управление лесами, повышение эффективности использования, охраны, защиты и воспроизводства лесов, обеспечение стабильного удовлетворения общественных потребностей в ресурсах и полезных свойствах леса;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сохранение, воспроизводство и рациональное использование животного мира;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защищенности населения и объектов экономики от негативного воздействия вод;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безопасности гидротехнических сооружений;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уровня экологической безопасности и улучшение состояния окружающей среды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5070" y="2780928"/>
            <a:ext cx="42093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004764"/>
              </p:ext>
            </p:extLst>
          </p:nvPr>
        </p:nvGraphicFramePr>
        <p:xfrm>
          <a:off x="75964" y="3329017"/>
          <a:ext cx="4268464" cy="33017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03330" y="764704"/>
            <a:ext cx="2412711" cy="1746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олилиния 3"/>
          <p:cNvSpPr/>
          <p:nvPr/>
        </p:nvSpPr>
        <p:spPr>
          <a:xfrm>
            <a:off x="4572000" y="2616267"/>
            <a:ext cx="4524640" cy="236669"/>
          </a:xfrm>
          <a:custGeom>
            <a:avLst/>
            <a:gdLst>
              <a:gd name="connsiteX0" fmla="*/ 0 w 4573005"/>
              <a:gd name="connsiteY0" fmla="*/ 33226 h 332263"/>
              <a:gd name="connsiteX1" fmla="*/ 33226 w 4573005"/>
              <a:gd name="connsiteY1" fmla="*/ 0 h 332263"/>
              <a:gd name="connsiteX2" fmla="*/ 4539779 w 4573005"/>
              <a:gd name="connsiteY2" fmla="*/ 0 h 332263"/>
              <a:gd name="connsiteX3" fmla="*/ 4573005 w 4573005"/>
              <a:gd name="connsiteY3" fmla="*/ 33226 h 332263"/>
              <a:gd name="connsiteX4" fmla="*/ 4573005 w 4573005"/>
              <a:gd name="connsiteY4" fmla="*/ 299037 h 332263"/>
              <a:gd name="connsiteX5" fmla="*/ 4539779 w 4573005"/>
              <a:gd name="connsiteY5" fmla="*/ 332263 h 332263"/>
              <a:gd name="connsiteX6" fmla="*/ 33226 w 4573005"/>
              <a:gd name="connsiteY6" fmla="*/ 332263 h 332263"/>
              <a:gd name="connsiteX7" fmla="*/ 0 w 4573005"/>
              <a:gd name="connsiteY7" fmla="*/ 299037 h 332263"/>
              <a:gd name="connsiteX8" fmla="*/ 0 w 4573005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3005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4539779" y="0"/>
                </a:lnTo>
                <a:cubicBezTo>
                  <a:pt x="4558129" y="0"/>
                  <a:pt x="4573005" y="14876"/>
                  <a:pt x="4573005" y="33226"/>
                </a:cubicBezTo>
                <a:lnTo>
                  <a:pt x="4573005" y="299037"/>
                </a:lnTo>
                <a:cubicBezTo>
                  <a:pt x="4573005" y="317387"/>
                  <a:pt x="4558129" y="332263"/>
                  <a:pt x="4539779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882" tIns="66882" rIns="66882" bIns="66882" numCol="1" spcCol="1270" anchor="ctr" anchorCtr="0">
            <a:noAutofit/>
          </a:bodyPr>
          <a:lstStyle/>
          <a:p>
            <a:pPr algn="ctr" defTabSz="6667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7" name="Полилиния 6"/>
          <p:cNvSpPr/>
          <p:nvPr/>
        </p:nvSpPr>
        <p:spPr>
          <a:xfrm>
            <a:off x="4572000" y="2924945"/>
            <a:ext cx="2446397" cy="282827"/>
          </a:xfrm>
          <a:custGeom>
            <a:avLst/>
            <a:gdLst>
              <a:gd name="connsiteX0" fmla="*/ 0 w 2570092"/>
              <a:gd name="connsiteY0" fmla="*/ 33226 h 332263"/>
              <a:gd name="connsiteX1" fmla="*/ 33226 w 2570092"/>
              <a:gd name="connsiteY1" fmla="*/ 0 h 332263"/>
              <a:gd name="connsiteX2" fmla="*/ 2536866 w 2570092"/>
              <a:gd name="connsiteY2" fmla="*/ 0 h 332263"/>
              <a:gd name="connsiteX3" fmla="*/ 2570092 w 2570092"/>
              <a:gd name="connsiteY3" fmla="*/ 33226 h 332263"/>
              <a:gd name="connsiteX4" fmla="*/ 2570092 w 2570092"/>
              <a:gd name="connsiteY4" fmla="*/ 299037 h 332263"/>
              <a:gd name="connsiteX5" fmla="*/ 2536866 w 2570092"/>
              <a:gd name="connsiteY5" fmla="*/ 332263 h 332263"/>
              <a:gd name="connsiteX6" fmla="*/ 33226 w 2570092"/>
              <a:gd name="connsiteY6" fmla="*/ 332263 h 332263"/>
              <a:gd name="connsiteX7" fmla="*/ 0 w 2570092"/>
              <a:gd name="connsiteY7" fmla="*/ 299037 h 332263"/>
              <a:gd name="connsiteX8" fmla="*/ 0 w 2570092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92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2536866" y="0"/>
                </a:lnTo>
                <a:cubicBezTo>
                  <a:pt x="2555216" y="0"/>
                  <a:pt x="2570092" y="14876"/>
                  <a:pt x="2570092" y="33226"/>
                </a:cubicBezTo>
                <a:lnTo>
                  <a:pt x="2570092" y="299037"/>
                </a:lnTo>
                <a:cubicBezTo>
                  <a:pt x="2570092" y="317387"/>
                  <a:pt x="2555216" y="332263"/>
                  <a:pt x="2536866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5452" tIns="55452" rIns="55452" bIns="5545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</a:p>
        </p:txBody>
      </p:sp>
      <p:sp>
        <p:nvSpPr>
          <p:cNvPr id="10" name="Полилиния 9"/>
          <p:cNvSpPr/>
          <p:nvPr/>
        </p:nvSpPr>
        <p:spPr>
          <a:xfrm>
            <a:off x="4572000" y="3284984"/>
            <a:ext cx="2446396" cy="316007"/>
          </a:xfrm>
          <a:custGeom>
            <a:avLst/>
            <a:gdLst>
              <a:gd name="connsiteX0" fmla="*/ 0 w 2570092"/>
              <a:gd name="connsiteY0" fmla="*/ 33226 h 332263"/>
              <a:gd name="connsiteX1" fmla="*/ 33226 w 2570092"/>
              <a:gd name="connsiteY1" fmla="*/ 0 h 332263"/>
              <a:gd name="connsiteX2" fmla="*/ 2536866 w 2570092"/>
              <a:gd name="connsiteY2" fmla="*/ 0 h 332263"/>
              <a:gd name="connsiteX3" fmla="*/ 2570092 w 2570092"/>
              <a:gd name="connsiteY3" fmla="*/ 33226 h 332263"/>
              <a:gd name="connsiteX4" fmla="*/ 2570092 w 2570092"/>
              <a:gd name="connsiteY4" fmla="*/ 299037 h 332263"/>
              <a:gd name="connsiteX5" fmla="*/ 2536866 w 2570092"/>
              <a:gd name="connsiteY5" fmla="*/ 332263 h 332263"/>
              <a:gd name="connsiteX6" fmla="*/ 33226 w 2570092"/>
              <a:gd name="connsiteY6" fmla="*/ 332263 h 332263"/>
              <a:gd name="connsiteX7" fmla="*/ 0 w 2570092"/>
              <a:gd name="connsiteY7" fmla="*/ 299037 h 332263"/>
              <a:gd name="connsiteX8" fmla="*/ 0 w 2570092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92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2536866" y="0"/>
                </a:lnTo>
                <a:cubicBezTo>
                  <a:pt x="2555216" y="0"/>
                  <a:pt x="2570092" y="14876"/>
                  <a:pt x="2570092" y="33226"/>
                </a:cubicBezTo>
                <a:lnTo>
                  <a:pt x="2570092" y="299037"/>
                </a:lnTo>
                <a:cubicBezTo>
                  <a:pt x="2570092" y="317387"/>
                  <a:pt x="2555216" y="332263"/>
                  <a:pt x="2536866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832" tIns="47832" rIns="47832" bIns="47832" numCol="1" spcCol="1270" anchor="ctr" anchorCtr="0">
            <a:noAutofit/>
          </a:bodyPr>
          <a:lstStyle/>
          <a:p>
            <a:pPr algn="ctr" defTabSz="4445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минерально-сырьевых ресурсов и оценка их состояния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олилиния 10"/>
          <p:cNvSpPr/>
          <p:nvPr/>
        </p:nvSpPr>
        <p:spPr>
          <a:xfrm>
            <a:off x="4572000" y="3649172"/>
            <a:ext cx="2446395" cy="360039"/>
          </a:xfrm>
          <a:custGeom>
            <a:avLst/>
            <a:gdLst>
              <a:gd name="connsiteX0" fmla="*/ 0 w 2570092"/>
              <a:gd name="connsiteY0" fmla="*/ 33226 h 332263"/>
              <a:gd name="connsiteX1" fmla="*/ 33226 w 2570092"/>
              <a:gd name="connsiteY1" fmla="*/ 0 h 332263"/>
              <a:gd name="connsiteX2" fmla="*/ 2536866 w 2570092"/>
              <a:gd name="connsiteY2" fmla="*/ 0 h 332263"/>
              <a:gd name="connsiteX3" fmla="*/ 2570092 w 2570092"/>
              <a:gd name="connsiteY3" fmla="*/ 33226 h 332263"/>
              <a:gd name="connsiteX4" fmla="*/ 2570092 w 2570092"/>
              <a:gd name="connsiteY4" fmla="*/ 299037 h 332263"/>
              <a:gd name="connsiteX5" fmla="*/ 2536866 w 2570092"/>
              <a:gd name="connsiteY5" fmla="*/ 332263 h 332263"/>
              <a:gd name="connsiteX6" fmla="*/ 33226 w 2570092"/>
              <a:gd name="connsiteY6" fmla="*/ 332263 h 332263"/>
              <a:gd name="connsiteX7" fmla="*/ 0 w 2570092"/>
              <a:gd name="connsiteY7" fmla="*/ 299037 h 332263"/>
              <a:gd name="connsiteX8" fmla="*/ 0 w 2570092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92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2536866" y="0"/>
                </a:lnTo>
                <a:cubicBezTo>
                  <a:pt x="2555216" y="0"/>
                  <a:pt x="2570092" y="14876"/>
                  <a:pt x="2570092" y="33226"/>
                </a:cubicBezTo>
                <a:lnTo>
                  <a:pt x="2570092" y="299037"/>
                </a:lnTo>
                <a:cubicBezTo>
                  <a:pt x="2570092" y="317387"/>
                  <a:pt x="2555216" y="332263"/>
                  <a:pt x="2536866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832" tIns="47832" rIns="47832" bIns="47832" numCol="1" spcCol="1270" anchor="ctr" anchorCtr="0">
            <a:noAutofit/>
          </a:bodyPr>
          <a:lstStyle/>
          <a:p>
            <a:pPr algn="ctr" defTabSz="4445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экологической безопасности на территории Чувашской Республики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4576833" y="4077112"/>
            <a:ext cx="2446396" cy="360000"/>
          </a:xfrm>
          <a:custGeom>
            <a:avLst/>
            <a:gdLst>
              <a:gd name="connsiteX0" fmla="*/ 0 w 2570092"/>
              <a:gd name="connsiteY0" fmla="*/ 33226 h 332263"/>
              <a:gd name="connsiteX1" fmla="*/ 33226 w 2570092"/>
              <a:gd name="connsiteY1" fmla="*/ 0 h 332263"/>
              <a:gd name="connsiteX2" fmla="*/ 2536866 w 2570092"/>
              <a:gd name="connsiteY2" fmla="*/ 0 h 332263"/>
              <a:gd name="connsiteX3" fmla="*/ 2570092 w 2570092"/>
              <a:gd name="connsiteY3" fmla="*/ 33226 h 332263"/>
              <a:gd name="connsiteX4" fmla="*/ 2570092 w 2570092"/>
              <a:gd name="connsiteY4" fmla="*/ 299037 h 332263"/>
              <a:gd name="connsiteX5" fmla="*/ 2536866 w 2570092"/>
              <a:gd name="connsiteY5" fmla="*/ 332263 h 332263"/>
              <a:gd name="connsiteX6" fmla="*/ 33226 w 2570092"/>
              <a:gd name="connsiteY6" fmla="*/ 332263 h 332263"/>
              <a:gd name="connsiteX7" fmla="*/ 0 w 2570092"/>
              <a:gd name="connsiteY7" fmla="*/ 299037 h 332263"/>
              <a:gd name="connsiteX8" fmla="*/ 0 w 2570092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92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2536866" y="0"/>
                </a:lnTo>
                <a:cubicBezTo>
                  <a:pt x="2555216" y="0"/>
                  <a:pt x="2570092" y="14876"/>
                  <a:pt x="2570092" y="33226"/>
                </a:cubicBezTo>
                <a:lnTo>
                  <a:pt x="2570092" y="299037"/>
                </a:lnTo>
                <a:cubicBezTo>
                  <a:pt x="2570092" y="317387"/>
                  <a:pt x="2555216" y="332263"/>
                  <a:pt x="2536866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832" tIns="47832" rIns="47832" bIns="47832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Биологическое разнообразие Чувашской Республики</a:t>
            </a:r>
          </a:p>
        </p:txBody>
      </p:sp>
      <p:sp>
        <p:nvSpPr>
          <p:cNvPr id="19" name="Полилиния 18"/>
          <p:cNvSpPr/>
          <p:nvPr/>
        </p:nvSpPr>
        <p:spPr>
          <a:xfrm>
            <a:off x="4572000" y="4506373"/>
            <a:ext cx="2446395" cy="362787"/>
          </a:xfrm>
          <a:custGeom>
            <a:avLst/>
            <a:gdLst>
              <a:gd name="connsiteX0" fmla="*/ 0 w 2570092"/>
              <a:gd name="connsiteY0" fmla="*/ 33226 h 332263"/>
              <a:gd name="connsiteX1" fmla="*/ 33226 w 2570092"/>
              <a:gd name="connsiteY1" fmla="*/ 0 h 332263"/>
              <a:gd name="connsiteX2" fmla="*/ 2536866 w 2570092"/>
              <a:gd name="connsiteY2" fmla="*/ 0 h 332263"/>
              <a:gd name="connsiteX3" fmla="*/ 2570092 w 2570092"/>
              <a:gd name="connsiteY3" fmla="*/ 33226 h 332263"/>
              <a:gd name="connsiteX4" fmla="*/ 2570092 w 2570092"/>
              <a:gd name="connsiteY4" fmla="*/ 299037 h 332263"/>
              <a:gd name="connsiteX5" fmla="*/ 2536866 w 2570092"/>
              <a:gd name="connsiteY5" fmla="*/ 332263 h 332263"/>
              <a:gd name="connsiteX6" fmla="*/ 33226 w 2570092"/>
              <a:gd name="connsiteY6" fmla="*/ 332263 h 332263"/>
              <a:gd name="connsiteX7" fmla="*/ 0 w 2570092"/>
              <a:gd name="connsiteY7" fmla="*/ 299037 h 332263"/>
              <a:gd name="connsiteX8" fmla="*/ 0 w 2570092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92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2536866" y="0"/>
                </a:lnTo>
                <a:cubicBezTo>
                  <a:pt x="2555216" y="0"/>
                  <a:pt x="2570092" y="14876"/>
                  <a:pt x="2570092" y="33226"/>
                </a:cubicBezTo>
                <a:lnTo>
                  <a:pt x="2570092" y="299037"/>
                </a:lnTo>
                <a:cubicBezTo>
                  <a:pt x="2570092" y="317387"/>
                  <a:pt x="2555216" y="332263"/>
                  <a:pt x="2536866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832" tIns="47832" rIns="47832" bIns="47832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водохозяйственного комплекса Чувашской Республики</a:t>
            </a:r>
          </a:p>
        </p:txBody>
      </p:sp>
      <p:sp>
        <p:nvSpPr>
          <p:cNvPr id="20" name="Полилиния 19"/>
          <p:cNvSpPr/>
          <p:nvPr/>
        </p:nvSpPr>
        <p:spPr>
          <a:xfrm>
            <a:off x="4572000" y="4941200"/>
            <a:ext cx="2446396" cy="288000"/>
          </a:xfrm>
          <a:custGeom>
            <a:avLst/>
            <a:gdLst>
              <a:gd name="connsiteX0" fmla="*/ 0 w 2570092"/>
              <a:gd name="connsiteY0" fmla="*/ 33226 h 332263"/>
              <a:gd name="connsiteX1" fmla="*/ 33226 w 2570092"/>
              <a:gd name="connsiteY1" fmla="*/ 0 h 332263"/>
              <a:gd name="connsiteX2" fmla="*/ 2536866 w 2570092"/>
              <a:gd name="connsiteY2" fmla="*/ 0 h 332263"/>
              <a:gd name="connsiteX3" fmla="*/ 2570092 w 2570092"/>
              <a:gd name="connsiteY3" fmla="*/ 33226 h 332263"/>
              <a:gd name="connsiteX4" fmla="*/ 2570092 w 2570092"/>
              <a:gd name="connsiteY4" fmla="*/ 299037 h 332263"/>
              <a:gd name="connsiteX5" fmla="*/ 2536866 w 2570092"/>
              <a:gd name="connsiteY5" fmla="*/ 332263 h 332263"/>
              <a:gd name="connsiteX6" fmla="*/ 33226 w 2570092"/>
              <a:gd name="connsiteY6" fmla="*/ 332263 h 332263"/>
              <a:gd name="connsiteX7" fmla="*/ 0 w 2570092"/>
              <a:gd name="connsiteY7" fmla="*/ 299037 h 332263"/>
              <a:gd name="connsiteX8" fmla="*/ 0 w 2570092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92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2536866" y="0"/>
                </a:lnTo>
                <a:cubicBezTo>
                  <a:pt x="2555216" y="0"/>
                  <a:pt x="2570092" y="14876"/>
                  <a:pt x="2570092" y="33226"/>
                </a:cubicBezTo>
                <a:lnTo>
                  <a:pt x="2570092" y="299037"/>
                </a:lnTo>
                <a:cubicBezTo>
                  <a:pt x="2570092" y="317387"/>
                  <a:pt x="2555216" y="332263"/>
                  <a:pt x="2536866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832" tIns="47832" rIns="47832" bIns="47832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лесного хозяйства в Чувашской Республике</a:t>
            </a:r>
          </a:p>
        </p:txBody>
      </p:sp>
      <p:sp>
        <p:nvSpPr>
          <p:cNvPr id="21" name="Полилиния 20"/>
          <p:cNvSpPr/>
          <p:nvPr/>
        </p:nvSpPr>
        <p:spPr>
          <a:xfrm>
            <a:off x="4569582" y="5265204"/>
            <a:ext cx="2451229" cy="432048"/>
          </a:xfrm>
          <a:custGeom>
            <a:avLst/>
            <a:gdLst>
              <a:gd name="connsiteX0" fmla="*/ 0 w 2570092"/>
              <a:gd name="connsiteY0" fmla="*/ 33226 h 332263"/>
              <a:gd name="connsiteX1" fmla="*/ 33226 w 2570092"/>
              <a:gd name="connsiteY1" fmla="*/ 0 h 332263"/>
              <a:gd name="connsiteX2" fmla="*/ 2536866 w 2570092"/>
              <a:gd name="connsiteY2" fmla="*/ 0 h 332263"/>
              <a:gd name="connsiteX3" fmla="*/ 2570092 w 2570092"/>
              <a:gd name="connsiteY3" fmla="*/ 33226 h 332263"/>
              <a:gd name="connsiteX4" fmla="*/ 2570092 w 2570092"/>
              <a:gd name="connsiteY4" fmla="*/ 299037 h 332263"/>
              <a:gd name="connsiteX5" fmla="*/ 2536866 w 2570092"/>
              <a:gd name="connsiteY5" fmla="*/ 332263 h 332263"/>
              <a:gd name="connsiteX6" fmla="*/ 33226 w 2570092"/>
              <a:gd name="connsiteY6" fmla="*/ 332263 h 332263"/>
              <a:gd name="connsiteX7" fmla="*/ 0 w 2570092"/>
              <a:gd name="connsiteY7" fmla="*/ 299037 h 332263"/>
              <a:gd name="connsiteX8" fmla="*/ 0 w 2570092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92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2536866" y="0"/>
                </a:lnTo>
                <a:cubicBezTo>
                  <a:pt x="2555216" y="0"/>
                  <a:pt x="2570092" y="14876"/>
                  <a:pt x="2570092" y="33226"/>
                </a:cubicBezTo>
                <a:lnTo>
                  <a:pt x="2570092" y="299037"/>
                </a:lnTo>
                <a:cubicBezTo>
                  <a:pt x="2570092" y="317387"/>
                  <a:pt x="2555216" y="332263"/>
                  <a:pt x="2536866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832" tIns="47832" rIns="47832" bIns="47832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Обращение с отходами, в том числе с твердыми коммунальными отходами, на территории Чувашской Республики</a:t>
            </a:r>
          </a:p>
        </p:txBody>
      </p:sp>
      <p:sp>
        <p:nvSpPr>
          <p:cNvPr id="22" name="Полилиния 21"/>
          <p:cNvSpPr/>
          <p:nvPr/>
        </p:nvSpPr>
        <p:spPr>
          <a:xfrm>
            <a:off x="4572000" y="5733256"/>
            <a:ext cx="2479956" cy="371349"/>
          </a:xfrm>
          <a:custGeom>
            <a:avLst/>
            <a:gdLst>
              <a:gd name="connsiteX0" fmla="*/ 0 w 2570092"/>
              <a:gd name="connsiteY0" fmla="*/ 33226 h 332263"/>
              <a:gd name="connsiteX1" fmla="*/ 33226 w 2570092"/>
              <a:gd name="connsiteY1" fmla="*/ 0 h 332263"/>
              <a:gd name="connsiteX2" fmla="*/ 2536866 w 2570092"/>
              <a:gd name="connsiteY2" fmla="*/ 0 h 332263"/>
              <a:gd name="connsiteX3" fmla="*/ 2570092 w 2570092"/>
              <a:gd name="connsiteY3" fmla="*/ 33226 h 332263"/>
              <a:gd name="connsiteX4" fmla="*/ 2570092 w 2570092"/>
              <a:gd name="connsiteY4" fmla="*/ 299037 h 332263"/>
              <a:gd name="connsiteX5" fmla="*/ 2536866 w 2570092"/>
              <a:gd name="connsiteY5" fmla="*/ 332263 h 332263"/>
              <a:gd name="connsiteX6" fmla="*/ 33226 w 2570092"/>
              <a:gd name="connsiteY6" fmla="*/ 332263 h 332263"/>
              <a:gd name="connsiteX7" fmla="*/ 0 w 2570092"/>
              <a:gd name="connsiteY7" fmla="*/ 299037 h 332263"/>
              <a:gd name="connsiteX8" fmla="*/ 0 w 2570092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92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2536866" y="0"/>
                </a:lnTo>
                <a:cubicBezTo>
                  <a:pt x="2555216" y="0"/>
                  <a:pt x="2570092" y="14876"/>
                  <a:pt x="2570092" y="33226"/>
                </a:cubicBezTo>
                <a:lnTo>
                  <a:pt x="2570092" y="299037"/>
                </a:lnTo>
                <a:cubicBezTo>
                  <a:pt x="2570092" y="317387"/>
                  <a:pt x="2555216" y="332263"/>
                  <a:pt x="2536866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832" tIns="47832" rIns="47832" bIns="47832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реконструкция (модернизация) очистных сооружений централизованных систем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водоотведения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7140578" y="2924946"/>
            <a:ext cx="576000" cy="282828"/>
          </a:xfrm>
          <a:custGeom>
            <a:avLst/>
            <a:gdLst>
              <a:gd name="connsiteX0" fmla="*/ 0 w 696083"/>
              <a:gd name="connsiteY0" fmla="*/ 36390 h 363898"/>
              <a:gd name="connsiteX1" fmla="*/ 36390 w 696083"/>
              <a:gd name="connsiteY1" fmla="*/ 0 h 363898"/>
              <a:gd name="connsiteX2" fmla="*/ 659693 w 696083"/>
              <a:gd name="connsiteY2" fmla="*/ 0 h 363898"/>
              <a:gd name="connsiteX3" fmla="*/ 696083 w 696083"/>
              <a:gd name="connsiteY3" fmla="*/ 36390 h 363898"/>
              <a:gd name="connsiteX4" fmla="*/ 696083 w 696083"/>
              <a:gd name="connsiteY4" fmla="*/ 327508 h 363898"/>
              <a:gd name="connsiteX5" fmla="*/ 659693 w 696083"/>
              <a:gd name="connsiteY5" fmla="*/ 363898 h 363898"/>
              <a:gd name="connsiteX6" fmla="*/ 36390 w 696083"/>
              <a:gd name="connsiteY6" fmla="*/ 363898 h 363898"/>
              <a:gd name="connsiteX7" fmla="*/ 0 w 696083"/>
              <a:gd name="connsiteY7" fmla="*/ 327508 h 363898"/>
              <a:gd name="connsiteX8" fmla="*/ 0 w 696083"/>
              <a:gd name="connsiteY8" fmla="*/ 36390 h 363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6083" h="363898">
                <a:moveTo>
                  <a:pt x="0" y="36390"/>
                </a:moveTo>
                <a:cubicBezTo>
                  <a:pt x="0" y="16292"/>
                  <a:pt x="16292" y="0"/>
                  <a:pt x="36390" y="0"/>
                </a:cubicBezTo>
                <a:lnTo>
                  <a:pt x="659693" y="0"/>
                </a:lnTo>
                <a:cubicBezTo>
                  <a:pt x="679791" y="0"/>
                  <a:pt x="696083" y="16292"/>
                  <a:pt x="696083" y="36390"/>
                </a:cubicBezTo>
                <a:lnTo>
                  <a:pt x="696083" y="327508"/>
                </a:lnTo>
                <a:cubicBezTo>
                  <a:pt x="696083" y="347606"/>
                  <a:pt x="679791" y="363898"/>
                  <a:pt x="659693" y="363898"/>
                </a:cubicBezTo>
                <a:lnTo>
                  <a:pt x="36390" y="363898"/>
                </a:lnTo>
                <a:cubicBezTo>
                  <a:pt x="16292" y="363898"/>
                  <a:pt x="0" y="347606"/>
                  <a:pt x="0" y="327508"/>
                </a:cubicBezTo>
                <a:lnTo>
                  <a:pt x="0" y="3639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378" tIns="56378" rIns="56378" bIns="56378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7140578" y="3645024"/>
            <a:ext cx="576000" cy="300173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7145411" y="4077113"/>
            <a:ext cx="576000" cy="311980"/>
          </a:xfrm>
          <a:custGeom>
            <a:avLst/>
            <a:gdLst>
              <a:gd name="connsiteX0" fmla="*/ 0 w 696072"/>
              <a:gd name="connsiteY0" fmla="*/ 36161 h 361608"/>
              <a:gd name="connsiteX1" fmla="*/ 36161 w 696072"/>
              <a:gd name="connsiteY1" fmla="*/ 0 h 361608"/>
              <a:gd name="connsiteX2" fmla="*/ 659911 w 696072"/>
              <a:gd name="connsiteY2" fmla="*/ 0 h 361608"/>
              <a:gd name="connsiteX3" fmla="*/ 696072 w 696072"/>
              <a:gd name="connsiteY3" fmla="*/ 36161 h 361608"/>
              <a:gd name="connsiteX4" fmla="*/ 696072 w 696072"/>
              <a:gd name="connsiteY4" fmla="*/ 325447 h 361608"/>
              <a:gd name="connsiteX5" fmla="*/ 659911 w 696072"/>
              <a:gd name="connsiteY5" fmla="*/ 361608 h 361608"/>
              <a:gd name="connsiteX6" fmla="*/ 36161 w 696072"/>
              <a:gd name="connsiteY6" fmla="*/ 361608 h 361608"/>
              <a:gd name="connsiteX7" fmla="*/ 0 w 696072"/>
              <a:gd name="connsiteY7" fmla="*/ 325447 h 361608"/>
              <a:gd name="connsiteX8" fmla="*/ 0 w 696072"/>
              <a:gd name="connsiteY8" fmla="*/ 36161 h 361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6072" h="361608">
                <a:moveTo>
                  <a:pt x="0" y="36161"/>
                </a:moveTo>
                <a:cubicBezTo>
                  <a:pt x="0" y="16190"/>
                  <a:pt x="16190" y="0"/>
                  <a:pt x="36161" y="0"/>
                </a:cubicBezTo>
                <a:lnTo>
                  <a:pt x="659911" y="0"/>
                </a:lnTo>
                <a:cubicBezTo>
                  <a:pt x="679882" y="0"/>
                  <a:pt x="696072" y="16190"/>
                  <a:pt x="696072" y="36161"/>
                </a:cubicBezTo>
                <a:lnTo>
                  <a:pt x="696072" y="325447"/>
                </a:lnTo>
                <a:cubicBezTo>
                  <a:pt x="696072" y="345418"/>
                  <a:pt x="679882" y="361608"/>
                  <a:pt x="659911" y="361608"/>
                </a:cubicBezTo>
                <a:lnTo>
                  <a:pt x="36161" y="361608"/>
                </a:lnTo>
                <a:cubicBezTo>
                  <a:pt x="16190" y="361608"/>
                  <a:pt x="0" y="345418"/>
                  <a:pt x="0" y="325447"/>
                </a:cubicBezTo>
                <a:lnTo>
                  <a:pt x="0" y="3616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121" tIns="60121" rIns="60121" bIns="60121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7140578" y="4506373"/>
            <a:ext cx="576000" cy="323999"/>
          </a:xfrm>
          <a:custGeom>
            <a:avLst/>
            <a:gdLst>
              <a:gd name="connsiteX0" fmla="*/ 0 w 696079"/>
              <a:gd name="connsiteY0" fmla="*/ 33905 h 339054"/>
              <a:gd name="connsiteX1" fmla="*/ 33905 w 696079"/>
              <a:gd name="connsiteY1" fmla="*/ 0 h 339054"/>
              <a:gd name="connsiteX2" fmla="*/ 662174 w 696079"/>
              <a:gd name="connsiteY2" fmla="*/ 0 h 339054"/>
              <a:gd name="connsiteX3" fmla="*/ 696079 w 696079"/>
              <a:gd name="connsiteY3" fmla="*/ 33905 h 339054"/>
              <a:gd name="connsiteX4" fmla="*/ 696079 w 696079"/>
              <a:gd name="connsiteY4" fmla="*/ 305149 h 339054"/>
              <a:gd name="connsiteX5" fmla="*/ 662174 w 696079"/>
              <a:gd name="connsiteY5" fmla="*/ 339054 h 339054"/>
              <a:gd name="connsiteX6" fmla="*/ 33905 w 696079"/>
              <a:gd name="connsiteY6" fmla="*/ 339054 h 339054"/>
              <a:gd name="connsiteX7" fmla="*/ 0 w 696079"/>
              <a:gd name="connsiteY7" fmla="*/ 305149 h 339054"/>
              <a:gd name="connsiteX8" fmla="*/ 0 w 696079"/>
              <a:gd name="connsiteY8" fmla="*/ 33905 h 339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6079" h="339054">
                <a:moveTo>
                  <a:pt x="0" y="33905"/>
                </a:moveTo>
                <a:cubicBezTo>
                  <a:pt x="0" y="15180"/>
                  <a:pt x="15180" y="0"/>
                  <a:pt x="33905" y="0"/>
                </a:cubicBezTo>
                <a:lnTo>
                  <a:pt x="662174" y="0"/>
                </a:lnTo>
                <a:cubicBezTo>
                  <a:pt x="680899" y="0"/>
                  <a:pt x="696079" y="15180"/>
                  <a:pt x="696079" y="33905"/>
                </a:cubicBezTo>
                <a:lnTo>
                  <a:pt x="696079" y="305149"/>
                </a:lnTo>
                <a:cubicBezTo>
                  <a:pt x="696079" y="323874"/>
                  <a:pt x="680899" y="339054"/>
                  <a:pt x="662174" y="339054"/>
                </a:cubicBezTo>
                <a:lnTo>
                  <a:pt x="33905" y="339054"/>
                </a:lnTo>
                <a:cubicBezTo>
                  <a:pt x="15180" y="339054"/>
                  <a:pt x="0" y="323874"/>
                  <a:pt x="0" y="305149"/>
                </a:cubicBezTo>
                <a:lnTo>
                  <a:pt x="0" y="3390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1" tIns="59461" rIns="59461" bIns="59461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7140578" y="4941200"/>
            <a:ext cx="576000" cy="242980"/>
          </a:xfrm>
          <a:custGeom>
            <a:avLst/>
            <a:gdLst>
              <a:gd name="connsiteX0" fmla="*/ 0 w 696082"/>
              <a:gd name="connsiteY0" fmla="*/ 28800 h 287999"/>
              <a:gd name="connsiteX1" fmla="*/ 28800 w 696082"/>
              <a:gd name="connsiteY1" fmla="*/ 0 h 287999"/>
              <a:gd name="connsiteX2" fmla="*/ 667282 w 696082"/>
              <a:gd name="connsiteY2" fmla="*/ 0 h 287999"/>
              <a:gd name="connsiteX3" fmla="*/ 696082 w 696082"/>
              <a:gd name="connsiteY3" fmla="*/ 28800 h 287999"/>
              <a:gd name="connsiteX4" fmla="*/ 696082 w 696082"/>
              <a:gd name="connsiteY4" fmla="*/ 259199 h 287999"/>
              <a:gd name="connsiteX5" fmla="*/ 667282 w 696082"/>
              <a:gd name="connsiteY5" fmla="*/ 287999 h 287999"/>
              <a:gd name="connsiteX6" fmla="*/ 28800 w 696082"/>
              <a:gd name="connsiteY6" fmla="*/ 287999 h 287999"/>
              <a:gd name="connsiteX7" fmla="*/ 0 w 696082"/>
              <a:gd name="connsiteY7" fmla="*/ 259199 h 287999"/>
              <a:gd name="connsiteX8" fmla="*/ 0 w 696082"/>
              <a:gd name="connsiteY8" fmla="*/ 28800 h 28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6082" h="287999">
                <a:moveTo>
                  <a:pt x="0" y="28800"/>
                </a:moveTo>
                <a:cubicBezTo>
                  <a:pt x="0" y="12894"/>
                  <a:pt x="12894" y="0"/>
                  <a:pt x="28800" y="0"/>
                </a:cubicBezTo>
                <a:lnTo>
                  <a:pt x="667282" y="0"/>
                </a:lnTo>
                <a:cubicBezTo>
                  <a:pt x="683188" y="0"/>
                  <a:pt x="696082" y="12894"/>
                  <a:pt x="696082" y="28800"/>
                </a:cubicBezTo>
                <a:lnTo>
                  <a:pt x="696082" y="259199"/>
                </a:lnTo>
                <a:cubicBezTo>
                  <a:pt x="696082" y="275105"/>
                  <a:pt x="683188" y="287999"/>
                  <a:pt x="667282" y="287999"/>
                </a:cubicBezTo>
                <a:lnTo>
                  <a:pt x="28800" y="287999"/>
                </a:lnTo>
                <a:cubicBezTo>
                  <a:pt x="12894" y="287999"/>
                  <a:pt x="0" y="275105"/>
                  <a:pt x="0" y="259199"/>
                </a:cubicBezTo>
                <a:lnTo>
                  <a:pt x="0" y="2880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965" tIns="57965" rIns="57965" bIns="57965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  <a:r>
              <a:rPr lang="en-US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7140578" y="5301208"/>
            <a:ext cx="576000" cy="360039"/>
          </a:xfrm>
          <a:custGeom>
            <a:avLst/>
            <a:gdLst>
              <a:gd name="connsiteX0" fmla="*/ 0 w 680710"/>
              <a:gd name="connsiteY0" fmla="*/ 31324 h 313238"/>
              <a:gd name="connsiteX1" fmla="*/ 31324 w 680710"/>
              <a:gd name="connsiteY1" fmla="*/ 0 h 313238"/>
              <a:gd name="connsiteX2" fmla="*/ 649386 w 680710"/>
              <a:gd name="connsiteY2" fmla="*/ 0 h 313238"/>
              <a:gd name="connsiteX3" fmla="*/ 680710 w 680710"/>
              <a:gd name="connsiteY3" fmla="*/ 31324 h 313238"/>
              <a:gd name="connsiteX4" fmla="*/ 680710 w 680710"/>
              <a:gd name="connsiteY4" fmla="*/ 281914 h 313238"/>
              <a:gd name="connsiteX5" fmla="*/ 649386 w 680710"/>
              <a:gd name="connsiteY5" fmla="*/ 313238 h 313238"/>
              <a:gd name="connsiteX6" fmla="*/ 31324 w 680710"/>
              <a:gd name="connsiteY6" fmla="*/ 313238 h 313238"/>
              <a:gd name="connsiteX7" fmla="*/ 0 w 680710"/>
              <a:gd name="connsiteY7" fmla="*/ 281914 h 313238"/>
              <a:gd name="connsiteX8" fmla="*/ 0 w 680710"/>
              <a:gd name="connsiteY8" fmla="*/ 31324 h 313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0710" h="313238">
                <a:moveTo>
                  <a:pt x="0" y="31324"/>
                </a:moveTo>
                <a:cubicBezTo>
                  <a:pt x="0" y="14024"/>
                  <a:pt x="14024" y="0"/>
                  <a:pt x="31324" y="0"/>
                </a:cubicBezTo>
                <a:lnTo>
                  <a:pt x="649386" y="0"/>
                </a:lnTo>
                <a:cubicBezTo>
                  <a:pt x="666686" y="0"/>
                  <a:pt x="680710" y="14024"/>
                  <a:pt x="680710" y="31324"/>
                </a:cubicBezTo>
                <a:lnTo>
                  <a:pt x="680710" y="281914"/>
                </a:lnTo>
                <a:cubicBezTo>
                  <a:pt x="680710" y="299214"/>
                  <a:pt x="666686" y="313238"/>
                  <a:pt x="649386" y="313238"/>
                </a:cubicBezTo>
                <a:lnTo>
                  <a:pt x="31324" y="313238"/>
                </a:lnTo>
                <a:cubicBezTo>
                  <a:pt x="14024" y="313238"/>
                  <a:pt x="0" y="299214"/>
                  <a:pt x="0" y="281914"/>
                </a:cubicBezTo>
                <a:lnTo>
                  <a:pt x="0" y="3132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704" tIns="58704" rIns="58704" bIns="58704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0,9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7140578" y="5787282"/>
            <a:ext cx="576000" cy="306014"/>
          </a:xfrm>
          <a:custGeom>
            <a:avLst/>
            <a:gdLst>
              <a:gd name="connsiteX0" fmla="*/ 0 w 667361"/>
              <a:gd name="connsiteY0" fmla="*/ 30552 h 305516"/>
              <a:gd name="connsiteX1" fmla="*/ 30552 w 667361"/>
              <a:gd name="connsiteY1" fmla="*/ 0 h 305516"/>
              <a:gd name="connsiteX2" fmla="*/ 636809 w 667361"/>
              <a:gd name="connsiteY2" fmla="*/ 0 h 305516"/>
              <a:gd name="connsiteX3" fmla="*/ 667361 w 667361"/>
              <a:gd name="connsiteY3" fmla="*/ 30552 h 305516"/>
              <a:gd name="connsiteX4" fmla="*/ 667361 w 667361"/>
              <a:gd name="connsiteY4" fmla="*/ 274964 h 305516"/>
              <a:gd name="connsiteX5" fmla="*/ 636809 w 667361"/>
              <a:gd name="connsiteY5" fmla="*/ 305516 h 305516"/>
              <a:gd name="connsiteX6" fmla="*/ 30552 w 667361"/>
              <a:gd name="connsiteY6" fmla="*/ 305516 h 305516"/>
              <a:gd name="connsiteX7" fmla="*/ 0 w 667361"/>
              <a:gd name="connsiteY7" fmla="*/ 274964 h 305516"/>
              <a:gd name="connsiteX8" fmla="*/ 0 w 667361"/>
              <a:gd name="connsiteY8" fmla="*/ 30552 h 30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7361" h="305516">
                <a:moveTo>
                  <a:pt x="0" y="30552"/>
                </a:moveTo>
                <a:cubicBezTo>
                  <a:pt x="0" y="13679"/>
                  <a:pt x="13679" y="0"/>
                  <a:pt x="30552" y="0"/>
                </a:cubicBezTo>
                <a:lnTo>
                  <a:pt x="636809" y="0"/>
                </a:lnTo>
                <a:cubicBezTo>
                  <a:pt x="653682" y="0"/>
                  <a:pt x="667361" y="13679"/>
                  <a:pt x="667361" y="30552"/>
                </a:cubicBezTo>
                <a:lnTo>
                  <a:pt x="667361" y="274964"/>
                </a:lnTo>
                <a:cubicBezTo>
                  <a:pt x="667361" y="291837"/>
                  <a:pt x="653682" y="305516"/>
                  <a:pt x="636809" y="305516"/>
                </a:cubicBezTo>
                <a:lnTo>
                  <a:pt x="30552" y="305516"/>
                </a:lnTo>
                <a:cubicBezTo>
                  <a:pt x="13679" y="305516"/>
                  <a:pt x="0" y="291837"/>
                  <a:pt x="0" y="274964"/>
                </a:cubicBezTo>
                <a:lnTo>
                  <a:pt x="0" y="3055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478" tIns="58478" rIns="58478" bIns="58478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363,3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7140578" y="6169705"/>
            <a:ext cx="576000" cy="247600"/>
          </a:xfrm>
          <a:custGeom>
            <a:avLst/>
            <a:gdLst>
              <a:gd name="connsiteX0" fmla="*/ 0 w 732444"/>
              <a:gd name="connsiteY0" fmla="*/ 34962 h 349617"/>
              <a:gd name="connsiteX1" fmla="*/ 34962 w 732444"/>
              <a:gd name="connsiteY1" fmla="*/ 0 h 349617"/>
              <a:gd name="connsiteX2" fmla="*/ 697482 w 732444"/>
              <a:gd name="connsiteY2" fmla="*/ 0 h 349617"/>
              <a:gd name="connsiteX3" fmla="*/ 732444 w 732444"/>
              <a:gd name="connsiteY3" fmla="*/ 34962 h 349617"/>
              <a:gd name="connsiteX4" fmla="*/ 732444 w 732444"/>
              <a:gd name="connsiteY4" fmla="*/ 314655 h 349617"/>
              <a:gd name="connsiteX5" fmla="*/ 697482 w 732444"/>
              <a:gd name="connsiteY5" fmla="*/ 349617 h 349617"/>
              <a:gd name="connsiteX6" fmla="*/ 34962 w 732444"/>
              <a:gd name="connsiteY6" fmla="*/ 349617 h 349617"/>
              <a:gd name="connsiteX7" fmla="*/ 0 w 732444"/>
              <a:gd name="connsiteY7" fmla="*/ 314655 h 349617"/>
              <a:gd name="connsiteX8" fmla="*/ 0 w 732444"/>
              <a:gd name="connsiteY8" fmla="*/ 34962 h 349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2444" h="349617">
                <a:moveTo>
                  <a:pt x="0" y="34962"/>
                </a:moveTo>
                <a:cubicBezTo>
                  <a:pt x="0" y="15653"/>
                  <a:pt x="15653" y="0"/>
                  <a:pt x="34962" y="0"/>
                </a:cubicBezTo>
                <a:lnTo>
                  <a:pt x="697482" y="0"/>
                </a:lnTo>
                <a:cubicBezTo>
                  <a:pt x="716791" y="0"/>
                  <a:pt x="732444" y="15653"/>
                  <a:pt x="732444" y="34962"/>
                </a:cubicBezTo>
                <a:lnTo>
                  <a:pt x="732444" y="314655"/>
                </a:lnTo>
                <a:cubicBezTo>
                  <a:pt x="732444" y="333964"/>
                  <a:pt x="716791" y="349617"/>
                  <a:pt x="697482" y="349617"/>
                </a:cubicBezTo>
                <a:lnTo>
                  <a:pt x="34962" y="349617"/>
                </a:lnTo>
                <a:cubicBezTo>
                  <a:pt x="15653" y="349617"/>
                  <a:pt x="0" y="333964"/>
                  <a:pt x="0" y="314655"/>
                </a:cubicBezTo>
                <a:lnTo>
                  <a:pt x="0" y="3496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770" tIns="59770" rIns="59770" bIns="59770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17,7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8484934" y="2924946"/>
            <a:ext cx="540000" cy="282826"/>
          </a:xfrm>
          <a:custGeom>
            <a:avLst/>
            <a:gdLst>
              <a:gd name="connsiteX0" fmla="*/ 0 w 646866"/>
              <a:gd name="connsiteY0" fmla="*/ 37841 h 378414"/>
              <a:gd name="connsiteX1" fmla="*/ 37841 w 646866"/>
              <a:gd name="connsiteY1" fmla="*/ 0 h 378414"/>
              <a:gd name="connsiteX2" fmla="*/ 609025 w 646866"/>
              <a:gd name="connsiteY2" fmla="*/ 0 h 378414"/>
              <a:gd name="connsiteX3" fmla="*/ 646866 w 646866"/>
              <a:gd name="connsiteY3" fmla="*/ 37841 h 378414"/>
              <a:gd name="connsiteX4" fmla="*/ 646866 w 646866"/>
              <a:gd name="connsiteY4" fmla="*/ 340573 h 378414"/>
              <a:gd name="connsiteX5" fmla="*/ 609025 w 646866"/>
              <a:gd name="connsiteY5" fmla="*/ 378414 h 378414"/>
              <a:gd name="connsiteX6" fmla="*/ 37841 w 646866"/>
              <a:gd name="connsiteY6" fmla="*/ 378414 h 378414"/>
              <a:gd name="connsiteX7" fmla="*/ 0 w 646866"/>
              <a:gd name="connsiteY7" fmla="*/ 340573 h 378414"/>
              <a:gd name="connsiteX8" fmla="*/ 0 w 646866"/>
              <a:gd name="connsiteY8" fmla="*/ 37841 h 378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6866" h="378414">
                <a:moveTo>
                  <a:pt x="0" y="37841"/>
                </a:moveTo>
                <a:cubicBezTo>
                  <a:pt x="0" y="16942"/>
                  <a:pt x="16942" y="0"/>
                  <a:pt x="37841" y="0"/>
                </a:cubicBezTo>
                <a:lnTo>
                  <a:pt x="609025" y="0"/>
                </a:lnTo>
                <a:cubicBezTo>
                  <a:pt x="629924" y="0"/>
                  <a:pt x="646866" y="16942"/>
                  <a:pt x="646866" y="37841"/>
                </a:cubicBezTo>
                <a:lnTo>
                  <a:pt x="646866" y="340573"/>
                </a:lnTo>
                <a:cubicBezTo>
                  <a:pt x="646866" y="361472"/>
                  <a:pt x="629924" y="378414"/>
                  <a:pt x="609025" y="378414"/>
                </a:cubicBezTo>
                <a:lnTo>
                  <a:pt x="37841" y="378414"/>
                </a:lnTo>
                <a:cubicBezTo>
                  <a:pt x="16942" y="378414"/>
                  <a:pt x="0" y="361472"/>
                  <a:pt x="0" y="340573"/>
                </a:cubicBezTo>
                <a:lnTo>
                  <a:pt x="0" y="378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803" tIns="56803" rIns="56803" bIns="56803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8484934" y="3649172"/>
            <a:ext cx="540000" cy="296025"/>
          </a:xfrm>
          <a:custGeom>
            <a:avLst/>
            <a:gdLst>
              <a:gd name="connsiteX0" fmla="*/ 0 w 632541"/>
              <a:gd name="connsiteY0" fmla="*/ 30323 h 303230"/>
              <a:gd name="connsiteX1" fmla="*/ 30323 w 632541"/>
              <a:gd name="connsiteY1" fmla="*/ 0 h 303230"/>
              <a:gd name="connsiteX2" fmla="*/ 602218 w 632541"/>
              <a:gd name="connsiteY2" fmla="*/ 0 h 303230"/>
              <a:gd name="connsiteX3" fmla="*/ 632541 w 632541"/>
              <a:gd name="connsiteY3" fmla="*/ 30323 h 303230"/>
              <a:gd name="connsiteX4" fmla="*/ 632541 w 632541"/>
              <a:gd name="connsiteY4" fmla="*/ 272907 h 303230"/>
              <a:gd name="connsiteX5" fmla="*/ 602218 w 632541"/>
              <a:gd name="connsiteY5" fmla="*/ 303230 h 303230"/>
              <a:gd name="connsiteX6" fmla="*/ 30323 w 632541"/>
              <a:gd name="connsiteY6" fmla="*/ 303230 h 303230"/>
              <a:gd name="connsiteX7" fmla="*/ 0 w 632541"/>
              <a:gd name="connsiteY7" fmla="*/ 272907 h 303230"/>
              <a:gd name="connsiteX8" fmla="*/ 0 w 632541"/>
              <a:gd name="connsiteY8" fmla="*/ 30323 h 303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541" h="303230">
                <a:moveTo>
                  <a:pt x="0" y="30323"/>
                </a:moveTo>
                <a:cubicBezTo>
                  <a:pt x="0" y="13576"/>
                  <a:pt x="13576" y="0"/>
                  <a:pt x="30323" y="0"/>
                </a:cubicBezTo>
                <a:lnTo>
                  <a:pt x="602218" y="0"/>
                </a:lnTo>
                <a:cubicBezTo>
                  <a:pt x="618965" y="0"/>
                  <a:pt x="632541" y="13576"/>
                  <a:pt x="632541" y="30323"/>
                </a:cubicBezTo>
                <a:lnTo>
                  <a:pt x="632541" y="272907"/>
                </a:lnTo>
                <a:cubicBezTo>
                  <a:pt x="632541" y="289654"/>
                  <a:pt x="618965" y="303230"/>
                  <a:pt x="602218" y="303230"/>
                </a:cubicBezTo>
                <a:lnTo>
                  <a:pt x="30323" y="303230"/>
                </a:lnTo>
                <a:cubicBezTo>
                  <a:pt x="13576" y="303230"/>
                  <a:pt x="0" y="289654"/>
                  <a:pt x="0" y="272907"/>
                </a:cubicBezTo>
                <a:lnTo>
                  <a:pt x="0" y="3032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411" tIns="58411" rIns="58411" bIns="58411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8489767" y="4077113"/>
            <a:ext cx="540000" cy="311980"/>
          </a:xfrm>
          <a:custGeom>
            <a:avLst/>
            <a:gdLst>
              <a:gd name="connsiteX0" fmla="*/ 0 w 632544"/>
              <a:gd name="connsiteY0" fmla="*/ 34341 h 343414"/>
              <a:gd name="connsiteX1" fmla="*/ 34341 w 632544"/>
              <a:gd name="connsiteY1" fmla="*/ 0 h 343414"/>
              <a:gd name="connsiteX2" fmla="*/ 598203 w 632544"/>
              <a:gd name="connsiteY2" fmla="*/ 0 h 343414"/>
              <a:gd name="connsiteX3" fmla="*/ 632544 w 632544"/>
              <a:gd name="connsiteY3" fmla="*/ 34341 h 343414"/>
              <a:gd name="connsiteX4" fmla="*/ 632544 w 632544"/>
              <a:gd name="connsiteY4" fmla="*/ 309073 h 343414"/>
              <a:gd name="connsiteX5" fmla="*/ 598203 w 632544"/>
              <a:gd name="connsiteY5" fmla="*/ 343414 h 343414"/>
              <a:gd name="connsiteX6" fmla="*/ 34341 w 632544"/>
              <a:gd name="connsiteY6" fmla="*/ 343414 h 343414"/>
              <a:gd name="connsiteX7" fmla="*/ 0 w 632544"/>
              <a:gd name="connsiteY7" fmla="*/ 309073 h 343414"/>
              <a:gd name="connsiteX8" fmla="*/ 0 w 632544"/>
              <a:gd name="connsiteY8" fmla="*/ 34341 h 343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544" h="343414">
                <a:moveTo>
                  <a:pt x="0" y="34341"/>
                </a:moveTo>
                <a:cubicBezTo>
                  <a:pt x="0" y="15375"/>
                  <a:pt x="15375" y="0"/>
                  <a:pt x="34341" y="0"/>
                </a:cubicBezTo>
                <a:lnTo>
                  <a:pt x="598203" y="0"/>
                </a:lnTo>
                <a:cubicBezTo>
                  <a:pt x="617169" y="0"/>
                  <a:pt x="632544" y="15375"/>
                  <a:pt x="632544" y="34341"/>
                </a:cubicBezTo>
                <a:lnTo>
                  <a:pt x="632544" y="309073"/>
                </a:lnTo>
                <a:cubicBezTo>
                  <a:pt x="632544" y="328039"/>
                  <a:pt x="617169" y="343414"/>
                  <a:pt x="598203" y="343414"/>
                </a:cubicBezTo>
                <a:lnTo>
                  <a:pt x="34341" y="343414"/>
                </a:lnTo>
                <a:cubicBezTo>
                  <a:pt x="15375" y="343414"/>
                  <a:pt x="0" y="328039"/>
                  <a:pt x="0" y="309073"/>
                </a:cubicBezTo>
                <a:lnTo>
                  <a:pt x="0" y="343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588" tIns="59588" rIns="59588" bIns="59588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14,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8484934" y="4510003"/>
            <a:ext cx="540000" cy="324000"/>
          </a:xfrm>
          <a:custGeom>
            <a:avLst/>
            <a:gdLst>
              <a:gd name="connsiteX0" fmla="*/ 0 w 632560"/>
              <a:gd name="connsiteY0" fmla="*/ 33178 h 331775"/>
              <a:gd name="connsiteX1" fmla="*/ 33178 w 632560"/>
              <a:gd name="connsiteY1" fmla="*/ 0 h 331775"/>
              <a:gd name="connsiteX2" fmla="*/ 599383 w 632560"/>
              <a:gd name="connsiteY2" fmla="*/ 0 h 331775"/>
              <a:gd name="connsiteX3" fmla="*/ 632561 w 632560"/>
              <a:gd name="connsiteY3" fmla="*/ 33178 h 331775"/>
              <a:gd name="connsiteX4" fmla="*/ 632560 w 632560"/>
              <a:gd name="connsiteY4" fmla="*/ 298598 h 331775"/>
              <a:gd name="connsiteX5" fmla="*/ 599382 w 632560"/>
              <a:gd name="connsiteY5" fmla="*/ 331776 h 331775"/>
              <a:gd name="connsiteX6" fmla="*/ 33178 w 632560"/>
              <a:gd name="connsiteY6" fmla="*/ 331775 h 331775"/>
              <a:gd name="connsiteX7" fmla="*/ 0 w 632560"/>
              <a:gd name="connsiteY7" fmla="*/ 298597 h 331775"/>
              <a:gd name="connsiteX8" fmla="*/ 0 w 632560"/>
              <a:gd name="connsiteY8" fmla="*/ 33178 h 33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560" h="331775">
                <a:moveTo>
                  <a:pt x="0" y="33178"/>
                </a:moveTo>
                <a:cubicBezTo>
                  <a:pt x="0" y="14854"/>
                  <a:pt x="14854" y="0"/>
                  <a:pt x="33178" y="0"/>
                </a:cubicBezTo>
                <a:lnTo>
                  <a:pt x="599383" y="0"/>
                </a:lnTo>
                <a:cubicBezTo>
                  <a:pt x="617707" y="0"/>
                  <a:pt x="632561" y="14854"/>
                  <a:pt x="632561" y="33178"/>
                </a:cubicBezTo>
                <a:cubicBezTo>
                  <a:pt x="632561" y="121651"/>
                  <a:pt x="632560" y="210125"/>
                  <a:pt x="632560" y="298598"/>
                </a:cubicBezTo>
                <a:cubicBezTo>
                  <a:pt x="632560" y="316922"/>
                  <a:pt x="617706" y="331776"/>
                  <a:pt x="599382" y="331776"/>
                </a:cubicBezTo>
                <a:lnTo>
                  <a:pt x="33178" y="331775"/>
                </a:lnTo>
                <a:cubicBezTo>
                  <a:pt x="14854" y="331775"/>
                  <a:pt x="0" y="316921"/>
                  <a:pt x="0" y="298597"/>
                </a:cubicBezTo>
                <a:lnTo>
                  <a:pt x="0" y="3317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47" tIns="59247" rIns="59247" bIns="59247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  <a:r>
              <a:rPr lang="en-US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5" name="Полилиния 34"/>
          <p:cNvSpPr/>
          <p:nvPr/>
        </p:nvSpPr>
        <p:spPr>
          <a:xfrm>
            <a:off x="8484934" y="4941200"/>
            <a:ext cx="540000" cy="242980"/>
          </a:xfrm>
          <a:custGeom>
            <a:avLst/>
            <a:gdLst>
              <a:gd name="connsiteX0" fmla="*/ 0 w 632552"/>
              <a:gd name="connsiteY0" fmla="*/ 33305 h 333050"/>
              <a:gd name="connsiteX1" fmla="*/ 33305 w 632552"/>
              <a:gd name="connsiteY1" fmla="*/ 0 h 333050"/>
              <a:gd name="connsiteX2" fmla="*/ 599247 w 632552"/>
              <a:gd name="connsiteY2" fmla="*/ 0 h 333050"/>
              <a:gd name="connsiteX3" fmla="*/ 632552 w 632552"/>
              <a:gd name="connsiteY3" fmla="*/ 33305 h 333050"/>
              <a:gd name="connsiteX4" fmla="*/ 632552 w 632552"/>
              <a:gd name="connsiteY4" fmla="*/ 299745 h 333050"/>
              <a:gd name="connsiteX5" fmla="*/ 599247 w 632552"/>
              <a:gd name="connsiteY5" fmla="*/ 333050 h 333050"/>
              <a:gd name="connsiteX6" fmla="*/ 33305 w 632552"/>
              <a:gd name="connsiteY6" fmla="*/ 333050 h 333050"/>
              <a:gd name="connsiteX7" fmla="*/ 0 w 632552"/>
              <a:gd name="connsiteY7" fmla="*/ 299745 h 333050"/>
              <a:gd name="connsiteX8" fmla="*/ 0 w 632552"/>
              <a:gd name="connsiteY8" fmla="*/ 33305 h 33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552" h="333050">
                <a:moveTo>
                  <a:pt x="0" y="33305"/>
                </a:moveTo>
                <a:cubicBezTo>
                  <a:pt x="0" y="14911"/>
                  <a:pt x="14911" y="0"/>
                  <a:pt x="33305" y="0"/>
                </a:cubicBezTo>
                <a:lnTo>
                  <a:pt x="599247" y="0"/>
                </a:lnTo>
                <a:cubicBezTo>
                  <a:pt x="617641" y="0"/>
                  <a:pt x="632552" y="14911"/>
                  <a:pt x="632552" y="33305"/>
                </a:cubicBezTo>
                <a:lnTo>
                  <a:pt x="632552" y="299745"/>
                </a:lnTo>
                <a:cubicBezTo>
                  <a:pt x="632552" y="318139"/>
                  <a:pt x="617641" y="333050"/>
                  <a:pt x="599247" y="333050"/>
                </a:cubicBezTo>
                <a:lnTo>
                  <a:pt x="33305" y="333050"/>
                </a:lnTo>
                <a:cubicBezTo>
                  <a:pt x="14911" y="333050"/>
                  <a:pt x="0" y="318139"/>
                  <a:pt x="0" y="299745"/>
                </a:cubicBezTo>
                <a:lnTo>
                  <a:pt x="0" y="3330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85" tIns="59285" rIns="59285" bIns="59285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19,4</a:t>
            </a:r>
          </a:p>
        </p:txBody>
      </p:sp>
      <p:sp>
        <p:nvSpPr>
          <p:cNvPr id="36" name="Полилиния 35"/>
          <p:cNvSpPr/>
          <p:nvPr/>
        </p:nvSpPr>
        <p:spPr>
          <a:xfrm>
            <a:off x="8461588" y="5301209"/>
            <a:ext cx="540000" cy="360038"/>
          </a:xfrm>
          <a:custGeom>
            <a:avLst/>
            <a:gdLst>
              <a:gd name="connsiteX0" fmla="*/ 0 w 632255"/>
              <a:gd name="connsiteY0" fmla="*/ 33226 h 332263"/>
              <a:gd name="connsiteX1" fmla="*/ 33226 w 632255"/>
              <a:gd name="connsiteY1" fmla="*/ 0 h 332263"/>
              <a:gd name="connsiteX2" fmla="*/ 599029 w 632255"/>
              <a:gd name="connsiteY2" fmla="*/ 0 h 332263"/>
              <a:gd name="connsiteX3" fmla="*/ 632255 w 632255"/>
              <a:gd name="connsiteY3" fmla="*/ 33226 h 332263"/>
              <a:gd name="connsiteX4" fmla="*/ 632255 w 632255"/>
              <a:gd name="connsiteY4" fmla="*/ 299037 h 332263"/>
              <a:gd name="connsiteX5" fmla="*/ 599029 w 632255"/>
              <a:gd name="connsiteY5" fmla="*/ 332263 h 332263"/>
              <a:gd name="connsiteX6" fmla="*/ 33226 w 632255"/>
              <a:gd name="connsiteY6" fmla="*/ 332263 h 332263"/>
              <a:gd name="connsiteX7" fmla="*/ 0 w 632255"/>
              <a:gd name="connsiteY7" fmla="*/ 299037 h 332263"/>
              <a:gd name="connsiteX8" fmla="*/ 0 w 632255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255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599029" y="0"/>
                </a:lnTo>
                <a:cubicBezTo>
                  <a:pt x="617379" y="0"/>
                  <a:pt x="632255" y="14876"/>
                  <a:pt x="632255" y="33226"/>
                </a:cubicBezTo>
                <a:lnTo>
                  <a:pt x="632255" y="299037"/>
                </a:lnTo>
                <a:cubicBezTo>
                  <a:pt x="632255" y="317387"/>
                  <a:pt x="617379" y="332263"/>
                  <a:pt x="599029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62" tIns="59262" rIns="59262" bIns="5926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0,3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8484934" y="5787281"/>
            <a:ext cx="540000" cy="306013"/>
          </a:xfrm>
          <a:custGeom>
            <a:avLst/>
            <a:gdLst>
              <a:gd name="connsiteX0" fmla="*/ 0 w 610891"/>
              <a:gd name="connsiteY0" fmla="*/ 33226 h 332263"/>
              <a:gd name="connsiteX1" fmla="*/ 33226 w 610891"/>
              <a:gd name="connsiteY1" fmla="*/ 0 h 332263"/>
              <a:gd name="connsiteX2" fmla="*/ 577665 w 610891"/>
              <a:gd name="connsiteY2" fmla="*/ 0 h 332263"/>
              <a:gd name="connsiteX3" fmla="*/ 610891 w 610891"/>
              <a:gd name="connsiteY3" fmla="*/ 33226 h 332263"/>
              <a:gd name="connsiteX4" fmla="*/ 610891 w 610891"/>
              <a:gd name="connsiteY4" fmla="*/ 299037 h 332263"/>
              <a:gd name="connsiteX5" fmla="*/ 577665 w 610891"/>
              <a:gd name="connsiteY5" fmla="*/ 332263 h 332263"/>
              <a:gd name="connsiteX6" fmla="*/ 33226 w 610891"/>
              <a:gd name="connsiteY6" fmla="*/ 332263 h 332263"/>
              <a:gd name="connsiteX7" fmla="*/ 0 w 610891"/>
              <a:gd name="connsiteY7" fmla="*/ 299037 h 332263"/>
              <a:gd name="connsiteX8" fmla="*/ 0 w 610891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0891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577665" y="0"/>
                </a:lnTo>
                <a:cubicBezTo>
                  <a:pt x="596015" y="0"/>
                  <a:pt x="610891" y="14876"/>
                  <a:pt x="610891" y="33226"/>
                </a:cubicBezTo>
                <a:lnTo>
                  <a:pt x="610891" y="299037"/>
                </a:lnTo>
                <a:cubicBezTo>
                  <a:pt x="610891" y="317387"/>
                  <a:pt x="596015" y="332263"/>
                  <a:pt x="577665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62" tIns="59262" rIns="59262" bIns="5926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346</a:t>
            </a:r>
            <a:r>
              <a:rPr lang="en-US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8484934" y="6169704"/>
            <a:ext cx="540000" cy="247601"/>
          </a:xfrm>
          <a:custGeom>
            <a:avLst/>
            <a:gdLst>
              <a:gd name="connsiteX0" fmla="*/ 0 w 608701"/>
              <a:gd name="connsiteY0" fmla="*/ 33226 h 332263"/>
              <a:gd name="connsiteX1" fmla="*/ 33226 w 608701"/>
              <a:gd name="connsiteY1" fmla="*/ 0 h 332263"/>
              <a:gd name="connsiteX2" fmla="*/ 575475 w 608701"/>
              <a:gd name="connsiteY2" fmla="*/ 0 h 332263"/>
              <a:gd name="connsiteX3" fmla="*/ 608701 w 608701"/>
              <a:gd name="connsiteY3" fmla="*/ 33226 h 332263"/>
              <a:gd name="connsiteX4" fmla="*/ 608701 w 608701"/>
              <a:gd name="connsiteY4" fmla="*/ 299037 h 332263"/>
              <a:gd name="connsiteX5" fmla="*/ 575475 w 608701"/>
              <a:gd name="connsiteY5" fmla="*/ 332263 h 332263"/>
              <a:gd name="connsiteX6" fmla="*/ 33226 w 608701"/>
              <a:gd name="connsiteY6" fmla="*/ 332263 h 332263"/>
              <a:gd name="connsiteX7" fmla="*/ 0 w 608701"/>
              <a:gd name="connsiteY7" fmla="*/ 299037 h 332263"/>
              <a:gd name="connsiteX8" fmla="*/ 0 w 608701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8701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575475" y="0"/>
                </a:lnTo>
                <a:cubicBezTo>
                  <a:pt x="593825" y="0"/>
                  <a:pt x="608701" y="14876"/>
                  <a:pt x="608701" y="33226"/>
                </a:cubicBezTo>
                <a:lnTo>
                  <a:pt x="608701" y="299037"/>
                </a:lnTo>
                <a:cubicBezTo>
                  <a:pt x="608701" y="317387"/>
                  <a:pt x="593825" y="332263"/>
                  <a:pt x="575475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62" tIns="59262" rIns="59262" bIns="5926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18,2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244408" y="6525344"/>
            <a:ext cx="725989" cy="207780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64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6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</a:t>
            </a: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потенциала природно-сырьевых ресурсов и обеспечение экологической безопасности»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Полилиния 40"/>
          <p:cNvSpPr/>
          <p:nvPr/>
        </p:nvSpPr>
        <p:spPr>
          <a:xfrm>
            <a:off x="7852137" y="2924945"/>
            <a:ext cx="540000" cy="282829"/>
          </a:xfrm>
          <a:custGeom>
            <a:avLst/>
            <a:gdLst>
              <a:gd name="connsiteX0" fmla="*/ 0 w 646866"/>
              <a:gd name="connsiteY0" fmla="*/ 37841 h 378414"/>
              <a:gd name="connsiteX1" fmla="*/ 37841 w 646866"/>
              <a:gd name="connsiteY1" fmla="*/ 0 h 378414"/>
              <a:gd name="connsiteX2" fmla="*/ 609025 w 646866"/>
              <a:gd name="connsiteY2" fmla="*/ 0 h 378414"/>
              <a:gd name="connsiteX3" fmla="*/ 646866 w 646866"/>
              <a:gd name="connsiteY3" fmla="*/ 37841 h 378414"/>
              <a:gd name="connsiteX4" fmla="*/ 646866 w 646866"/>
              <a:gd name="connsiteY4" fmla="*/ 340573 h 378414"/>
              <a:gd name="connsiteX5" fmla="*/ 609025 w 646866"/>
              <a:gd name="connsiteY5" fmla="*/ 378414 h 378414"/>
              <a:gd name="connsiteX6" fmla="*/ 37841 w 646866"/>
              <a:gd name="connsiteY6" fmla="*/ 378414 h 378414"/>
              <a:gd name="connsiteX7" fmla="*/ 0 w 646866"/>
              <a:gd name="connsiteY7" fmla="*/ 340573 h 378414"/>
              <a:gd name="connsiteX8" fmla="*/ 0 w 646866"/>
              <a:gd name="connsiteY8" fmla="*/ 37841 h 378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6866" h="378414">
                <a:moveTo>
                  <a:pt x="0" y="37841"/>
                </a:moveTo>
                <a:cubicBezTo>
                  <a:pt x="0" y="16942"/>
                  <a:pt x="16942" y="0"/>
                  <a:pt x="37841" y="0"/>
                </a:cubicBezTo>
                <a:lnTo>
                  <a:pt x="609025" y="0"/>
                </a:lnTo>
                <a:cubicBezTo>
                  <a:pt x="629924" y="0"/>
                  <a:pt x="646866" y="16942"/>
                  <a:pt x="646866" y="37841"/>
                </a:cubicBezTo>
                <a:lnTo>
                  <a:pt x="646866" y="340573"/>
                </a:lnTo>
                <a:cubicBezTo>
                  <a:pt x="646866" y="361472"/>
                  <a:pt x="629924" y="378414"/>
                  <a:pt x="609025" y="378414"/>
                </a:cubicBezTo>
                <a:lnTo>
                  <a:pt x="37841" y="378414"/>
                </a:lnTo>
                <a:cubicBezTo>
                  <a:pt x="16942" y="378414"/>
                  <a:pt x="0" y="361472"/>
                  <a:pt x="0" y="340573"/>
                </a:cubicBezTo>
                <a:lnTo>
                  <a:pt x="0" y="378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803" tIns="56803" rIns="56803" bIns="56803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7852137" y="3649171"/>
            <a:ext cx="540000" cy="325431"/>
          </a:xfrm>
          <a:custGeom>
            <a:avLst/>
            <a:gdLst>
              <a:gd name="connsiteX0" fmla="*/ 0 w 632541"/>
              <a:gd name="connsiteY0" fmla="*/ 30323 h 303230"/>
              <a:gd name="connsiteX1" fmla="*/ 30323 w 632541"/>
              <a:gd name="connsiteY1" fmla="*/ 0 h 303230"/>
              <a:gd name="connsiteX2" fmla="*/ 602218 w 632541"/>
              <a:gd name="connsiteY2" fmla="*/ 0 h 303230"/>
              <a:gd name="connsiteX3" fmla="*/ 632541 w 632541"/>
              <a:gd name="connsiteY3" fmla="*/ 30323 h 303230"/>
              <a:gd name="connsiteX4" fmla="*/ 632541 w 632541"/>
              <a:gd name="connsiteY4" fmla="*/ 272907 h 303230"/>
              <a:gd name="connsiteX5" fmla="*/ 602218 w 632541"/>
              <a:gd name="connsiteY5" fmla="*/ 303230 h 303230"/>
              <a:gd name="connsiteX6" fmla="*/ 30323 w 632541"/>
              <a:gd name="connsiteY6" fmla="*/ 303230 h 303230"/>
              <a:gd name="connsiteX7" fmla="*/ 0 w 632541"/>
              <a:gd name="connsiteY7" fmla="*/ 272907 h 303230"/>
              <a:gd name="connsiteX8" fmla="*/ 0 w 632541"/>
              <a:gd name="connsiteY8" fmla="*/ 30323 h 303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541" h="303230">
                <a:moveTo>
                  <a:pt x="0" y="30323"/>
                </a:moveTo>
                <a:cubicBezTo>
                  <a:pt x="0" y="13576"/>
                  <a:pt x="13576" y="0"/>
                  <a:pt x="30323" y="0"/>
                </a:cubicBezTo>
                <a:lnTo>
                  <a:pt x="602218" y="0"/>
                </a:lnTo>
                <a:cubicBezTo>
                  <a:pt x="618965" y="0"/>
                  <a:pt x="632541" y="13576"/>
                  <a:pt x="632541" y="30323"/>
                </a:cubicBezTo>
                <a:lnTo>
                  <a:pt x="632541" y="272907"/>
                </a:lnTo>
                <a:cubicBezTo>
                  <a:pt x="632541" y="289654"/>
                  <a:pt x="618965" y="303230"/>
                  <a:pt x="602218" y="303230"/>
                </a:cubicBezTo>
                <a:lnTo>
                  <a:pt x="30323" y="303230"/>
                </a:lnTo>
                <a:cubicBezTo>
                  <a:pt x="13576" y="303230"/>
                  <a:pt x="0" y="289654"/>
                  <a:pt x="0" y="272907"/>
                </a:cubicBezTo>
                <a:lnTo>
                  <a:pt x="0" y="3032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411" tIns="58411" rIns="58411" bIns="58411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7856970" y="4077113"/>
            <a:ext cx="540000" cy="311982"/>
          </a:xfrm>
          <a:custGeom>
            <a:avLst/>
            <a:gdLst>
              <a:gd name="connsiteX0" fmla="*/ 0 w 632544"/>
              <a:gd name="connsiteY0" fmla="*/ 34341 h 343414"/>
              <a:gd name="connsiteX1" fmla="*/ 34341 w 632544"/>
              <a:gd name="connsiteY1" fmla="*/ 0 h 343414"/>
              <a:gd name="connsiteX2" fmla="*/ 598203 w 632544"/>
              <a:gd name="connsiteY2" fmla="*/ 0 h 343414"/>
              <a:gd name="connsiteX3" fmla="*/ 632544 w 632544"/>
              <a:gd name="connsiteY3" fmla="*/ 34341 h 343414"/>
              <a:gd name="connsiteX4" fmla="*/ 632544 w 632544"/>
              <a:gd name="connsiteY4" fmla="*/ 309073 h 343414"/>
              <a:gd name="connsiteX5" fmla="*/ 598203 w 632544"/>
              <a:gd name="connsiteY5" fmla="*/ 343414 h 343414"/>
              <a:gd name="connsiteX6" fmla="*/ 34341 w 632544"/>
              <a:gd name="connsiteY6" fmla="*/ 343414 h 343414"/>
              <a:gd name="connsiteX7" fmla="*/ 0 w 632544"/>
              <a:gd name="connsiteY7" fmla="*/ 309073 h 343414"/>
              <a:gd name="connsiteX8" fmla="*/ 0 w 632544"/>
              <a:gd name="connsiteY8" fmla="*/ 34341 h 343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544" h="343414">
                <a:moveTo>
                  <a:pt x="0" y="34341"/>
                </a:moveTo>
                <a:cubicBezTo>
                  <a:pt x="0" y="15375"/>
                  <a:pt x="15375" y="0"/>
                  <a:pt x="34341" y="0"/>
                </a:cubicBezTo>
                <a:lnTo>
                  <a:pt x="598203" y="0"/>
                </a:lnTo>
                <a:cubicBezTo>
                  <a:pt x="617169" y="0"/>
                  <a:pt x="632544" y="15375"/>
                  <a:pt x="632544" y="34341"/>
                </a:cubicBezTo>
                <a:lnTo>
                  <a:pt x="632544" y="309073"/>
                </a:lnTo>
                <a:cubicBezTo>
                  <a:pt x="632544" y="328039"/>
                  <a:pt x="617169" y="343414"/>
                  <a:pt x="598203" y="343414"/>
                </a:cubicBezTo>
                <a:lnTo>
                  <a:pt x="34341" y="343414"/>
                </a:lnTo>
                <a:cubicBezTo>
                  <a:pt x="15375" y="343414"/>
                  <a:pt x="0" y="328039"/>
                  <a:pt x="0" y="309073"/>
                </a:cubicBezTo>
                <a:lnTo>
                  <a:pt x="0" y="343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588" tIns="59588" rIns="59588" bIns="59588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7852137" y="4506373"/>
            <a:ext cx="540000" cy="327630"/>
          </a:xfrm>
          <a:custGeom>
            <a:avLst/>
            <a:gdLst>
              <a:gd name="connsiteX0" fmla="*/ 0 w 632560"/>
              <a:gd name="connsiteY0" fmla="*/ 33178 h 331775"/>
              <a:gd name="connsiteX1" fmla="*/ 33178 w 632560"/>
              <a:gd name="connsiteY1" fmla="*/ 0 h 331775"/>
              <a:gd name="connsiteX2" fmla="*/ 599383 w 632560"/>
              <a:gd name="connsiteY2" fmla="*/ 0 h 331775"/>
              <a:gd name="connsiteX3" fmla="*/ 632561 w 632560"/>
              <a:gd name="connsiteY3" fmla="*/ 33178 h 331775"/>
              <a:gd name="connsiteX4" fmla="*/ 632560 w 632560"/>
              <a:gd name="connsiteY4" fmla="*/ 298598 h 331775"/>
              <a:gd name="connsiteX5" fmla="*/ 599382 w 632560"/>
              <a:gd name="connsiteY5" fmla="*/ 331776 h 331775"/>
              <a:gd name="connsiteX6" fmla="*/ 33178 w 632560"/>
              <a:gd name="connsiteY6" fmla="*/ 331775 h 331775"/>
              <a:gd name="connsiteX7" fmla="*/ 0 w 632560"/>
              <a:gd name="connsiteY7" fmla="*/ 298597 h 331775"/>
              <a:gd name="connsiteX8" fmla="*/ 0 w 632560"/>
              <a:gd name="connsiteY8" fmla="*/ 33178 h 33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560" h="331775">
                <a:moveTo>
                  <a:pt x="0" y="33178"/>
                </a:moveTo>
                <a:cubicBezTo>
                  <a:pt x="0" y="14854"/>
                  <a:pt x="14854" y="0"/>
                  <a:pt x="33178" y="0"/>
                </a:cubicBezTo>
                <a:lnTo>
                  <a:pt x="599383" y="0"/>
                </a:lnTo>
                <a:cubicBezTo>
                  <a:pt x="617707" y="0"/>
                  <a:pt x="632561" y="14854"/>
                  <a:pt x="632561" y="33178"/>
                </a:cubicBezTo>
                <a:cubicBezTo>
                  <a:pt x="632561" y="121651"/>
                  <a:pt x="632560" y="210125"/>
                  <a:pt x="632560" y="298598"/>
                </a:cubicBezTo>
                <a:cubicBezTo>
                  <a:pt x="632560" y="316922"/>
                  <a:pt x="617706" y="331776"/>
                  <a:pt x="599382" y="331776"/>
                </a:cubicBezTo>
                <a:lnTo>
                  <a:pt x="33178" y="331775"/>
                </a:lnTo>
                <a:cubicBezTo>
                  <a:pt x="14854" y="331775"/>
                  <a:pt x="0" y="316921"/>
                  <a:pt x="0" y="298597"/>
                </a:cubicBezTo>
                <a:lnTo>
                  <a:pt x="0" y="3317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47" tIns="59247" rIns="59247" bIns="59247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,3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7852137" y="4941200"/>
            <a:ext cx="540000" cy="242980"/>
          </a:xfrm>
          <a:custGeom>
            <a:avLst/>
            <a:gdLst>
              <a:gd name="connsiteX0" fmla="*/ 0 w 632552"/>
              <a:gd name="connsiteY0" fmla="*/ 33305 h 333050"/>
              <a:gd name="connsiteX1" fmla="*/ 33305 w 632552"/>
              <a:gd name="connsiteY1" fmla="*/ 0 h 333050"/>
              <a:gd name="connsiteX2" fmla="*/ 599247 w 632552"/>
              <a:gd name="connsiteY2" fmla="*/ 0 h 333050"/>
              <a:gd name="connsiteX3" fmla="*/ 632552 w 632552"/>
              <a:gd name="connsiteY3" fmla="*/ 33305 h 333050"/>
              <a:gd name="connsiteX4" fmla="*/ 632552 w 632552"/>
              <a:gd name="connsiteY4" fmla="*/ 299745 h 333050"/>
              <a:gd name="connsiteX5" fmla="*/ 599247 w 632552"/>
              <a:gd name="connsiteY5" fmla="*/ 333050 h 333050"/>
              <a:gd name="connsiteX6" fmla="*/ 33305 w 632552"/>
              <a:gd name="connsiteY6" fmla="*/ 333050 h 333050"/>
              <a:gd name="connsiteX7" fmla="*/ 0 w 632552"/>
              <a:gd name="connsiteY7" fmla="*/ 299745 h 333050"/>
              <a:gd name="connsiteX8" fmla="*/ 0 w 632552"/>
              <a:gd name="connsiteY8" fmla="*/ 33305 h 33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552" h="333050">
                <a:moveTo>
                  <a:pt x="0" y="33305"/>
                </a:moveTo>
                <a:cubicBezTo>
                  <a:pt x="0" y="14911"/>
                  <a:pt x="14911" y="0"/>
                  <a:pt x="33305" y="0"/>
                </a:cubicBezTo>
                <a:lnTo>
                  <a:pt x="599247" y="0"/>
                </a:lnTo>
                <a:cubicBezTo>
                  <a:pt x="617641" y="0"/>
                  <a:pt x="632552" y="14911"/>
                  <a:pt x="632552" y="33305"/>
                </a:cubicBezTo>
                <a:lnTo>
                  <a:pt x="632552" y="299745"/>
                </a:lnTo>
                <a:cubicBezTo>
                  <a:pt x="632552" y="318139"/>
                  <a:pt x="617641" y="333050"/>
                  <a:pt x="599247" y="333050"/>
                </a:cubicBezTo>
                <a:lnTo>
                  <a:pt x="33305" y="333050"/>
                </a:lnTo>
                <a:cubicBezTo>
                  <a:pt x="14911" y="333050"/>
                  <a:pt x="0" y="318139"/>
                  <a:pt x="0" y="299745"/>
                </a:cubicBezTo>
                <a:lnTo>
                  <a:pt x="0" y="3330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85" tIns="59285" rIns="59285" bIns="59285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en-US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7852137" y="5301208"/>
            <a:ext cx="540000" cy="360039"/>
          </a:xfrm>
          <a:custGeom>
            <a:avLst/>
            <a:gdLst>
              <a:gd name="connsiteX0" fmla="*/ 0 w 632255"/>
              <a:gd name="connsiteY0" fmla="*/ 33226 h 332263"/>
              <a:gd name="connsiteX1" fmla="*/ 33226 w 632255"/>
              <a:gd name="connsiteY1" fmla="*/ 0 h 332263"/>
              <a:gd name="connsiteX2" fmla="*/ 599029 w 632255"/>
              <a:gd name="connsiteY2" fmla="*/ 0 h 332263"/>
              <a:gd name="connsiteX3" fmla="*/ 632255 w 632255"/>
              <a:gd name="connsiteY3" fmla="*/ 33226 h 332263"/>
              <a:gd name="connsiteX4" fmla="*/ 632255 w 632255"/>
              <a:gd name="connsiteY4" fmla="*/ 299037 h 332263"/>
              <a:gd name="connsiteX5" fmla="*/ 599029 w 632255"/>
              <a:gd name="connsiteY5" fmla="*/ 332263 h 332263"/>
              <a:gd name="connsiteX6" fmla="*/ 33226 w 632255"/>
              <a:gd name="connsiteY6" fmla="*/ 332263 h 332263"/>
              <a:gd name="connsiteX7" fmla="*/ 0 w 632255"/>
              <a:gd name="connsiteY7" fmla="*/ 299037 h 332263"/>
              <a:gd name="connsiteX8" fmla="*/ 0 w 632255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255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599029" y="0"/>
                </a:lnTo>
                <a:cubicBezTo>
                  <a:pt x="617379" y="0"/>
                  <a:pt x="632255" y="14876"/>
                  <a:pt x="632255" y="33226"/>
                </a:cubicBezTo>
                <a:lnTo>
                  <a:pt x="632255" y="299037"/>
                </a:lnTo>
                <a:cubicBezTo>
                  <a:pt x="632255" y="317387"/>
                  <a:pt x="617379" y="332263"/>
                  <a:pt x="599029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62" tIns="59262" rIns="59262" bIns="5926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0,3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7852137" y="5787281"/>
            <a:ext cx="540000" cy="306015"/>
          </a:xfrm>
          <a:custGeom>
            <a:avLst/>
            <a:gdLst>
              <a:gd name="connsiteX0" fmla="*/ 0 w 610891"/>
              <a:gd name="connsiteY0" fmla="*/ 33226 h 332263"/>
              <a:gd name="connsiteX1" fmla="*/ 33226 w 610891"/>
              <a:gd name="connsiteY1" fmla="*/ 0 h 332263"/>
              <a:gd name="connsiteX2" fmla="*/ 577665 w 610891"/>
              <a:gd name="connsiteY2" fmla="*/ 0 h 332263"/>
              <a:gd name="connsiteX3" fmla="*/ 610891 w 610891"/>
              <a:gd name="connsiteY3" fmla="*/ 33226 h 332263"/>
              <a:gd name="connsiteX4" fmla="*/ 610891 w 610891"/>
              <a:gd name="connsiteY4" fmla="*/ 299037 h 332263"/>
              <a:gd name="connsiteX5" fmla="*/ 577665 w 610891"/>
              <a:gd name="connsiteY5" fmla="*/ 332263 h 332263"/>
              <a:gd name="connsiteX6" fmla="*/ 33226 w 610891"/>
              <a:gd name="connsiteY6" fmla="*/ 332263 h 332263"/>
              <a:gd name="connsiteX7" fmla="*/ 0 w 610891"/>
              <a:gd name="connsiteY7" fmla="*/ 299037 h 332263"/>
              <a:gd name="connsiteX8" fmla="*/ 0 w 610891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0891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577665" y="0"/>
                </a:lnTo>
                <a:cubicBezTo>
                  <a:pt x="596015" y="0"/>
                  <a:pt x="610891" y="14876"/>
                  <a:pt x="610891" y="33226"/>
                </a:cubicBezTo>
                <a:lnTo>
                  <a:pt x="610891" y="299037"/>
                </a:lnTo>
                <a:cubicBezTo>
                  <a:pt x="610891" y="317387"/>
                  <a:pt x="596015" y="332263"/>
                  <a:pt x="577665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62" tIns="59262" rIns="59262" bIns="5926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296</a:t>
            </a:r>
            <a:r>
              <a:rPr lang="en-US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7852137" y="6169704"/>
            <a:ext cx="540000" cy="247601"/>
          </a:xfrm>
          <a:custGeom>
            <a:avLst/>
            <a:gdLst>
              <a:gd name="connsiteX0" fmla="*/ 0 w 608701"/>
              <a:gd name="connsiteY0" fmla="*/ 33226 h 332263"/>
              <a:gd name="connsiteX1" fmla="*/ 33226 w 608701"/>
              <a:gd name="connsiteY1" fmla="*/ 0 h 332263"/>
              <a:gd name="connsiteX2" fmla="*/ 575475 w 608701"/>
              <a:gd name="connsiteY2" fmla="*/ 0 h 332263"/>
              <a:gd name="connsiteX3" fmla="*/ 608701 w 608701"/>
              <a:gd name="connsiteY3" fmla="*/ 33226 h 332263"/>
              <a:gd name="connsiteX4" fmla="*/ 608701 w 608701"/>
              <a:gd name="connsiteY4" fmla="*/ 299037 h 332263"/>
              <a:gd name="connsiteX5" fmla="*/ 575475 w 608701"/>
              <a:gd name="connsiteY5" fmla="*/ 332263 h 332263"/>
              <a:gd name="connsiteX6" fmla="*/ 33226 w 608701"/>
              <a:gd name="connsiteY6" fmla="*/ 332263 h 332263"/>
              <a:gd name="connsiteX7" fmla="*/ 0 w 608701"/>
              <a:gd name="connsiteY7" fmla="*/ 299037 h 332263"/>
              <a:gd name="connsiteX8" fmla="*/ 0 w 608701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8701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575475" y="0"/>
                </a:lnTo>
                <a:cubicBezTo>
                  <a:pt x="593825" y="0"/>
                  <a:pt x="608701" y="14876"/>
                  <a:pt x="608701" y="33226"/>
                </a:cubicBezTo>
                <a:lnTo>
                  <a:pt x="608701" y="299037"/>
                </a:lnTo>
                <a:cubicBezTo>
                  <a:pt x="608701" y="317387"/>
                  <a:pt x="593825" y="332263"/>
                  <a:pt x="575475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62" tIns="59262" rIns="59262" bIns="5926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18,2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4572001" y="6165304"/>
            <a:ext cx="2479956" cy="252000"/>
          </a:xfrm>
          <a:custGeom>
            <a:avLst/>
            <a:gdLst>
              <a:gd name="connsiteX0" fmla="*/ 0 w 2570092"/>
              <a:gd name="connsiteY0" fmla="*/ 33226 h 332263"/>
              <a:gd name="connsiteX1" fmla="*/ 33226 w 2570092"/>
              <a:gd name="connsiteY1" fmla="*/ 0 h 332263"/>
              <a:gd name="connsiteX2" fmla="*/ 2536866 w 2570092"/>
              <a:gd name="connsiteY2" fmla="*/ 0 h 332263"/>
              <a:gd name="connsiteX3" fmla="*/ 2570092 w 2570092"/>
              <a:gd name="connsiteY3" fmla="*/ 33226 h 332263"/>
              <a:gd name="connsiteX4" fmla="*/ 2570092 w 2570092"/>
              <a:gd name="connsiteY4" fmla="*/ 299037 h 332263"/>
              <a:gd name="connsiteX5" fmla="*/ 2536866 w 2570092"/>
              <a:gd name="connsiteY5" fmla="*/ 332263 h 332263"/>
              <a:gd name="connsiteX6" fmla="*/ 33226 w 2570092"/>
              <a:gd name="connsiteY6" fmla="*/ 332263 h 332263"/>
              <a:gd name="connsiteX7" fmla="*/ 0 w 2570092"/>
              <a:gd name="connsiteY7" fmla="*/ 299037 h 332263"/>
              <a:gd name="connsiteX8" fmla="*/ 0 w 2570092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92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2536866" y="0"/>
                </a:lnTo>
                <a:cubicBezTo>
                  <a:pt x="2555216" y="0"/>
                  <a:pt x="2570092" y="14876"/>
                  <a:pt x="2570092" y="33226"/>
                </a:cubicBezTo>
                <a:lnTo>
                  <a:pt x="2570092" y="299037"/>
                </a:lnTo>
                <a:cubicBezTo>
                  <a:pt x="2570092" y="317387"/>
                  <a:pt x="2555216" y="332263"/>
                  <a:pt x="2536866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832" tIns="47832" rIns="47832" bIns="47832" numCol="1" spcCol="1270" anchor="ctr" anchorCtr="0">
            <a:noAutofit/>
          </a:bodyPr>
          <a:lstStyle/>
          <a:p>
            <a:pPr algn="ctr" defTabSz="4445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государственной программы</a:t>
            </a:r>
          </a:p>
        </p:txBody>
      </p:sp>
      <p:sp>
        <p:nvSpPr>
          <p:cNvPr id="51" name="Полилиния 50"/>
          <p:cNvSpPr/>
          <p:nvPr/>
        </p:nvSpPr>
        <p:spPr>
          <a:xfrm>
            <a:off x="7140578" y="3284984"/>
            <a:ext cx="576000" cy="300173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0,3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8484934" y="3284984"/>
            <a:ext cx="540000" cy="300172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0,3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7852137" y="3284984"/>
            <a:ext cx="540000" cy="300173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0,3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30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>
            <a:off x="5124127" y="890340"/>
            <a:ext cx="3903032" cy="549475"/>
          </a:xfrm>
          <a:custGeom>
            <a:avLst/>
            <a:gdLst>
              <a:gd name="connsiteX0" fmla="*/ 0 w 3903032"/>
              <a:gd name="connsiteY0" fmla="*/ 38477 h 384765"/>
              <a:gd name="connsiteX1" fmla="*/ 38477 w 3903032"/>
              <a:gd name="connsiteY1" fmla="*/ 0 h 384765"/>
              <a:gd name="connsiteX2" fmla="*/ 3864556 w 3903032"/>
              <a:gd name="connsiteY2" fmla="*/ 0 h 384765"/>
              <a:gd name="connsiteX3" fmla="*/ 3903033 w 3903032"/>
              <a:gd name="connsiteY3" fmla="*/ 38477 h 384765"/>
              <a:gd name="connsiteX4" fmla="*/ 3903032 w 3903032"/>
              <a:gd name="connsiteY4" fmla="*/ 346289 h 384765"/>
              <a:gd name="connsiteX5" fmla="*/ 3864555 w 3903032"/>
              <a:gd name="connsiteY5" fmla="*/ 384766 h 384765"/>
              <a:gd name="connsiteX6" fmla="*/ 38477 w 3903032"/>
              <a:gd name="connsiteY6" fmla="*/ 384765 h 384765"/>
              <a:gd name="connsiteX7" fmla="*/ 0 w 3903032"/>
              <a:gd name="connsiteY7" fmla="*/ 346288 h 384765"/>
              <a:gd name="connsiteX8" fmla="*/ 0 w 390303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3864556" y="0"/>
                </a:lnTo>
                <a:cubicBezTo>
                  <a:pt x="3885806" y="0"/>
                  <a:pt x="3903033" y="17227"/>
                  <a:pt x="3903033" y="38477"/>
                </a:cubicBezTo>
                <a:cubicBezTo>
                  <a:pt x="3903033" y="141081"/>
                  <a:pt x="3903032" y="243685"/>
                  <a:pt x="3903032" y="346289"/>
                </a:cubicBezTo>
                <a:cubicBezTo>
                  <a:pt x="3903032" y="367539"/>
                  <a:pt x="3885805" y="384766"/>
                  <a:pt x="386455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64609" tIns="64609" rIns="64609" bIns="6460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</a:p>
        </p:txBody>
      </p:sp>
      <p:sp>
        <p:nvSpPr>
          <p:cNvPr id="7" name="Полилиния 6"/>
          <p:cNvSpPr/>
          <p:nvPr/>
        </p:nvSpPr>
        <p:spPr>
          <a:xfrm>
            <a:off x="5124127" y="1555427"/>
            <a:ext cx="731452" cy="421601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609" tIns="64609" rIns="64609" bIns="6460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</p:txBody>
      </p:sp>
      <p:sp>
        <p:nvSpPr>
          <p:cNvPr id="9" name="Полилиния 8"/>
          <p:cNvSpPr/>
          <p:nvPr/>
        </p:nvSpPr>
        <p:spPr>
          <a:xfrm>
            <a:off x="5124127" y="2204864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64,5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5124127" y="2641840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5124127" y="3078816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33,3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5124127" y="3515792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1 850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5124127" y="3952768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39,5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5124127" y="4389744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102,1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5138857" y="4826720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5124127" y="5263696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5138857" y="5700670"/>
            <a:ext cx="716721" cy="518666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60,7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5917022" y="1555427"/>
            <a:ext cx="731452" cy="421601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609" tIns="64609" rIns="64609" bIns="6460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план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5917022" y="2204864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64,8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5917022" y="2639981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5917022" y="3075098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66,6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5917022" y="3510215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1900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5917022" y="3945332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39,5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5917022" y="4380449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102,1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5917022" y="4815566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5917022" y="5250683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5917022" y="5685798"/>
            <a:ext cx="731452" cy="533538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61,3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6709917" y="1555427"/>
            <a:ext cx="731452" cy="421601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609" tIns="64609" rIns="64609" bIns="6460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6709917" y="2204864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65,5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6720868" y="2639981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6709917" y="3075098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6709917" y="3510215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1950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6709917" y="3945332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39,6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6709917" y="4380449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102,2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6709917" y="4815566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6709917" y="5250683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81,4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6709917" y="5685798"/>
            <a:ext cx="731452" cy="533538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61,9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7502812" y="1555427"/>
            <a:ext cx="731452" cy="421601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609" tIns="64609" rIns="64609" bIns="6460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Полилиния 57"/>
          <p:cNvSpPr/>
          <p:nvPr/>
        </p:nvSpPr>
        <p:spPr>
          <a:xfrm>
            <a:off x="7502812" y="2204864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олилиния 58"/>
          <p:cNvSpPr/>
          <p:nvPr/>
        </p:nvSpPr>
        <p:spPr>
          <a:xfrm>
            <a:off x="7502812" y="2639981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Полилиния 59"/>
          <p:cNvSpPr/>
          <p:nvPr/>
        </p:nvSpPr>
        <p:spPr>
          <a:xfrm>
            <a:off x="7502812" y="3075098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Полилиния 60"/>
          <p:cNvSpPr/>
          <p:nvPr/>
        </p:nvSpPr>
        <p:spPr>
          <a:xfrm>
            <a:off x="7502812" y="3510215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950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Полилиния 61"/>
          <p:cNvSpPr/>
          <p:nvPr/>
        </p:nvSpPr>
        <p:spPr>
          <a:xfrm>
            <a:off x="7502812" y="3945332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39,7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Полилиния 62"/>
          <p:cNvSpPr/>
          <p:nvPr/>
        </p:nvSpPr>
        <p:spPr>
          <a:xfrm>
            <a:off x="7502812" y="4380449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102,2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4" name="Полилиния 1023"/>
          <p:cNvSpPr/>
          <p:nvPr/>
        </p:nvSpPr>
        <p:spPr>
          <a:xfrm>
            <a:off x="7502812" y="4815566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5" name="Полилиния 1024"/>
          <p:cNvSpPr/>
          <p:nvPr/>
        </p:nvSpPr>
        <p:spPr>
          <a:xfrm>
            <a:off x="7502812" y="5250683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87,2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6" name="Полилиния 1025"/>
          <p:cNvSpPr/>
          <p:nvPr/>
        </p:nvSpPr>
        <p:spPr>
          <a:xfrm>
            <a:off x="7502812" y="5685798"/>
            <a:ext cx="731452" cy="533538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62,5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8" name="Полилиния 1027"/>
          <p:cNvSpPr/>
          <p:nvPr/>
        </p:nvSpPr>
        <p:spPr>
          <a:xfrm>
            <a:off x="8295707" y="1555427"/>
            <a:ext cx="731452" cy="421601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609" tIns="64609" rIns="64609" bIns="6460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1" name="Полилиния 1030"/>
          <p:cNvSpPr/>
          <p:nvPr/>
        </p:nvSpPr>
        <p:spPr>
          <a:xfrm>
            <a:off x="8295707" y="2204864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66,5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2" name="Полилиния 1031"/>
          <p:cNvSpPr/>
          <p:nvPr/>
        </p:nvSpPr>
        <p:spPr>
          <a:xfrm>
            <a:off x="8295707" y="2639889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3" name="Полилиния 1032"/>
          <p:cNvSpPr/>
          <p:nvPr/>
        </p:nvSpPr>
        <p:spPr>
          <a:xfrm>
            <a:off x="8295707" y="3074914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4" name="Полилиния 1033"/>
          <p:cNvSpPr/>
          <p:nvPr/>
        </p:nvSpPr>
        <p:spPr>
          <a:xfrm>
            <a:off x="8295707" y="3509939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2 000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5" name="Полилиния 1034"/>
          <p:cNvSpPr/>
          <p:nvPr/>
        </p:nvSpPr>
        <p:spPr>
          <a:xfrm>
            <a:off x="8295707" y="3944964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39,8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6" name="Полилиния 1035"/>
          <p:cNvSpPr/>
          <p:nvPr/>
        </p:nvSpPr>
        <p:spPr>
          <a:xfrm>
            <a:off x="8295707" y="4379989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102,3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7" name="Полилиния 1036"/>
          <p:cNvSpPr/>
          <p:nvPr/>
        </p:nvSpPr>
        <p:spPr>
          <a:xfrm>
            <a:off x="8295707" y="4815014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8" name="Полилиния 1037"/>
          <p:cNvSpPr/>
          <p:nvPr/>
        </p:nvSpPr>
        <p:spPr>
          <a:xfrm>
            <a:off x="8295707" y="5250039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94,4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9" name="Полилиния 1038"/>
          <p:cNvSpPr/>
          <p:nvPr/>
        </p:nvSpPr>
        <p:spPr>
          <a:xfrm>
            <a:off x="8295707" y="5685066"/>
            <a:ext cx="731452" cy="53427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63,1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79461" y="3053466"/>
            <a:ext cx="4932000" cy="35545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Прирост мощности оборудования, обеспечивающего экологически безопасное обращение с отходами, %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79461" y="4367361"/>
            <a:ext cx="4932000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Выбросы загрязняющих атмосферу веществ, отходящих от стационарных источников, по отношению к 2017 году, %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92650" y="1051371"/>
            <a:ext cx="2592288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93018" y="768333"/>
            <a:ext cx="2327076" cy="10701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79461" y="2204864"/>
            <a:ext cx="4932000" cy="365644"/>
          </a:xfrm>
          <a:prstGeom prst="roundRect">
            <a:avLst>
              <a:gd name="adj" fmla="val 23369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утилизированных и обезвреженных отходов производства и потребления в общем объеме образовавшихся отходов I - IV классов опасности, %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9461" y="2649987"/>
            <a:ext cx="4932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ликвидированных объектов накопленного вреда окружающей среде, %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9461" y="3927882"/>
            <a:ext cx="4932000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уловленных и обезвреженных загрязняющих атмосферу веществ в общем количестве отходящих от стационарных источников загрязняющих веществ, %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9461" y="4806840"/>
            <a:ext cx="4932000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Доля населения, охваченного услугой по обращению с твердыми коммунальными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отходами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%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79461" y="5246319"/>
            <a:ext cx="4932000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Отношение площади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лесовосстановления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лесоразведения к площади вырубленных и погибших лесных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насаждений, %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9461" y="5685798"/>
            <a:ext cx="4932000" cy="53353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водохозяйственных участков, класс качества которых (по индексу загрязнения вод) повысился, в общем количестве водохозяйственных участков, расположенных на территории Чувашской Республики, %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65</a:t>
            </a: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6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</a:t>
            </a: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потенциала природно-сырьевых ресурсов и обеспечение экологической безопасности»</a:t>
            </a: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79461" y="3488403"/>
            <a:ext cx="4932000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Годовой объем добычи общераспространенных полезных ископаемых,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куб. м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96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4" y="742728"/>
            <a:ext cx="4320480" cy="238070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агропромышленного комплекса;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продовольственной безопасности Чувашской Республики по основным продуктам питания;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конкурентоспособности производимой сельскохозяйственной продукции, создание благоприятной среды для развития и эффективного взаимодействия субъектов предпринимательской деятельности, повышения инвестиционной привлекательности агропромышленного комплекса в рамках вступления России в ВТО;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финансовой устойчивости сельскохозяйственных товаропроизводителей;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устойчивое развитие сельских территорий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6524" y="3194807"/>
            <a:ext cx="42093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5" y="620688"/>
            <a:ext cx="3753955" cy="13402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олилиния 12"/>
          <p:cNvSpPr/>
          <p:nvPr/>
        </p:nvSpPr>
        <p:spPr>
          <a:xfrm>
            <a:off x="4495099" y="1988840"/>
            <a:ext cx="4487275" cy="288032"/>
          </a:xfrm>
          <a:custGeom>
            <a:avLst/>
            <a:gdLst>
              <a:gd name="connsiteX0" fmla="*/ 0 w 3933156"/>
              <a:gd name="connsiteY0" fmla="*/ 47719 h 477185"/>
              <a:gd name="connsiteX1" fmla="*/ 47719 w 3933156"/>
              <a:gd name="connsiteY1" fmla="*/ 0 h 477185"/>
              <a:gd name="connsiteX2" fmla="*/ 3885438 w 3933156"/>
              <a:gd name="connsiteY2" fmla="*/ 0 h 477185"/>
              <a:gd name="connsiteX3" fmla="*/ 3933157 w 3933156"/>
              <a:gd name="connsiteY3" fmla="*/ 47719 h 477185"/>
              <a:gd name="connsiteX4" fmla="*/ 3933156 w 3933156"/>
              <a:gd name="connsiteY4" fmla="*/ 429467 h 477185"/>
              <a:gd name="connsiteX5" fmla="*/ 3885437 w 3933156"/>
              <a:gd name="connsiteY5" fmla="*/ 477186 h 477185"/>
              <a:gd name="connsiteX6" fmla="*/ 47719 w 3933156"/>
              <a:gd name="connsiteY6" fmla="*/ 477185 h 477185"/>
              <a:gd name="connsiteX7" fmla="*/ 0 w 3933156"/>
              <a:gd name="connsiteY7" fmla="*/ 429466 h 477185"/>
              <a:gd name="connsiteX8" fmla="*/ 0 w 3933156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3156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3885438" y="0"/>
                </a:lnTo>
                <a:cubicBezTo>
                  <a:pt x="3911792" y="0"/>
                  <a:pt x="3933157" y="21365"/>
                  <a:pt x="3933157" y="47719"/>
                </a:cubicBezTo>
                <a:cubicBezTo>
                  <a:pt x="3933157" y="174968"/>
                  <a:pt x="3933156" y="302218"/>
                  <a:pt x="3933156" y="429467"/>
                </a:cubicBezTo>
                <a:cubicBezTo>
                  <a:pt x="3933156" y="455821"/>
                  <a:pt x="3911791" y="477186"/>
                  <a:pt x="3885437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</a:t>
            </a:r>
            <a:r>
              <a:rPr lang="ru-RU" sz="1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подпрограмм, </a:t>
            </a:r>
            <a:r>
              <a:rPr lang="ru-RU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14" name="Полилиния 13"/>
          <p:cNvSpPr/>
          <p:nvPr/>
        </p:nvSpPr>
        <p:spPr>
          <a:xfrm>
            <a:off x="4484105" y="2690814"/>
            <a:ext cx="2664000" cy="323165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Техническая и технологическая модернизация, инновационное развитие</a:t>
            </a:r>
          </a:p>
        </p:txBody>
      </p:sp>
      <p:sp>
        <p:nvSpPr>
          <p:cNvPr id="16" name="Полилиния 15"/>
          <p:cNvSpPr/>
          <p:nvPr/>
        </p:nvSpPr>
        <p:spPr>
          <a:xfrm>
            <a:off x="4484105" y="3911163"/>
            <a:ext cx="2664000" cy="282726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696" tIns="59696" rIns="59696" bIns="5969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отраслей агропромышленного комплекса</a:t>
            </a:r>
          </a:p>
        </p:txBody>
      </p:sp>
      <p:sp>
        <p:nvSpPr>
          <p:cNvPr id="18" name="Полилиния 17"/>
          <p:cNvSpPr/>
          <p:nvPr/>
        </p:nvSpPr>
        <p:spPr>
          <a:xfrm>
            <a:off x="4484105" y="6311205"/>
            <a:ext cx="2664000" cy="2952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государственной программы</a:t>
            </a:r>
          </a:p>
        </p:txBody>
      </p:sp>
      <p:sp>
        <p:nvSpPr>
          <p:cNvPr id="20" name="Полилиния 19"/>
          <p:cNvSpPr/>
          <p:nvPr/>
        </p:nvSpPr>
        <p:spPr>
          <a:xfrm>
            <a:off x="8460292" y="3089177"/>
            <a:ext cx="540000" cy="324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242,1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8460292" y="3909559"/>
            <a:ext cx="540000" cy="281905"/>
          </a:xfrm>
          <a:custGeom>
            <a:avLst/>
            <a:gdLst>
              <a:gd name="connsiteX0" fmla="*/ 0 w 720355"/>
              <a:gd name="connsiteY0" fmla="*/ 47719 h 477185"/>
              <a:gd name="connsiteX1" fmla="*/ 47719 w 720355"/>
              <a:gd name="connsiteY1" fmla="*/ 0 h 477185"/>
              <a:gd name="connsiteX2" fmla="*/ 672637 w 720355"/>
              <a:gd name="connsiteY2" fmla="*/ 0 h 477185"/>
              <a:gd name="connsiteX3" fmla="*/ 720356 w 720355"/>
              <a:gd name="connsiteY3" fmla="*/ 47719 h 477185"/>
              <a:gd name="connsiteX4" fmla="*/ 720355 w 720355"/>
              <a:gd name="connsiteY4" fmla="*/ 429467 h 477185"/>
              <a:gd name="connsiteX5" fmla="*/ 672636 w 720355"/>
              <a:gd name="connsiteY5" fmla="*/ 477186 h 477185"/>
              <a:gd name="connsiteX6" fmla="*/ 47719 w 720355"/>
              <a:gd name="connsiteY6" fmla="*/ 477185 h 477185"/>
              <a:gd name="connsiteX7" fmla="*/ 0 w 720355"/>
              <a:gd name="connsiteY7" fmla="*/ 429466 h 477185"/>
              <a:gd name="connsiteX8" fmla="*/ 0 w 72035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7" y="0"/>
                </a:lnTo>
                <a:cubicBezTo>
                  <a:pt x="698991" y="0"/>
                  <a:pt x="720356" y="21365"/>
                  <a:pt x="720356" y="47719"/>
                </a:cubicBezTo>
                <a:cubicBezTo>
                  <a:pt x="720356" y="174968"/>
                  <a:pt x="720355" y="302218"/>
                  <a:pt x="720355" y="429467"/>
                </a:cubicBezTo>
                <a:cubicBezTo>
                  <a:pt x="720355" y="455821"/>
                  <a:pt x="698990" y="477186"/>
                  <a:pt x="67263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962,2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8460292" y="5338764"/>
            <a:ext cx="540000" cy="507147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2,4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4484105" y="3489446"/>
            <a:ext cx="2664000" cy="345984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мелиорации земель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сельскохозяйственного назначения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4484105" y="4269622"/>
            <a:ext cx="2664000" cy="468001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696" tIns="59696" rIns="59696" bIns="59696" numCol="1" spcCol="1270" anchor="ctr" anchorCtr="0">
            <a:noAutofit/>
          </a:bodyPr>
          <a:lstStyle/>
          <a:p>
            <a:pPr algn="ctr">
              <a:defRPr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Стимулирование инвестиционной деятельности в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агропромышленном комплексе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4484105" y="4813356"/>
            <a:ext cx="2664000" cy="453702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общих условий функционирования отраслей агропромышленного комплекса</a:t>
            </a:r>
          </a:p>
        </p:txBody>
      </p:sp>
      <p:sp>
        <p:nvSpPr>
          <p:cNvPr id="34" name="Полилиния 33"/>
          <p:cNvSpPr/>
          <p:nvPr/>
        </p:nvSpPr>
        <p:spPr>
          <a:xfrm>
            <a:off x="8474480" y="3488376"/>
            <a:ext cx="511624" cy="345984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8460292" y="4266663"/>
            <a:ext cx="540000" cy="468001"/>
          </a:xfrm>
          <a:custGeom>
            <a:avLst/>
            <a:gdLst>
              <a:gd name="connsiteX0" fmla="*/ 0 w 720355"/>
              <a:gd name="connsiteY0" fmla="*/ 47719 h 477185"/>
              <a:gd name="connsiteX1" fmla="*/ 47719 w 720355"/>
              <a:gd name="connsiteY1" fmla="*/ 0 h 477185"/>
              <a:gd name="connsiteX2" fmla="*/ 672637 w 720355"/>
              <a:gd name="connsiteY2" fmla="*/ 0 h 477185"/>
              <a:gd name="connsiteX3" fmla="*/ 720356 w 720355"/>
              <a:gd name="connsiteY3" fmla="*/ 47719 h 477185"/>
              <a:gd name="connsiteX4" fmla="*/ 720355 w 720355"/>
              <a:gd name="connsiteY4" fmla="*/ 429467 h 477185"/>
              <a:gd name="connsiteX5" fmla="*/ 672636 w 720355"/>
              <a:gd name="connsiteY5" fmla="*/ 477186 h 477185"/>
              <a:gd name="connsiteX6" fmla="*/ 47719 w 720355"/>
              <a:gd name="connsiteY6" fmla="*/ 477185 h 477185"/>
              <a:gd name="connsiteX7" fmla="*/ 0 w 720355"/>
              <a:gd name="connsiteY7" fmla="*/ 429466 h 477185"/>
              <a:gd name="connsiteX8" fmla="*/ 0 w 72035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7" y="0"/>
                </a:lnTo>
                <a:cubicBezTo>
                  <a:pt x="698991" y="0"/>
                  <a:pt x="720356" y="21365"/>
                  <a:pt x="720356" y="47719"/>
                </a:cubicBezTo>
                <a:cubicBezTo>
                  <a:pt x="720356" y="174968"/>
                  <a:pt x="720355" y="302218"/>
                  <a:pt x="720355" y="429467"/>
                </a:cubicBezTo>
                <a:cubicBezTo>
                  <a:pt x="720355" y="455821"/>
                  <a:pt x="698990" y="477186"/>
                  <a:pt x="67263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158,3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8460292" y="4809863"/>
            <a:ext cx="540000" cy="453702"/>
          </a:xfrm>
          <a:custGeom>
            <a:avLst/>
            <a:gdLst>
              <a:gd name="connsiteX0" fmla="*/ 0 w 720374"/>
              <a:gd name="connsiteY0" fmla="*/ 47719 h 477185"/>
              <a:gd name="connsiteX1" fmla="*/ 47719 w 720374"/>
              <a:gd name="connsiteY1" fmla="*/ 0 h 477185"/>
              <a:gd name="connsiteX2" fmla="*/ 672656 w 720374"/>
              <a:gd name="connsiteY2" fmla="*/ 0 h 477185"/>
              <a:gd name="connsiteX3" fmla="*/ 720375 w 720374"/>
              <a:gd name="connsiteY3" fmla="*/ 47719 h 477185"/>
              <a:gd name="connsiteX4" fmla="*/ 720374 w 720374"/>
              <a:gd name="connsiteY4" fmla="*/ 429467 h 477185"/>
              <a:gd name="connsiteX5" fmla="*/ 672655 w 720374"/>
              <a:gd name="connsiteY5" fmla="*/ 477186 h 477185"/>
              <a:gd name="connsiteX6" fmla="*/ 47719 w 720374"/>
              <a:gd name="connsiteY6" fmla="*/ 477185 h 477185"/>
              <a:gd name="connsiteX7" fmla="*/ 0 w 720374"/>
              <a:gd name="connsiteY7" fmla="*/ 429466 h 477185"/>
              <a:gd name="connsiteX8" fmla="*/ 0 w 72037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7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56" y="0"/>
                </a:lnTo>
                <a:cubicBezTo>
                  <a:pt x="699010" y="0"/>
                  <a:pt x="720375" y="21365"/>
                  <a:pt x="720375" y="47719"/>
                </a:cubicBezTo>
                <a:cubicBezTo>
                  <a:pt x="720375" y="174968"/>
                  <a:pt x="720374" y="302218"/>
                  <a:pt x="720374" y="429467"/>
                </a:cubicBezTo>
                <a:cubicBezTo>
                  <a:pt x="720374" y="455821"/>
                  <a:pt x="699009" y="477186"/>
                  <a:pt x="67265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27,5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4484105" y="3089713"/>
            <a:ext cx="2664000" cy="324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t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ветеринарии в Чувашской Республике</a:t>
            </a:r>
          </a:p>
        </p:txBody>
      </p:sp>
      <p:sp>
        <p:nvSpPr>
          <p:cNvPr id="43" name="Полилиния 42"/>
          <p:cNvSpPr/>
          <p:nvPr/>
        </p:nvSpPr>
        <p:spPr>
          <a:xfrm>
            <a:off x="8460292" y="2690814"/>
            <a:ext cx="540000" cy="323164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254,8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172400" y="6497131"/>
            <a:ext cx="1006489" cy="365125"/>
          </a:xfrm>
        </p:spPr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66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7244337" y="2313748"/>
            <a:ext cx="540000" cy="323164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8449838" y="2313748"/>
            <a:ext cx="540000" cy="323164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7226045" y="2690814"/>
            <a:ext cx="540000" cy="323165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244,7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7226045" y="3087355"/>
            <a:ext cx="540000" cy="324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243,2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7226045" y="3484731"/>
            <a:ext cx="540000" cy="345984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12,5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7226045" y="4259372"/>
            <a:ext cx="540000" cy="468001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213,1</a:t>
            </a:r>
          </a:p>
        </p:txBody>
      </p:sp>
      <p:sp>
        <p:nvSpPr>
          <p:cNvPr id="53" name="Полилиния 52"/>
          <p:cNvSpPr/>
          <p:nvPr/>
        </p:nvSpPr>
        <p:spPr>
          <a:xfrm>
            <a:off x="7226045" y="3904091"/>
            <a:ext cx="540000" cy="281905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063,6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7226045" y="4800749"/>
            <a:ext cx="540000" cy="468286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30,5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7226045" y="5342411"/>
            <a:ext cx="540000" cy="507147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2,4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6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</a:t>
            </a: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сельского хозяйства и регулирование рынка </a:t>
            </a:r>
            <a:r>
              <a:rPr lang="ru-RU" sz="16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с/х продукции</a:t>
            </a: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сырья и </a:t>
            </a:r>
            <a:r>
              <a:rPr lang="ru-RU" sz="16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продовольствия»</a:t>
            </a:r>
            <a:endParaRPr lang="ru-RU" sz="16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2" name="Прямая соединительная линия 61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Скругленный прямоугольник 63"/>
          <p:cNvSpPr/>
          <p:nvPr/>
        </p:nvSpPr>
        <p:spPr>
          <a:xfrm>
            <a:off x="4471402" y="2305125"/>
            <a:ext cx="2683176" cy="323164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</a:p>
        </p:txBody>
      </p:sp>
      <p:sp>
        <p:nvSpPr>
          <p:cNvPr id="66" name="Полилиния 65"/>
          <p:cNvSpPr/>
          <p:nvPr/>
        </p:nvSpPr>
        <p:spPr>
          <a:xfrm>
            <a:off x="7848930" y="2313748"/>
            <a:ext cx="540000" cy="323164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Полилиния 66"/>
          <p:cNvSpPr/>
          <p:nvPr/>
        </p:nvSpPr>
        <p:spPr>
          <a:xfrm>
            <a:off x="7838454" y="2690814"/>
            <a:ext cx="540000" cy="323165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243,4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Полилиния 67"/>
          <p:cNvSpPr/>
          <p:nvPr/>
        </p:nvSpPr>
        <p:spPr>
          <a:xfrm>
            <a:off x="7838454" y="3089178"/>
            <a:ext cx="540000" cy="324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242,1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Полилиния 70"/>
          <p:cNvSpPr/>
          <p:nvPr/>
        </p:nvSpPr>
        <p:spPr>
          <a:xfrm>
            <a:off x="7838454" y="3488377"/>
            <a:ext cx="540000" cy="345984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Полилиния 71"/>
          <p:cNvSpPr/>
          <p:nvPr/>
        </p:nvSpPr>
        <p:spPr>
          <a:xfrm>
            <a:off x="7838454" y="4266664"/>
            <a:ext cx="540000" cy="468001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196,0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Полилиния 72"/>
          <p:cNvSpPr/>
          <p:nvPr/>
        </p:nvSpPr>
        <p:spPr>
          <a:xfrm>
            <a:off x="7838454" y="3909560"/>
            <a:ext cx="540000" cy="281905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956,4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Полилиния 74"/>
          <p:cNvSpPr/>
          <p:nvPr/>
        </p:nvSpPr>
        <p:spPr>
          <a:xfrm>
            <a:off x="7838454" y="4809864"/>
            <a:ext cx="540000" cy="453702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30,5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Полилиния 75"/>
          <p:cNvSpPr/>
          <p:nvPr/>
        </p:nvSpPr>
        <p:spPr>
          <a:xfrm>
            <a:off x="7838454" y="5338765"/>
            <a:ext cx="540000" cy="507147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2,4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4484105" y="5342791"/>
            <a:ext cx="2664000" cy="504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Экспорт продукции агропром. комплекса, создание системы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оддержки фермеров и развитие сельской кооперации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7838454" y="6311205"/>
            <a:ext cx="540000" cy="2952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80,7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Полилиния 57"/>
          <p:cNvSpPr/>
          <p:nvPr/>
        </p:nvSpPr>
        <p:spPr>
          <a:xfrm>
            <a:off x="7226045" y="6311205"/>
            <a:ext cx="540000" cy="2952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79,1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олилиния 58"/>
          <p:cNvSpPr/>
          <p:nvPr/>
        </p:nvSpPr>
        <p:spPr>
          <a:xfrm>
            <a:off x="8460292" y="6311205"/>
            <a:ext cx="540000" cy="2952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80,7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5" name="Диаграмма 6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0966289"/>
              </p:ext>
            </p:extLst>
          </p:nvPr>
        </p:nvGraphicFramePr>
        <p:xfrm>
          <a:off x="241224" y="3553813"/>
          <a:ext cx="4032448" cy="29108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0" name="Полилиния 59"/>
          <p:cNvSpPr/>
          <p:nvPr/>
        </p:nvSpPr>
        <p:spPr>
          <a:xfrm>
            <a:off x="8460292" y="5921110"/>
            <a:ext cx="540000" cy="314898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86,6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Полилиния 62"/>
          <p:cNvSpPr/>
          <p:nvPr/>
        </p:nvSpPr>
        <p:spPr>
          <a:xfrm>
            <a:off x="7226045" y="5922934"/>
            <a:ext cx="540000" cy="314898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76,0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Полилиния 69"/>
          <p:cNvSpPr/>
          <p:nvPr/>
        </p:nvSpPr>
        <p:spPr>
          <a:xfrm>
            <a:off x="7838454" y="5921111"/>
            <a:ext cx="540000" cy="314898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79,1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Полилиния 73"/>
          <p:cNvSpPr/>
          <p:nvPr/>
        </p:nvSpPr>
        <p:spPr>
          <a:xfrm>
            <a:off x="4484105" y="5922524"/>
            <a:ext cx="2664000" cy="312945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системы поддержки фермеров и развитие сельской кооперации</a:t>
            </a:r>
          </a:p>
        </p:txBody>
      </p:sp>
    </p:spTree>
    <p:extLst>
      <p:ext uri="{BB962C8B-B14F-4D97-AF65-F5344CB8AC3E}">
        <p14:creationId xmlns:p14="http://schemas.microsoft.com/office/powerpoint/2010/main" val="372265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>
            <a:off x="5139826" y="1052736"/>
            <a:ext cx="3903032" cy="551113"/>
          </a:xfrm>
          <a:custGeom>
            <a:avLst/>
            <a:gdLst>
              <a:gd name="connsiteX0" fmla="*/ 0 w 3903032"/>
              <a:gd name="connsiteY0" fmla="*/ 42817 h 428165"/>
              <a:gd name="connsiteX1" fmla="*/ 42817 w 3903032"/>
              <a:gd name="connsiteY1" fmla="*/ 0 h 428165"/>
              <a:gd name="connsiteX2" fmla="*/ 3860216 w 3903032"/>
              <a:gd name="connsiteY2" fmla="*/ 0 h 428165"/>
              <a:gd name="connsiteX3" fmla="*/ 3903033 w 3903032"/>
              <a:gd name="connsiteY3" fmla="*/ 42817 h 428165"/>
              <a:gd name="connsiteX4" fmla="*/ 3903032 w 3903032"/>
              <a:gd name="connsiteY4" fmla="*/ 385349 h 428165"/>
              <a:gd name="connsiteX5" fmla="*/ 3860215 w 3903032"/>
              <a:gd name="connsiteY5" fmla="*/ 428166 h 428165"/>
              <a:gd name="connsiteX6" fmla="*/ 42817 w 3903032"/>
              <a:gd name="connsiteY6" fmla="*/ 428165 h 428165"/>
              <a:gd name="connsiteX7" fmla="*/ 0 w 3903032"/>
              <a:gd name="connsiteY7" fmla="*/ 385348 h 428165"/>
              <a:gd name="connsiteX8" fmla="*/ 0 w 390303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3860216" y="0"/>
                </a:lnTo>
                <a:cubicBezTo>
                  <a:pt x="3883863" y="0"/>
                  <a:pt x="3903033" y="19170"/>
                  <a:pt x="3903033" y="42817"/>
                </a:cubicBezTo>
                <a:cubicBezTo>
                  <a:pt x="3903033" y="156994"/>
                  <a:pt x="3903032" y="271172"/>
                  <a:pt x="3903032" y="385349"/>
                </a:cubicBezTo>
                <a:cubicBezTo>
                  <a:pt x="3903032" y="408996"/>
                  <a:pt x="3883862" y="428166"/>
                  <a:pt x="386021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65881" tIns="65881" rIns="65881" bIns="65881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</a:p>
        </p:txBody>
      </p:sp>
      <p:sp>
        <p:nvSpPr>
          <p:cNvPr id="7" name="Полилиния 6"/>
          <p:cNvSpPr/>
          <p:nvPr/>
        </p:nvSpPr>
        <p:spPr>
          <a:xfrm>
            <a:off x="5133044" y="1844824"/>
            <a:ext cx="731452" cy="492955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881" tIns="65881" rIns="65881" bIns="65881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</p:txBody>
      </p:sp>
      <p:sp>
        <p:nvSpPr>
          <p:cNvPr id="8" name="Полилиния 7"/>
          <p:cNvSpPr/>
          <p:nvPr/>
        </p:nvSpPr>
        <p:spPr>
          <a:xfrm>
            <a:off x="5133044" y="2387489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32,2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5133044" y="2833198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101,2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5133044" y="3278907"/>
            <a:ext cx="731452" cy="376293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5133044" y="3740832"/>
            <a:ext cx="731452" cy="33624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19 271,0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5133044" y="4149081"/>
            <a:ext cx="731452" cy="400012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5133044" y="4653137"/>
            <a:ext cx="731452" cy="377178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5133044" y="5157192"/>
            <a:ext cx="731452" cy="375312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9,5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5133044" y="5661248"/>
            <a:ext cx="731452" cy="36004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14 597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5944149" y="1844823"/>
            <a:ext cx="731452" cy="492955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881" tIns="65881" rIns="65881" bIns="65881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план 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5935413" y="2387489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41,8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5935413" y="2833198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101,2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5935413" y="3278907"/>
            <a:ext cx="731452" cy="376293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5935413" y="3740832"/>
            <a:ext cx="731452" cy="33624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19 271,0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5940010" y="4149081"/>
            <a:ext cx="731452" cy="400011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105,0</a:t>
            </a:r>
          </a:p>
        </p:txBody>
      </p:sp>
      <p:sp>
        <p:nvSpPr>
          <p:cNvPr id="38" name="Полилиния 37"/>
          <p:cNvSpPr/>
          <p:nvPr/>
        </p:nvSpPr>
        <p:spPr>
          <a:xfrm>
            <a:off x="5940010" y="4653137"/>
            <a:ext cx="731452" cy="351042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5940010" y="5157192"/>
            <a:ext cx="731452" cy="375312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9,4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5940010" y="5661248"/>
            <a:ext cx="731452" cy="36004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15 107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6726595" y="1844824"/>
            <a:ext cx="731452" cy="492955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881" tIns="65881" rIns="65881" bIns="65881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6726595" y="2387489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6726595" y="2833198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103,0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6726595" y="3278907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17,5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6726595" y="3740832"/>
            <a:ext cx="731452" cy="33624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21 746,5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6726595" y="4149080"/>
            <a:ext cx="731452" cy="400012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105,0</a:t>
            </a:r>
          </a:p>
        </p:txBody>
      </p:sp>
      <p:sp>
        <p:nvSpPr>
          <p:cNvPr id="49" name="Полилиния 48"/>
          <p:cNvSpPr/>
          <p:nvPr/>
        </p:nvSpPr>
        <p:spPr>
          <a:xfrm>
            <a:off x="6726595" y="4653137"/>
            <a:ext cx="731452" cy="377178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6726595" y="5157192"/>
            <a:ext cx="731452" cy="375312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9,3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6726595" y="5661249"/>
            <a:ext cx="731452" cy="36004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15 636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7529855" y="1844824"/>
            <a:ext cx="731452" cy="492955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881" tIns="65881" rIns="65881" bIns="65881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7529855" y="2402697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0,6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7529855" y="2833198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103,2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7529855" y="3278907"/>
            <a:ext cx="731452" cy="376293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Полилиния 57"/>
          <p:cNvSpPr/>
          <p:nvPr/>
        </p:nvSpPr>
        <p:spPr>
          <a:xfrm>
            <a:off x="7529855" y="3740832"/>
            <a:ext cx="731452" cy="33624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22 224,9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олилиния 58"/>
          <p:cNvSpPr/>
          <p:nvPr/>
        </p:nvSpPr>
        <p:spPr>
          <a:xfrm>
            <a:off x="7529855" y="4149080"/>
            <a:ext cx="731452" cy="400012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105,0</a:t>
            </a:r>
          </a:p>
        </p:txBody>
      </p:sp>
      <p:sp>
        <p:nvSpPr>
          <p:cNvPr id="60" name="Полилиния 59"/>
          <p:cNvSpPr/>
          <p:nvPr/>
        </p:nvSpPr>
        <p:spPr>
          <a:xfrm>
            <a:off x="7529855" y="4653138"/>
            <a:ext cx="731452" cy="377178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Полилиния 60"/>
          <p:cNvSpPr/>
          <p:nvPr/>
        </p:nvSpPr>
        <p:spPr>
          <a:xfrm>
            <a:off x="7529855" y="5157192"/>
            <a:ext cx="731452" cy="375312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9,3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Полилиния 61"/>
          <p:cNvSpPr/>
          <p:nvPr/>
        </p:nvSpPr>
        <p:spPr>
          <a:xfrm>
            <a:off x="7529855" y="5661248"/>
            <a:ext cx="731452" cy="36004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16 184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Полилиния 64"/>
          <p:cNvSpPr/>
          <p:nvPr/>
        </p:nvSpPr>
        <p:spPr>
          <a:xfrm>
            <a:off x="8338297" y="1844824"/>
            <a:ext cx="731452" cy="492955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881" tIns="65881" rIns="65881" bIns="65881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Полилиния 65"/>
          <p:cNvSpPr/>
          <p:nvPr/>
        </p:nvSpPr>
        <p:spPr>
          <a:xfrm>
            <a:off x="8329972" y="2412690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44,4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Полилиния 66"/>
          <p:cNvSpPr/>
          <p:nvPr/>
        </p:nvSpPr>
        <p:spPr>
          <a:xfrm>
            <a:off x="8338297" y="2833198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103,6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Полилиния 67"/>
          <p:cNvSpPr/>
          <p:nvPr/>
        </p:nvSpPr>
        <p:spPr>
          <a:xfrm>
            <a:off x="8338297" y="3278907"/>
            <a:ext cx="731452" cy="376293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18,5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Полилиния 68"/>
          <p:cNvSpPr/>
          <p:nvPr/>
        </p:nvSpPr>
        <p:spPr>
          <a:xfrm>
            <a:off x="8339643" y="3740832"/>
            <a:ext cx="728760" cy="33624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22 713,8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Полилиния 69"/>
          <p:cNvSpPr/>
          <p:nvPr/>
        </p:nvSpPr>
        <p:spPr>
          <a:xfrm>
            <a:off x="8338297" y="4149081"/>
            <a:ext cx="731452" cy="400011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105,0</a:t>
            </a:r>
          </a:p>
        </p:txBody>
      </p:sp>
      <p:sp>
        <p:nvSpPr>
          <p:cNvPr id="71" name="Полилиния 70"/>
          <p:cNvSpPr/>
          <p:nvPr/>
        </p:nvSpPr>
        <p:spPr>
          <a:xfrm>
            <a:off x="8338297" y="4653138"/>
            <a:ext cx="731452" cy="377178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Полилиния 71"/>
          <p:cNvSpPr/>
          <p:nvPr/>
        </p:nvSpPr>
        <p:spPr>
          <a:xfrm>
            <a:off x="8338297" y="5157192"/>
            <a:ext cx="731452" cy="375312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9,3</a:t>
            </a:r>
          </a:p>
        </p:txBody>
      </p:sp>
      <p:sp>
        <p:nvSpPr>
          <p:cNvPr id="73" name="Полилиния 72"/>
          <p:cNvSpPr/>
          <p:nvPr/>
        </p:nvSpPr>
        <p:spPr>
          <a:xfrm>
            <a:off x="8338297" y="5661249"/>
            <a:ext cx="731452" cy="36004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16 750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7410" y="2358180"/>
            <a:ext cx="4928565" cy="39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производства продукции сельского хозяйства на душу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населения, тыс. рублей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7410" y="2808690"/>
            <a:ext cx="4928565" cy="39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Индекс производства продукции сельского хозяйства в хозяйствах всех категорий (в сопоставимых ценах), %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87410" y="3259200"/>
            <a:ext cx="4928565" cy="39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Рентабельность сельскохозяйственных организаций (с учетом субсидий), %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62248" y="3740832"/>
            <a:ext cx="4953335" cy="33624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Среднемесячная заработная плата работников сельского хозяйства (без субъектов малого предпринимательства)руб.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87410" y="4149080"/>
            <a:ext cx="4928565" cy="40001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Индекс производительности труда, %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62080" y="4653136"/>
            <a:ext cx="4928565" cy="35104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высокопроизводительных рабочих мест, ед.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54677" y="1462709"/>
            <a:ext cx="2473107" cy="495957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7410" y="5157192"/>
            <a:ext cx="4928565" cy="37531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 вес затрат на приобретение энергоресурсов в структуре затрат на основное производство продукции сельского хозяйства, %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7410" y="5661248"/>
            <a:ext cx="4928565" cy="36004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Располагаемые ресурсы домашних хозяйств (в среднем на 1 члена домашнего хозяйства в месяц) в сельской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местности, рублей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3" descr="T:\ОБП\Лукин\Картинки\коров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902604"/>
            <a:ext cx="2316183" cy="12017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67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6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</a:t>
            </a: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сельского хозяйства и регулирование рынка </a:t>
            </a:r>
            <a:r>
              <a:rPr lang="ru-RU" sz="16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с/х продукции</a:t>
            </a: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сырья и </a:t>
            </a:r>
            <a:r>
              <a:rPr lang="ru-RU" sz="16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продовольствия»</a:t>
            </a:r>
            <a:endParaRPr lang="ru-RU" sz="16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79" name="Полилиния 78"/>
          <p:cNvSpPr/>
          <p:nvPr/>
        </p:nvSpPr>
        <p:spPr>
          <a:xfrm>
            <a:off x="5940010" y="1844823"/>
            <a:ext cx="731452" cy="492955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881" tIns="65881" rIns="65881" bIns="65881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план 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Полилиния 79"/>
          <p:cNvSpPr/>
          <p:nvPr/>
        </p:nvSpPr>
        <p:spPr>
          <a:xfrm>
            <a:off x="5940010" y="2387489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34,3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Полилиния 80"/>
          <p:cNvSpPr/>
          <p:nvPr/>
        </p:nvSpPr>
        <p:spPr>
          <a:xfrm>
            <a:off x="5940010" y="2833198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101,3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Полилиния 81"/>
          <p:cNvSpPr/>
          <p:nvPr/>
        </p:nvSpPr>
        <p:spPr>
          <a:xfrm>
            <a:off x="5940010" y="3278907"/>
            <a:ext cx="731452" cy="376293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Полилиния 82"/>
          <p:cNvSpPr/>
          <p:nvPr/>
        </p:nvSpPr>
        <p:spPr>
          <a:xfrm>
            <a:off x="5940010" y="3740832"/>
            <a:ext cx="731452" cy="33624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21 278,3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2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68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91280" y="764704"/>
            <a:ext cx="5386716" cy="151216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системного повышения качества и комфорта городской среды на всей территории Чувашской Республики путем реализации в период 2018 -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 комплекса мероприятий по благоустройству территорий муниципальных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образований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6734" y="2761183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4139953" y="2636912"/>
            <a:ext cx="4775505" cy="351214"/>
          </a:xfrm>
          <a:custGeom>
            <a:avLst/>
            <a:gdLst>
              <a:gd name="connsiteX0" fmla="*/ 0 w 4928030"/>
              <a:gd name="connsiteY0" fmla="*/ 40668 h 406676"/>
              <a:gd name="connsiteX1" fmla="*/ 40668 w 4928030"/>
              <a:gd name="connsiteY1" fmla="*/ 0 h 406676"/>
              <a:gd name="connsiteX2" fmla="*/ 4887362 w 4928030"/>
              <a:gd name="connsiteY2" fmla="*/ 0 h 406676"/>
              <a:gd name="connsiteX3" fmla="*/ 4928030 w 4928030"/>
              <a:gd name="connsiteY3" fmla="*/ 40668 h 406676"/>
              <a:gd name="connsiteX4" fmla="*/ 4928030 w 4928030"/>
              <a:gd name="connsiteY4" fmla="*/ 366008 h 406676"/>
              <a:gd name="connsiteX5" fmla="*/ 4887362 w 4928030"/>
              <a:gd name="connsiteY5" fmla="*/ 406676 h 406676"/>
              <a:gd name="connsiteX6" fmla="*/ 40668 w 4928030"/>
              <a:gd name="connsiteY6" fmla="*/ 406676 h 406676"/>
              <a:gd name="connsiteX7" fmla="*/ 0 w 4928030"/>
              <a:gd name="connsiteY7" fmla="*/ 366008 h 406676"/>
              <a:gd name="connsiteX8" fmla="*/ 0 w 4928030"/>
              <a:gd name="connsiteY8" fmla="*/ 40668 h 406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28030" h="406676">
                <a:moveTo>
                  <a:pt x="0" y="40668"/>
                </a:moveTo>
                <a:cubicBezTo>
                  <a:pt x="0" y="18208"/>
                  <a:pt x="18208" y="0"/>
                  <a:pt x="40668" y="0"/>
                </a:cubicBezTo>
                <a:lnTo>
                  <a:pt x="4887362" y="0"/>
                </a:lnTo>
                <a:cubicBezTo>
                  <a:pt x="4909822" y="0"/>
                  <a:pt x="4928030" y="18208"/>
                  <a:pt x="4928030" y="40668"/>
                </a:cubicBezTo>
                <a:lnTo>
                  <a:pt x="4928030" y="366008"/>
                </a:lnTo>
                <a:cubicBezTo>
                  <a:pt x="4928030" y="388468"/>
                  <a:pt x="4909822" y="406676"/>
                  <a:pt x="4887362" y="406676"/>
                </a:cubicBezTo>
                <a:lnTo>
                  <a:pt x="40668" y="406676"/>
                </a:lnTo>
                <a:cubicBezTo>
                  <a:pt x="18208" y="406676"/>
                  <a:pt x="0" y="388468"/>
                  <a:pt x="0" y="366008"/>
                </a:cubicBezTo>
                <a:lnTo>
                  <a:pt x="0" y="4066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871" tIns="72871" rIns="72871" bIns="72871" numCol="1" spcCol="1270" anchor="ctr" anchorCtr="0">
            <a:noAutofit/>
          </a:bodyPr>
          <a:lstStyle/>
          <a:p>
            <a:pPr algn="ctr" defTabSz="7112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6" name="Полилиния 5"/>
          <p:cNvSpPr/>
          <p:nvPr/>
        </p:nvSpPr>
        <p:spPr>
          <a:xfrm>
            <a:off x="4109572" y="3246654"/>
            <a:ext cx="2550660" cy="467619"/>
          </a:xfrm>
          <a:custGeom>
            <a:avLst/>
            <a:gdLst>
              <a:gd name="connsiteX0" fmla="*/ 0 w 2842959"/>
              <a:gd name="connsiteY0" fmla="*/ 30897 h 308968"/>
              <a:gd name="connsiteX1" fmla="*/ 30897 w 2842959"/>
              <a:gd name="connsiteY1" fmla="*/ 0 h 308968"/>
              <a:gd name="connsiteX2" fmla="*/ 2812062 w 2842959"/>
              <a:gd name="connsiteY2" fmla="*/ 0 h 308968"/>
              <a:gd name="connsiteX3" fmla="*/ 2842959 w 2842959"/>
              <a:gd name="connsiteY3" fmla="*/ 30897 h 308968"/>
              <a:gd name="connsiteX4" fmla="*/ 2842959 w 2842959"/>
              <a:gd name="connsiteY4" fmla="*/ 278071 h 308968"/>
              <a:gd name="connsiteX5" fmla="*/ 2812062 w 2842959"/>
              <a:gd name="connsiteY5" fmla="*/ 308968 h 308968"/>
              <a:gd name="connsiteX6" fmla="*/ 30897 w 2842959"/>
              <a:gd name="connsiteY6" fmla="*/ 308968 h 308968"/>
              <a:gd name="connsiteX7" fmla="*/ 0 w 2842959"/>
              <a:gd name="connsiteY7" fmla="*/ 278071 h 308968"/>
              <a:gd name="connsiteX8" fmla="*/ 0 w 2842959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2812062" y="0"/>
                </a:lnTo>
                <a:cubicBezTo>
                  <a:pt x="2829126" y="0"/>
                  <a:pt x="2842959" y="13833"/>
                  <a:pt x="2842959" y="30897"/>
                </a:cubicBezTo>
                <a:lnTo>
                  <a:pt x="2842959" y="278071"/>
                </a:lnTo>
                <a:cubicBezTo>
                  <a:pt x="2842959" y="295135"/>
                  <a:pt x="2829126" y="308968"/>
                  <a:pt x="2812062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199" tIns="66199" rIns="66199" bIns="66199" numCol="1" spcCol="1270" anchor="ctr" anchorCtr="0">
            <a:noAutofit/>
          </a:bodyPr>
          <a:lstStyle/>
          <a:p>
            <a:pPr algn="ctr" defTabSz="6667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</a:p>
        </p:txBody>
      </p:sp>
      <p:sp>
        <p:nvSpPr>
          <p:cNvPr id="26" name="Полилиния 25"/>
          <p:cNvSpPr/>
          <p:nvPr/>
        </p:nvSpPr>
        <p:spPr>
          <a:xfrm>
            <a:off x="6806728" y="3262117"/>
            <a:ext cx="648072" cy="467619"/>
          </a:xfrm>
          <a:custGeom>
            <a:avLst/>
            <a:gdLst>
              <a:gd name="connsiteX0" fmla="*/ 0 w 687626"/>
              <a:gd name="connsiteY0" fmla="*/ 30897 h 308968"/>
              <a:gd name="connsiteX1" fmla="*/ 30897 w 687626"/>
              <a:gd name="connsiteY1" fmla="*/ 0 h 308968"/>
              <a:gd name="connsiteX2" fmla="*/ 656729 w 687626"/>
              <a:gd name="connsiteY2" fmla="*/ 0 h 308968"/>
              <a:gd name="connsiteX3" fmla="*/ 687626 w 687626"/>
              <a:gd name="connsiteY3" fmla="*/ 30897 h 308968"/>
              <a:gd name="connsiteX4" fmla="*/ 687626 w 687626"/>
              <a:gd name="connsiteY4" fmla="*/ 278071 h 308968"/>
              <a:gd name="connsiteX5" fmla="*/ 656729 w 687626"/>
              <a:gd name="connsiteY5" fmla="*/ 308968 h 308968"/>
              <a:gd name="connsiteX6" fmla="*/ 30897 w 687626"/>
              <a:gd name="connsiteY6" fmla="*/ 308968 h 308968"/>
              <a:gd name="connsiteX7" fmla="*/ 0 w 687626"/>
              <a:gd name="connsiteY7" fmla="*/ 278071 h 308968"/>
              <a:gd name="connsiteX8" fmla="*/ 0 w 687626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7626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656729" y="0"/>
                </a:lnTo>
                <a:cubicBezTo>
                  <a:pt x="673793" y="0"/>
                  <a:pt x="687626" y="13833"/>
                  <a:pt x="687626" y="30897"/>
                </a:cubicBezTo>
                <a:lnTo>
                  <a:pt x="687626" y="278071"/>
                </a:lnTo>
                <a:cubicBezTo>
                  <a:pt x="687626" y="295135"/>
                  <a:pt x="673793" y="308968"/>
                  <a:pt x="656729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89" tIns="62389" rIns="62389" bIns="6238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59728" y="0"/>
            <a:ext cx="7613500" cy="90872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base">
              <a:spcAft>
                <a:spcPct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>
              <a:buClr>
                <a:srgbClr val="F14124">
                  <a:lumMod val="75000"/>
                </a:srgbClr>
              </a:buClr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современной городской среды» </a:t>
            </a:r>
            <a:endParaRPr lang="ru-RU" sz="18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4109572" y="3825044"/>
            <a:ext cx="2550660" cy="1080120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дворовых и общественных территорий муниципальных образований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6842728" y="3938448"/>
            <a:ext cx="612072" cy="858704"/>
          </a:xfrm>
          <a:custGeom>
            <a:avLst/>
            <a:gdLst>
              <a:gd name="connsiteX0" fmla="*/ 0 w 816003"/>
              <a:gd name="connsiteY0" fmla="*/ 61344 h 613435"/>
              <a:gd name="connsiteX1" fmla="*/ 61344 w 816003"/>
              <a:gd name="connsiteY1" fmla="*/ 0 h 613435"/>
              <a:gd name="connsiteX2" fmla="*/ 754660 w 816003"/>
              <a:gd name="connsiteY2" fmla="*/ 0 h 613435"/>
              <a:gd name="connsiteX3" fmla="*/ 816004 w 816003"/>
              <a:gd name="connsiteY3" fmla="*/ 61344 h 613435"/>
              <a:gd name="connsiteX4" fmla="*/ 816003 w 816003"/>
              <a:gd name="connsiteY4" fmla="*/ 552092 h 613435"/>
              <a:gd name="connsiteX5" fmla="*/ 754659 w 816003"/>
              <a:gd name="connsiteY5" fmla="*/ 613436 h 613435"/>
              <a:gd name="connsiteX6" fmla="*/ 61344 w 816003"/>
              <a:gd name="connsiteY6" fmla="*/ 613435 h 613435"/>
              <a:gd name="connsiteX7" fmla="*/ 0 w 816003"/>
              <a:gd name="connsiteY7" fmla="*/ 552091 h 613435"/>
              <a:gd name="connsiteX8" fmla="*/ 0 w 816003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6003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54660" y="0"/>
                </a:lnTo>
                <a:cubicBezTo>
                  <a:pt x="788539" y="0"/>
                  <a:pt x="816004" y="27465"/>
                  <a:pt x="816004" y="61344"/>
                </a:cubicBezTo>
                <a:cubicBezTo>
                  <a:pt x="816004" y="224927"/>
                  <a:pt x="816003" y="388509"/>
                  <a:pt x="816003" y="552092"/>
                </a:cubicBezTo>
                <a:cubicBezTo>
                  <a:pt x="816003" y="585971"/>
                  <a:pt x="788538" y="613436"/>
                  <a:pt x="754659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414,2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3074" name="Picture 2" descr="C:\Users\i.smirnov\Documents\Бюджет для граждан\Фото\1\0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118" y="1052944"/>
            <a:ext cx="2088232" cy="15349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олилиния 32"/>
          <p:cNvSpPr/>
          <p:nvPr/>
        </p:nvSpPr>
        <p:spPr>
          <a:xfrm>
            <a:off x="7576029" y="3924554"/>
            <a:ext cx="612000" cy="858704"/>
          </a:xfrm>
          <a:custGeom>
            <a:avLst/>
            <a:gdLst>
              <a:gd name="connsiteX0" fmla="*/ 0 w 816003"/>
              <a:gd name="connsiteY0" fmla="*/ 61344 h 613435"/>
              <a:gd name="connsiteX1" fmla="*/ 61344 w 816003"/>
              <a:gd name="connsiteY1" fmla="*/ 0 h 613435"/>
              <a:gd name="connsiteX2" fmla="*/ 754660 w 816003"/>
              <a:gd name="connsiteY2" fmla="*/ 0 h 613435"/>
              <a:gd name="connsiteX3" fmla="*/ 816004 w 816003"/>
              <a:gd name="connsiteY3" fmla="*/ 61344 h 613435"/>
              <a:gd name="connsiteX4" fmla="*/ 816003 w 816003"/>
              <a:gd name="connsiteY4" fmla="*/ 552092 h 613435"/>
              <a:gd name="connsiteX5" fmla="*/ 754659 w 816003"/>
              <a:gd name="connsiteY5" fmla="*/ 613436 h 613435"/>
              <a:gd name="connsiteX6" fmla="*/ 61344 w 816003"/>
              <a:gd name="connsiteY6" fmla="*/ 613435 h 613435"/>
              <a:gd name="connsiteX7" fmla="*/ 0 w 816003"/>
              <a:gd name="connsiteY7" fmla="*/ 552091 h 613435"/>
              <a:gd name="connsiteX8" fmla="*/ 0 w 816003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6003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54660" y="0"/>
                </a:lnTo>
                <a:cubicBezTo>
                  <a:pt x="788539" y="0"/>
                  <a:pt x="816004" y="27465"/>
                  <a:pt x="816004" y="61344"/>
                </a:cubicBezTo>
                <a:cubicBezTo>
                  <a:pt x="816004" y="224927"/>
                  <a:pt x="816003" y="388509"/>
                  <a:pt x="816003" y="552092"/>
                </a:cubicBezTo>
                <a:cubicBezTo>
                  <a:pt x="816003" y="585971"/>
                  <a:pt x="788538" y="613436"/>
                  <a:pt x="754659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357,2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7574763" y="3262116"/>
            <a:ext cx="586017" cy="467619"/>
          </a:xfrm>
          <a:custGeom>
            <a:avLst/>
            <a:gdLst>
              <a:gd name="connsiteX0" fmla="*/ 0 w 687626"/>
              <a:gd name="connsiteY0" fmla="*/ 30897 h 308968"/>
              <a:gd name="connsiteX1" fmla="*/ 30897 w 687626"/>
              <a:gd name="connsiteY1" fmla="*/ 0 h 308968"/>
              <a:gd name="connsiteX2" fmla="*/ 656729 w 687626"/>
              <a:gd name="connsiteY2" fmla="*/ 0 h 308968"/>
              <a:gd name="connsiteX3" fmla="*/ 687626 w 687626"/>
              <a:gd name="connsiteY3" fmla="*/ 30897 h 308968"/>
              <a:gd name="connsiteX4" fmla="*/ 687626 w 687626"/>
              <a:gd name="connsiteY4" fmla="*/ 278071 h 308968"/>
              <a:gd name="connsiteX5" fmla="*/ 656729 w 687626"/>
              <a:gd name="connsiteY5" fmla="*/ 308968 h 308968"/>
              <a:gd name="connsiteX6" fmla="*/ 30897 w 687626"/>
              <a:gd name="connsiteY6" fmla="*/ 308968 h 308968"/>
              <a:gd name="connsiteX7" fmla="*/ 0 w 687626"/>
              <a:gd name="connsiteY7" fmla="*/ 278071 h 308968"/>
              <a:gd name="connsiteX8" fmla="*/ 0 w 687626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7626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656729" y="0"/>
                </a:lnTo>
                <a:cubicBezTo>
                  <a:pt x="673793" y="0"/>
                  <a:pt x="687626" y="13833"/>
                  <a:pt x="687626" y="30897"/>
                </a:cubicBezTo>
                <a:lnTo>
                  <a:pt x="687626" y="278071"/>
                </a:lnTo>
                <a:cubicBezTo>
                  <a:pt x="687626" y="295135"/>
                  <a:pt x="673793" y="308968"/>
                  <a:pt x="656729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89" tIns="62389" rIns="62389" bIns="6238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Полилиния 36"/>
          <p:cNvSpPr/>
          <p:nvPr/>
        </p:nvSpPr>
        <p:spPr>
          <a:xfrm>
            <a:off x="8239350" y="3268038"/>
            <a:ext cx="612000" cy="467619"/>
          </a:xfrm>
          <a:custGeom>
            <a:avLst/>
            <a:gdLst>
              <a:gd name="connsiteX0" fmla="*/ 0 w 687626"/>
              <a:gd name="connsiteY0" fmla="*/ 30897 h 308968"/>
              <a:gd name="connsiteX1" fmla="*/ 30897 w 687626"/>
              <a:gd name="connsiteY1" fmla="*/ 0 h 308968"/>
              <a:gd name="connsiteX2" fmla="*/ 656729 w 687626"/>
              <a:gd name="connsiteY2" fmla="*/ 0 h 308968"/>
              <a:gd name="connsiteX3" fmla="*/ 687626 w 687626"/>
              <a:gd name="connsiteY3" fmla="*/ 30897 h 308968"/>
              <a:gd name="connsiteX4" fmla="*/ 687626 w 687626"/>
              <a:gd name="connsiteY4" fmla="*/ 278071 h 308968"/>
              <a:gd name="connsiteX5" fmla="*/ 656729 w 687626"/>
              <a:gd name="connsiteY5" fmla="*/ 308968 h 308968"/>
              <a:gd name="connsiteX6" fmla="*/ 30897 w 687626"/>
              <a:gd name="connsiteY6" fmla="*/ 308968 h 308968"/>
              <a:gd name="connsiteX7" fmla="*/ 0 w 687626"/>
              <a:gd name="connsiteY7" fmla="*/ 278071 h 308968"/>
              <a:gd name="connsiteX8" fmla="*/ 0 w 687626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7626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656729" y="0"/>
                </a:lnTo>
                <a:cubicBezTo>
                  <a:pt x="673793" y="0"/>
                  <a:pt x="687626" y="13833"/>
                  <a:pt x="687626" y="30897"/>
                </a:cubicBezTo>
                <a:lnTo>
                  <a:pt x="687626" y="278071"/>
                </a:lnTo>
                <a:cubicBezTo>
                  <a:pt x="687626" y="295135"/>
                  <a:pt x="673793" y="308968"/>
                  <a:pt x="656729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89" tIns="62389" rIns="62389" bIns="6238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8239350" y="3926988"/>
            <a:ext cx="612000" cy="858704"/>
          </a:xfrm>
          <a:custGeom>
            <a:avLst/>
            <a:gdLst>
              <a:gd name="connsiteX0" fmla="*/ 0 w 816003"/>
              <a:gd name="connsiteY0" fmla="*/ 61344 h 613435"/>
              <a:gd name="connsiteX1" fmla="*/ 61344 w 816003"/>
              <a:gd name="connsiteY1" fmla="*/ 0 h 613435"/>
              <a:gd name="connsiteX2" fmla="*/ 754660 w 816003"/>
              <a:gd name="connsiteY2" fmla="*/ 0 h 613435"/>
              <a:gd name="connsiteX3" fmla="*/ 816004 w 816003"/>
              <a:gd name="connsiteY3" fmla="*/ 61344 h 613435"/>
              <a:gd name="connsiteX4" fmla="*/ 816003 w 816003"/>
              <a:gd name="connsiteY4" fmla="*/ 552092 h 613435"/>
              <a:gd name="connsiteX5" fmla="*/ 754659 w 816003"/>
              <a:gd name="connsiteY5" fmla="*/ 613436 h 613435"/>
              <a:gd name="connsiteX6" fmla="*/ 61344 w 816003"/>
              <a:gd name="connsiteY6" fmla="*/ 613435 h 613435"/>
              <a:gd name="connsiteX7" fmla="*/ 0 w 816003"/>
              <a:gd name="connsiteY7" fmla="*/ 552091 h 613435"/>
              <a:gd name="connsiteX8" fmla="*/ 0 w 816003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6003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54660" y="0"/>
                </a:lnTo>
                <a:cubicBezTo>
                  <a:pt x="788539" y="0"/>
                  <a:pt x="816004" y="27465"/>
                  <a:pt x="816004" y="61344"/>
                </a:cubicBezTo>
                <a:cubicBezTo>
                  <a:pt x="816004" y="224927"/>
                  <a:pt x="816003" y="388509"/>
                  <a:pt x="816003" y="552092"/>
                </a:cubicBezTo>
                <a:cubicBezTo>
                  <a:pt x="816003" y="585971"/>
                  <a:pt x="788538" y="613436"/>
                  <a:pt x="754659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357,2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7" name="Диаграмма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9607299"/>
              </p:ext>
            </p:extLst>
          </p:nvPr>
        </p:nvGraphicFramePr>
        <p:xfrm>
          <a:off x="85600" y="3285837"/>
          <a:ext cx="3934126" cy="31140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Скругленная прямоугольная выноска 1"/>
          <p:cNvSpPr/>
          <p:nvPr/>
        </p:nvSpPr>
        <p:spPr>
          <a:xfrm>
            <a:off x="4640108" y="5301208"/>
            <a:ext cx="3183981" cy="1210546"/>
          </a:xfrm>
          <a:prstGeom prst="wedgeRoundRectCallout">
            <a:avLst>
              <a:gd name="adj1" fmla="val -140495"/>
              <a:gd name="adj2" fmla="val 42217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2020 году на реализацию мероприятий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благоустройству дворовых территорий и 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тротуаров предусмотрено 2 253,1 млн. рублей.</a:t>
            </a:r>
            <a:endParaRPr lang="ru-RU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80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>
          <a:xfrm>
            <a:off x="5126783" y="836712"/>
            <a:ext cx="3837705" cy="684000"/>
          </a:xfrm>
          <a:custGeom>
            <a:avLst/>
            <a:gdLst>
              <a:gd name="connsiteX0" fmla="*/ 0 w 3903032"/>
              <a:gd name="connsiteY0" fmla="*/ 109278 h 1092777"/>
              <a:gd name="connsiteX1" fmla="*/ 109278 w 3903032"/>
              <a:gd name="connsiteY1" fmla="*/ 0 h 1092777"/>
              <a:gd name="connsiteX2" fmla="*/ 3793754 w 3903032"/>
              <a:gd name="connsiteY2" fmla="*/ 0 h 1092777"/>
              <a:gd name="connsiteX3" fmla="*/ 3903032 w 3903032"/>
              <a:gd name="connsiteY3" fmla="*/ 109278 h 1092777"/>
              <a:gd name="connsiteX4" fmla="*/ 3903032 w 3903032"/>
              <a:gd name="connsiteY4" fmla="*/ 983499 h 1092777"/>
              <a:gd name="connsiteX5" fmla="*/ 3793754 w 3903032"/>
              <a:gd name="connsiteY5" fmla="*/ 1092777 h 1092777"/>
              <a:gd name="connsiteX6" fmla="*/ 109278 w 3903032"/>
              <a:gd name="connsiteY6" fmla="*/ 1092777 h 1092777"/>
              <a:gd name="connsiteX7" fmla="*/ 0 w 3903032"/>
              <a:gd name="connsiteY7" fmla="*/ 983499 h 1092777"/>
              <a:gd name="connsiteX8" fmla="*/ 0 w 3903032"/>
              <a:gd name="connsiteY8" fmla="*/ 109278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1092777">
                <a:moveTo>
                  <a:pt x="0" y="109278"/>
                </a:moveTo>
                <a:cubicBezTo>
                  <a:pt x="0" y="48925"/>
                  <a:pt x="48925" y="0"/>
                  <a:pt x="109278" y="0"/>
                </a:cubicBezTo>
                <a:lnTo>
                  <a:pt x="3793754" y="0"/>
                </a:lnTo>
                <a:cubicBezTo>
                  <a:pt x="3854107" y="0"/>
                  <a:pt x="3903032" y="48925"/>
                  <a:pt x="3903032" y="109278"/>
                </a:cubicBezTo>
                <a:lnTo>
                  <a:pt x="3903032" y="983499"/>
                </a:lnTo>
                <a:cubicBezTo>
                  <a:pt x="3903032" y="1043852"/>
                  <a:pt x="3854107" y="1092777"/>
                  <a:pt x="3793754" y="1092777"/>
                </a:cubicBezTo>
                <a:lnTo>
                  <a:pt x="109278" y="1092777"/>
                </a:lnTo>
                <a:cubicBezTo>
                  <a:pt x="48925" y="1092777"/>
                  <a:pt x="0" y="1043852"/>
                  <a:pt x="0" y="983499"/>
                </a:cubicBezTo>
                <a:lnTo>
                  <a:pt x="0" y="109278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92966" tIns="92966" rIns="92966" bIns="92966" numCol="1" spcCol="1270" anchor="ctr" anchorCtr="0">
            <a:noAutofit/>
          </a:bodyPr>
          <a:lstStyle/>
          <a:p>
            <a:pPr algn="ctr" defTabSz="7112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</a:p>
        </p:txBody>
      </p:sp>
      <p:sp>
        <p:nvSpPr>
          <p:cNvPr id="25" name="Полилиния 24"/>
          <p:cNvSpPr/>
          <p:nvPr/>
        </p:nvSpPr>
        <p:spPr>
          <a:xfrm>
            <a:off x="6748019" y="1704003"/>
            <a:ext cx="730024" cy="775751"/>
          </a:xfrm>
          <a:custGeom>
            <a:avLst/>
            <a:gdLst>
              <a:gd name="connsiteX0" fmla="*/ 0 w 730024"/>
              <a:gd name="connsiteY0" fmla="*/ 73002 h 775751"/>
              <a:gd name="connsiteX1" fmla="*/ 73002 w 730024"/>
              <a:gd name="connsiteY1" fmla="*/ 0 h 775751"/>
              <a:gd name="connsiteX2" fmla="*/ 657022 w 730024"/>
              <a:gd name="connsiteY2" fmla="*/ 0 h 775751"/>
              <a:gd name="connsiteX3" fmla="*/ 730024 w 730024"/>
              <a:gd name="connsiteY3" fmla="*/ 73002 h 775751"/>
              <a:gd name="connsiteX4" fmla="*/ 730024 w 730024"/>
              <a:gd name="connsiteY4" fmla="*/ 702749 h 775751"/>
              <a:gd name="connsiteX5" fmla="*/ 657022 w 730024"/>
              <a:gd name="connsiteY5" fmla="*/ 775751 h 775751"/>
              <a:gd name="connsiteX6" fmla="*/ 73002 w 730024"/>
              <a:gd name="connsiteY6" fmla="*/ 775751 h 775751"/>
              <a:gd name="connsiteX7" fmla="*/ 0 w 730024"/>
              <a:gd name="connsiteY7" fmla="*/ 702749 h 775751"/>
              <a:gd name="connsiteX8" fmla="*/ 0 w 730024"/>
              <a:gd name="connsiteY8" fmla="*/ 73002 h 77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775751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702749"/>
                </a:lnTo>
                <a:cubicBezTo>
                  <a:pt x="730024" y="743067"/>
                  <a:pt x="697340" y="775751"/>
                  <a:pt x="657022" y="775751"/>
                </a:cubicBezTo>
                <a:lnTo>
                  <a:pt x="73002" y="775751"/>
                </a:lnTo>
                <a:cubicBezTo>
                  <a:pt x="32684" y="775751"/>
                  <a:pt x="0" y="743067"/>
                  <a:pt x="0" y="702749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22" tIns="74722" rIns="74722" bIns="74722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6748019" y="2598195"/>
            <a:ext cx="730024" cy="612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6748019" y="3310448"/>
            <a:ext cx="730024" cy="46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7529277" y="1704003"/>
            <a:ext cx="730024" cy="775751"/>
          </a:xfrm>
          <a:custGeom>
            <a:avLst/>
            <a:gdLst>
              <a:gd name="connsiteX0" fmla="*/ 0 w 730024"/>
              <a:gd name="connsiteY0" fmla="*/ 73002 h 775751"/>
              <a:gd name="connsiteX1" fmla="*/ 73002 w 730024"/>
              <a:gd name="connsiteY1" fmla="*/ 0 h 775751"/>
              <a:gd name="connsiteX2" fmla="*/ 657022 w 730024"/>
              <a:gd name="connsiteY2" fmla="*/ 0 h 775751"/>
              <a:gd name="connsiteX3" fmla="*/ 730024 w 730024"/>
              <a:gd name="connsiteY3" fmla="*/ 73002 h 775751"/>
              <a:gd name="connsiteX4" fmla="*/ 730024 w 730024"/>
              <a:gd name="connsiteY4" fmla="*/ 702749 h 775751"/>
              <a:gd name="connsiteX5" fmla="*/ 657022 w 730024"/>
              <a:gd name="connsiteY5" fmla="*/ 775751 h 775751"/>
              <a:gd name="connsiteX6" fmla="*/ 73002 w 730024"/>
              <a:gd name="connsiteY6" fmla="*/ 775751 h 775751"/>
              <a:gd name="connsiteX7" fmla="*/ 0 w 730024"/>
              <a:gd name="connsiteY7" fmla="*/ 702749 h 775751"/>
              <a:gd name="connsiteX8" fmla="*/ 0 w 730024"/>
              <a:gd name="connsiteY8" fmla="*/ 73002 h 77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775751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702749"/>
                </a:lnTo>
                <a:cubicBezTo>
                  <a:pt x="730024" y="743067"/>
                  <a:pt x="697340" y="775751"/>
                  <a:pt x="657022" y="775751"/>
                </a:cubicBezTo>
                <a:lnTo>
                  <a:pt x="73002" y="775751"/>
                </a:lnTo>
                <a:cubicBezTo>
                  <a:pt x="32684" y="775751"/>
                  <a:pt x="0" y="743067"/>
                  <a:pt x="0" y="702749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22" tIns="74722" rIns="74722" bIns="74722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7529277" y="2598195"/>
            <a:ext cx="730024" cy="612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7529277" y="3310448"/>
            <a:ext cx="730024" cy="46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0570" y="2564904"/>
            <a:ext cx="4759461" cy="68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реализованных на территории Чувашской Республики проектов по благоустройству, включенных в Федеральный реестр лучших реализованных практик (проектов) по благоустройству, ед.</a:t>
            </a:r>
            <a:endParaRPr lang="ru-RU" sz="11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17425" y="3318338"/>
            <a:ext cx="4742605" cy="47070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представителей Чувашской Республики, прошедших обучение по программе «Создание комфортной городской среды», чел.</a:t>
            </a:r>
            <a:endParaRPr lang="ru-RU" sz="11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07756" y="1773493"/>
            <a:ext cx="2694136" cy="558333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</a:p>
        </p:txBody>
      </p:sp>
      <p:sp>
        <p:nvSpPr>
          <p:cNvPr id="33" name="Полилиния 32"/>
          <p:cNvSpPr/>
          <p:nvPr/>
        </p:nvSpPr>
        <p:spPr>
          <a:xfrm>
            <a:off x="5930411" y="1704003"/>
            <a:ext cx="730024" cy="775751"/>
          </a:xfrm>
          <a:custGeom>
            <a:avLst/>
            <a:gdLst>
              <a:gd name="connsiteX0" fmla="*/ 0 w 730024"/>
              <a:gd name="connsiteY0" fmla="*/ 73002 h 775751"/>
              <a:gd name="connsiteX1" fmla="*/ 73002 w 730024"/>
              <a:gd name="connsiteY1" fmla="*/ 0 h 775751"/>
              <a:gd name="connsiteX2" fmla="*/ 657022 w 730024"/>
              <a:gd name="connsiteY2" fmla="*/ 0 h 775751"/>
              <a:gd name="connsiteX3" fmla="*/ 730024 w 730024"/>
              <a:gd name="connsiteY3" fmla="*/ 73002 h 775751"/>
              <a:gd name="connsiteX4" fmla="*/ 730024 w 730024"/>
              <a:gd name="connsiteY4" fmla="*/ 702749 h 775751"/>
              <a:gd name="connsiteX5" fmla="*/ 657022 w 730024"/>
              <a:gd name="connsiteY5" fmla="*/ 775751 h 775751"/>
              <a:gd name="connsiteX6" fmla="*/ 73002 w 730024"/>
              <a:gd name="connsiteY6" fmla="*/ 775751 h 775751"/>
              <a:gd name="connsiteX7" fmla="*/ 0 w 730024"/>
              <a:gd name="connsiteY7" fmla="*/ 702749 h 775751"/>
              <a:gd name="connsiteX8" fmla="*/ 0 w 730024"/>
              <a:gd name="connsiteY8" fmla="*/ 73002 h 77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775751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702749"/>
                </a:lnTo>
                <a:cubicBezTo>
                  <a:pt x="730024" y="743067"/>
                  <a:pt x="697340" y="775751"/>
                  <a:pt x="657022" y="775751"/>
                </a:cubicBezTo>
                <a:lnTo>
                  <a:pt x="73002" y="775751"/>
                </a:lnTo>
                <a:cubicBezTo>
                  <a:pt x="32684" y="775751"/>
                  <a:pt x="0" y="743067"/>
                  <a:pt x="0" y="702749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22" tIns="74722" rIns="74722" bIns="74722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</a:p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6748019" y="3861047"/>
            <a:ext cx="730024" cy="327976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7529277" y="3861047"/>
            <a:ext cx="730024" cy="327976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99630" y="3861047"/>
            <a:ext cx="4760399" cy="32797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городов с благоприятной городской </a:t>
            </a:r>
            <a:r>
              <a:rPr lang="ru-RU" sz="11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средой, %</a:t>
            </a:r>
            <a:endParaRPr lang="ru-RU" sz="11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6748019" y="4329031"/>
            <a:ext cx="730024" cy="46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0" name="Полилиния 39"/>
          <p:cNvSpPr/>
          <p:nvPr/>
        </p:nvSpPr>
        <p:spPr>
          <a:xfrm>
            <a:off x="7529277" y="4329031"/>
            <a:ext cx="730024" cy="46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99630" y="4293096"/>
            <a:ext cx="4760399" cy="50405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реализованных проектов - победителей Всероссийского конкурса лучших проектов создания комфортной городской среды в малых городах и исторических поселениях, ед.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2" name="Picture 2" descr="C:\Users\i.smirnov\Documents\Бюджет для граждан\Фото\1\5361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892" y="836712"/>
            <a:ext cx="2260091" cy="15067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Полилиния 42"/>
          <p:cNvSpPr/>
          <p:nvPr/>
        </p:nvSpPr>
        <p:spPr>
          <a:xfrm>
            <a:off x="5930309" y="2598195"/>
            <a:ext cx="730024" cy="612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5930309" y="3310448"/>
            <a:ext cx="730024" cy="46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5930309" y="3861047"/>
            <a:ext cx="730024" cy="327976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5930309" y="4329031"/>
            <a:ext cx="730024" cy="46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8322363" y="1704003"/>
            <a:ext cx="730024" cy="775751"/>
          </a:xfrm>
          <a:custGeom>
            <a:avLst/>
            <a:gdLst>
              <a:gd name="connsiteX0" fmla="*/ 0 w 730024"/>
              <a:gd name="connsiteY0" fmla="*/ 73002 h 775751"/>
              <a:gd name="connsiteX1" fmla="*/ 73002 w 730024"/>
              <a:gd name="connsiteY1" fmla="*/ 0 h 775751"/>
              <a:gd name="connsiteX2" fmla="*/ 657022 w 730024"/>
              <a:gd name="connsiteY2" fmla="*/ 0 h 775751"/>
              <a:gd name="connsiteX3" fmla="*/ 730024 w 730024"/>
              <a:gd name="connsiteY3" fmla="*/ 73002 h 775751"/>
              <a:gd name="connsiteX4" fmla="*/ 730024 w 730024"/>
              <a:gd name="connsiteY4" fmla="*/ 702749 h 775751"/>
              <a:gd name="connsiteX5" fmla="*/ 657022 w 730024"/>
              <a:gd name="connsiteY5" fmla="*/ 775751 h 775751"/>
              <a:gd name="connsiteX6" fmla="*/ 73002 w 730024"/>
              <a:gd name="connsiteY6" fmla="*/ 775751 h 775751"/>
              <a:gd name="connsiteX7" fmla="*/ 0 w 730024"/>
              <a:gd name="connsiteY7" fmla="*/ 702749 h 775751"/>
              <a:gd name="connsiteX8" fmla="*/ 0 w 730024"/>
              <a:gd name="connsiteY8" fmla="*/ 73002 h 77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775751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702749"/>
                </a:lnTo>
                <a:cubicBezTo>
                  <a:pt x="730024" y="743067"/>
                  <a:pt x="697340" y="775751"/>
                  <a:pt x="657022" y="775751"/>
                </a:cubicBezTo>
                <a:lnTo>
                  <a:pt x="73002" y="775751"/>
                </a:lnTo>
                <a:cubicBezTo>
                  <a:pt x="32684" y="775751"/>
                  <a:pt x="0" y="743067"/>
                  <a:pt x="0" y="702749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22" tIns="74722" rIns="74722" bIns="74722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8334500" y="2598195"/>
            <a:ext cx="730024" cy="612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8334500" y="3310448"/>
            <a:ext cx="730024" cy="46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8334500" y="3861047"/>
            <a:ext cx="730024" cy="327976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8334500" y="4329031"/>
            <a:ext cx="730024" cy="46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84677" y="4941168"/>
            <a:ext cx="4752273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населенных пунктов муниципальных образований, </a:t>
            </a:r>
            <a:r>
              <a:rPr lang="ru-RU" sz="11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улучшивших эстетический облик, ед.</a:t>
            </a:r>
            <a:endParaRPr lang="ru-RU" sz="11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5930309" y="4915388"/>
            <a:ext cx="730024" cy="360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6748019" y="4915388"/>
            <a:ext cx="730024" cy="360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7529277" y="4915388"/>
            <a:ext cx="730024" cy="360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8334500" y="4915388"/>
            <a:ext cx="730024" cy="360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61597" y="5373216"/>
            <a:ext cx="4798434" cy="36003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финансового участия граждан, организаций в выполнении мероприятий по благоустройству дворовых территорий, </a:t>
            </a:r>
            <a:r>
              <a:rPr lang="ru-RU" sz="11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1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99630" y="5877320"/>
            <a:ext cx="4760398" cy="42056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Среднее значение индекса качества городской среды по Чувашской Республике, %</a:t>
            </a:r>
          </a:p>
        </p:txBody>
      </p:sp>
      <p:sp>
        <p:nvSpPr>
          <p:cNvPr id="60" name="Полилиния 59"/>
          <p:cNvSpPr/>
          <p:nvPr/>
        </p:nvSpPr>
        <p:spPr>
          <a:xfrm>
            <a:off x="5930309" y="5386040"/>
            <a:ext cx="730024" cy="360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Полилиния 61"/>
          <p:cNvSpPr/>
          <p:nvPr/>
        </p:nvSpPr>
        <p:spPr>
          <a:xfrm>
            <a:off x="6748019" y="5386040"/>
            <a:ext cx="730024" cy="360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Полилиния 62"/>
          <p:cNvSpPr/>
          <p:nvPr/>
        </p:nvSpPr>
        <p:spPr>
          <a:xfrm>
            <a:off x="7529277" y="5386040"/>
            <a:ext cx="730024" cy="360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Полилиния 63"/>
          <p:cNvSpPr/>
          <p:nvPr/>
        </p:nvSpPr>
        <p:spPr>
          <a:xfrm>
            <a:off x="8334500" y="5386040"/>
            <a:ext cx="730024" cy="360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Полилиния 64"/>
          <p:cNvSpPr/>
          <p:nvPr/>
        </p:nvSpPr>
        <p:spPr>
          <a:xfrm>
            <a:off x="5930309" y="5877320"/>
            <a:ext cx="730024" cy="432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Полилиния 66"/>
          <p:cNvSpPr/>
          <p:nvPr/>
        </p:nvSpPr>
        <p:spPr>
          <a:xfrm>
            <a:off x="6748019" y="5877320"/>
            <a:ext cx="730024" cy="432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Полилиния 67"/>
          <p:cNvSpPr/>
          <p:nvPr/>
        </p:nvSpPr>
        <p:spPr>
          <a:xfrm>
            <a:off x="7529277" y="5877320"/>
            <a:ext cx="730024" cy="432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Полилиния 68"/>
          <p:cNvSpPr/>
          <p:nvPr/>
        </p:nvSpPr>
        <p:spPr>
          <a:xfrm>
            <a:off x="8334500" y="5877320"/>
            <a:ext cx="730024" cy="432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0" name="Прямая соединительная линия 6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base">
              <a:spcAft>
                <a:spcPct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base">
              <a:spcAft>
                <a:spcPct val="0"/>
              </a:spcAft>
              <a:buClr>
                <a:srgbClr val="F14124">
                  <a:lumMod val="75000"/>
                </a:srgbClr>
              </a:buClr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современной городской среды »</a:t>
            </a:r>
            <a:endParaRPr lang="ru-RU" sz="18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35DCAC-F131-4C56-82C1-BB591457AF70}" type="slidenum">
              <a:rPr lang="ru-RU" smtClean="0"/>
              <a:pPr>
                <a:defRPr/>
              </a:pPr>
              <a:t>69</a:t>
            </a:fld>
            <a:endParaRPr lang="ru-RU" dirty="0"/>
          </a:p>
        </p:txBody>
      </p:sp>
      <p:sp>
        <p:nvSpPr>
          <p:cNvPr id="54" name="Полилиния 53"/>
          <p:cNvSpPr/>
          <p:nvPr/>
        </p:nvSpPr>
        <p:spPr>
          <a:xfrm>
            <a:off x="5111094" y="1704003"/>
            <a:ext cx="730024" cy="775751"/>
          </a:xfrm>
          <a:custGeom>
            <a:avLst/>
            <a:gdLst>
              <a:gd name="connsiteX0" fmla="*/ 0 w 730024"/>
              <a:gd name="connsiteY0" fmla="*/ 73002 h 775751"/>
              <a:gd name="connsiteX1" fmla="*/ 73002 w 730024"/>
              <a:gd name="connsiteY1" fmla="*/ 0 h 775751"/>
              <a:gd name="connsiteX2" fmla="*/ 657022 w 730024"/>
              <a:gd name="connsiteY2" fmla="*/ 0 h 775751"/>
              <a:gd name="connsiteX3" fmla="*/ 730024 w 730024"/>
              <a:gd name="connsiteY3" fmla="*/ 73002 h 775751"/>
              <a:gd name="connsiteX4" fmla="*/ 730024 w 730024"/>
              <a:gd name="connsiteY4" fmla="*/ 702749 h 775751"/>
              <a:gd name="connsiteX5" fmla="*/ 657022 w 730024"/>
              <a:gd name="connsiteY5" fmla="*/ 775751 h 775751"/>
              <a:gd name="connsiteX6" fmla="*/ 73002 w 730024"/>
              <a:gd name="connsiteY6" fmla="*/ 775751 h 775751"/>
              <a:gd name="connsiteX7" fmla="*/ 0 w 730024"/>
              <a:gd name="connsiteY7" fmla="*/ 702749 h 775751"/>
              <a:gd name="connsiteX8" fmla="*/ 0 w 730024"/>
              <a:gd name="connsiteY8" fmla="*/ 73002 h 77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775751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702749"/>
                </a:lnTo>
                <a:cubicBezTo>
                  <a:pt x="730024" y="743067"/>
                  <a:pt x="697340" y="775751"/>
                  <a:pt x="657022" y="775751"/>
                </a:cubicBezTo>
                <a:lnTo>
                  <a:pt x="73002" y="775751"/>
                </a:lnTo>
                <a:cubicBezTo>
                  <a:pt x="32684" y="775751"/>
                  <a:pt x="0" y="743067"/>
                  <a:pt x="0" y="702749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22" tIns="74722" rIns="74722" bIns="74722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</a:p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Полилиния 60"/>
          <p:cNvSpPr/>
          <p:nvPr/>
        </p:nvSpPr>
        <p:spPr>
          <a:xfrm>
            <a:off x="5100967" y="2598195"/>
            <a:ext cx="730024" cy="612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Полилиния 65"/>
          <p:cNvSpPr/>
          <p:nvPr/>
        </p:nvSpPr>
        <p:spPr>
          <a:xfrm>
            <a:off x="5100967" y="3310448"/>
            <a:ext cx="730024" cy="46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Полилиния 71"/>
          <p:cNvSpPr/>
          <p:nvPr/>
        </p:nvSpPr>
        <p:spPr>
          <a:xfrm>
            <a:off x="5100967" y="3861047"/>
            <a:ext cx="730024" cy="327976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Полилиния 72"/>
          <p:cNvSpPr/>
          <p:nvPr/>
        </p:nvSpPr>
        <p:spPr>
          <a:xfrm>
            <a:off x="5100967" y="4329031"/>
            <a:ext cx="730024" cy="46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Полилиния 73"/>
          <p:cNvSpPr/>
          <p:nvPr/>
        </p:nvSpPr>
        <p:spPr>
          <a:xfrm>
            <a:off x="5100967" y="4915388"/>
            <a:ext cx="730024" cy="360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Полилиния 74"/>
          <p:cNvSpPr/>
          <p:nvPr/>
        </p:nvSpPr>
        <p:spPr>
          <a:xfrm>
            <a:off x="5100967" y="5386040"/>
            <a:ext cx="730024" cy="360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Полилиния 75"/>
          <p:cNvSpPr/>
          <p:nvPr/>
        </p:nvSpPr>
        <p:spPr>
          <a:xfrm>
            <a:off x="5100967" y="5877320"/>
            <a:ext cx="730024" cy="432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39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sp>
        <p:nvSpPr>
          <p:cNvPr id="11" name="Номер слайда 2"/>
          <p:cNvSpPr txBox="1">
            <a:spLocks/>
          </p:cNvSpPr>
          <p:nvPr/>
        </p:nvSpPr>
        <p:spPr>
          <a:xfrm>
            <a:off x="8748464" y="6308725"/>
            <a:ext cx="395536" cy="412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400" kern="1200" baseline="0">
                <a:solidFill>
                  <a:srgbClr val="A03202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ru-RU" sz="1600" b="1" dirty="0">
              <a:solidFill>
                <a:prstClr val="black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829675780"/>
              </p:ext>
            </p:extLst>
          </p:nvPr>
        </p:nvGraphicFramePr>
        <p:xfrm>
          <a:off x="21693" y="1083282"/>
          <a:ext cx="9144000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Скругленный прямоугольник 6"/>
          <p:cNvSpPr/>
          <p:nvPr/>
        </p:nvSpPr>
        <p:spPr>
          <a:xfrm>
            <a:off x="611560" y="1412776"/>
            <a:ext cx="2005020" cy="86409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март – июнь</a:t>
            </a:r>
          </a:p>
          <a:p>
            <a:pPr algn="ctr"/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законодательные, представительные органы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власти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673476" y="1412776"/>
            <a:ext cx="2074988" cy="84311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февраль – октябрь</a:t>
            </a:r>
          </a:p>
          <a:p>
            <a:pPr algn="ctr"/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органы исполнительной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власти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367405" y="3246323"/>
            <a:ext cx="1657364" cy="108292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октябрь – декабрь</a:t>
            </a:r>
          </a:p>
          <a:p>
            <a:pPr algn="ctr"/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законодательные, представительные органы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власти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403585" y="5767962"/>
            <a:ext cx="2039911" cy="91654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декабрь</a:t>
            </a:r>
          </a:p>
          <a:p>
            <a:pPr algn="ctr"/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законодательные, представительные органы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власти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74954" y="5733671"/>
            <a:ext cx="2278232" cy="98512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январь – декабрь</a:t>
            </a:r>
          </a:p>
          <a:p>
            <a:pPr algn="ctr"/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органы исполнительной власти, органы местного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самоуправления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74001" y="3246323"/>
            <a:ext cx="1661695" cy="108292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январь – февраль</a:t>
            </a:r>
          </a:p>
          <a:p>
            <a:pPr algn="ctr"/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органы исполнительной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власти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318937" y="673863"/>
            <a:ext cx="6719609" cy="48837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spcBef>
                <a:spcPct val="20000"/>
              </a:spcBef>
              <a:buFont typeface="Arial" charset="0"/>
              <a:buNone/>
              <a:defRPr/>
            </a:pPr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Бюджетный процесс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ежегодное формирование и исполнение бюджета</a:t>
            </a: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259730" y="69850"/>
            <a:ext cx="4572000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Font typeface="Georgia" pitchFamily="18" charset="0"/>
              <a:buNone/>
            </a:pPr>
            <a:r>
              <a:rPr lang="ru-RU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термины и понятия</a:t>
            </a:r>
            <a:endParaRPr lang="ru-RU" sz="24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4541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7</a:t>
            </a:r>
            <a:r>
              <a:rPr lang="ru-RU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21388" y="836712"/>
            <a:ext cx="5386716" cy="129614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благоприятных условий для развития промышленности Чувашской Республики;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инновационной активности бизнеса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6734" y="2464973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4293706" y="2886020"/>
            <a:ext cx="4688404" cy="351214"/>
          </a:xfrm>
          <a:custGeom>
            <a:avLst/>
            <a:gdLst>
              <a:gd name="connsiteX0" fmla="*/ 0 w 4928030"/>
              <a:gd name="connsiteY0" fmla="*/ 40668 h 406676"/>
              <a:gd name="connsiteX1" fmla="*/ 40668 w 4928030"/>
              <a:gd name="connsiteY1" fmla="*/ 0 h 406676"/>
              <a:gd name="connsiteX2" fmla="*/ 4887362 w 4928030"/>
              <a:gd name="connsiteY2" fmla="*/ 0 h 406676"/>
              <a:gd name="connsiteX3" fmla="*/ 4928030 w 4928030"/>
              <a:gd name="connsiteY3" fmla="*/ 40668 h 406676"/>
              <a:gd name="connsiteX4" fmla="*/ 4928030 w 4928030"/>
              <a:gd name="connsiteY4" fmla="*/ 366008 h 406676"/>
              <a:gd name="connsiteX5" fmla="*/ 4887362 w 4928030"/>
              <a:gd name="connsiteY5" fmla="*/ 406676 h 406676"/>
              <a:gd name="connsiteX6" fmla="*/ 40668 w 4928030"/>
              <a:gd name="connsiteY6" fmla="*/ 406676 h 406676"/>
              <a:gd name="connsiteX7" fmla="*/ 0 w 4928030"/>
              <a:gd name="connsiteY7" fmla="*/ 366008 h 406676"/>
              <a:gd name="connsiteX8" fmla="*/ 0 w 4928030"/>
              <a:gd name="connsiteY8" fmla="*/ 40668 h 406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28030" h="406676">
                <a:moveTo>
                  <a:pt x="0" y="40668"/>
                </a:moveTo>
                <a:cubicBezTo>
                  <a:pt x="0" y="18208"/>
                  <a:pt x="18208" y="0"/>
                  <a:pt x="40668" y="0"/>
                </a:cubicBezTo>
                <a:lnTo>
                  <a:pt x="4887362" y="0"/>
                </a:lnTo>
                <a:cubicBezTo>
                  <a:pt x="4909822" y="0"/>
                  <a:pt x="4928030" y="18208"/>
                  <a:pt x="4928030" y="40668"/>
                </a:cubicBezTo>
                <a:lnTo>
                  <a:pt x="4928030" y="366008"/>
                </a:lnTo>
                <a:cubicBezTo>
                  <a:pt x="4928030" y="388468"/>
                  <a:pt x="4909822" y="406676"/>
                  <a:pt x="4887362" y="406676"/>
                </a:cubicBezTo>
                <a:lnTo>
                  <a:pt x="40668" y="406676"/>
                </a:lnTo>
                <a:cubicBezTo>
                  <a:pt x="18208" y="406676"/>
                  <a:pt x="0" y="388468"/>
                  <a:pt x="0" y="366008"/>
                </a:cubicBezTo>
                <a:lnTo>
                  <a:pt x="0" y="4066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871" tIns="72871" rIns="72871" bIns="72871" numCol="1" spcCol="1270" anchor="ctr" anchorCtr="0">
            <a:noAutofit/>
          </a:bodyPr>
          <a:lstStyle/>
          <a:p>
            <a:pPr algn="ctr" defTabSz="7112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6" name="Полилиния 5"/>
          <p:cNvSpPr/>
          <p:nvPr/>
        </p:nvSpPr>
        <p:spPr>
          <a:xfrm>
            <a:off x="4283968" y="3315074"/>
            <a:ext cx="2698943" cy="462827"/>
          </a:xfrm>
          <a:custGeom>
            <a:avLst/>
            <a:gdLst>
              <a:gd name="connsiteX0" fmla="*/ 0 w 2842959"/>
              <a:gd name="connsiteY0" fmla="*/ 30897 h 308968"/>
              <a:gd name="connsiteX1" fmla="*/ 30897 w 2842959"/>
              <a:gd name="connsiteY1" fmla="*/ 0 h 308968"/>
              <a:gd name="connsiteX2" fmla="*/ 2812062 w 2842959"/>
              <a:gd name="connsiteY2" fmla="*/ 0 h 308968"/>
              <a:gd name="connsiteX3" fmla="*/ 2842959 w 2842959"/>
              <a:gd name="connsiteY3" fmla="*/ 30897 h 308968"/>
              <a:gd name="connsiteX4" fmla="*/ 2842959 w 2842959"/>
              <a:gd name="connsiteY4" fmla="*/ 278071 h 308968"/>
              <a:gd name="connsiteX5" fmla="*/ 2812062 w 2842959"/>
              <a:gd name="connsiteY5" fmla="*/ 308968 h 308968"/>
              <a:gd name="connsiteX6" fmla="*/ 30897 w 2842959"/>
              <a:gd name="connsiteY6" fmla="*/ 308968 h 308968"/>
              <a:gd name="connsiteX7" fmla="*/ 0 w 2842959"/>
              <a:gd name="connsiteY7" fmla="*/ 278071 h 308968"/>
              <a:gd name="connsiteX8" fmla="*/ 0 w 2842959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2812062" y="0"/>
                </a:lnTo>
                <a:cubicBezTo>
                  <a:pt x="2829126" y="0"/>
                  <a:pt x="2842959" y="13833"/>
                  <a:pt x="2842959" y="30897"/>
                </a:cubicBezTo>
                <a:lnTo>
                  <a:pt x="2842959" y="278071"/>
                </a:lnTo>
                <a:cubicBezTo>
                  <a:pt x="2842959" y="295135"/>
                  <a:pt x="2829126" y="308968"/>
                  <a:pt x="2812062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199" tIns="66199" rIns="66199" bIns="66199" numCol="1" spcCol="1270" anchor="ctr" anchorCtr="0">
            <a:noAutofit/>
          </a:bodyPr>
          <a:lstStyle/>
          <a:p>
            <a:pPr algn="ctr" defTabSz="6667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</a:p>
        </p:txBody>
      </p:sp>
      <p:sp>
        <p:nvSpPr>
          <p:cNvPr id="8" name="Полилиния 7"/>
          <p:cNvSpPr/>
          <p:nvPr/>
        </p:nvSpPr>
        <p:spPr>
          <a:xfrm>
            <a:off x="4283968" y="4719927"/>
            <a:ext cx="2698943" cy="492552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</a:t>
            </a:r>
          </a:p>
        </p:txBody>
      </p:sp>
      <p:sp>
        <p:nvSpPr>
          <p:cNvPr id="20" name="Полилиния 19"/>
          <p:cNvSpPr/>
          <p:nvPr/>
        </p:nvSpPr>
        <p:spPr>
          <a:xfrm>
            <a:off x="7020272" y="3309416"/>
            <a:ext cx="612000" cy="468485"/>
          </a:xfrm>
          <a:custGeom>
            <a:avLst/>
            <a:gdLst>
              <a:gd name="connsiteX0" fmla="*/ 0 w 761117"/>
              <a:gd name="connsiteY0" fmla="*/ 30897 h 308968"/>
              <a:gd name="connsiteX1" fmla="*/ 30897 w 761117"/>
              <a:gd name="connsiteY1" fmla="*/ 0 h 308968"/>
              <a:gd name="connsiteX2" fmla="*/ 730220 w 761117"/>
              <a:gd name="connsiteY2" fmla="*/ 0 h 308968"/>
              <a:gd name="connsiteX3" fmla="*/ 761117 w 761117"/>
              <a:gd name="connsiteY3" fmla="*/ 30897 h 308968"/>
              <a:gd name="connsiteX4" fmla="*/ 761117 w 761117"/>
              <a:gd name="connsiteY4" fmla="*/ 278071 h 308968"/>
              <a:gd name="connsiteX5" fmla="*/ 730220 w 761117"/>
              <a:gd name="connsiteY5" fmla="*/ 308968 h 308968"/>
              <a:gd name="connsiteX6" fmla="*/ 30897 w 761117"/>
              <a:gd name="connsiteY6" fmla="*/ 308968 h 308968"/>
              <a:gd name="connsiteX7" fmla="*/ 0 w 761117"/>
              <a:gd name="connsiteY7" fmla="*/ 278071 h 308968"/>
              <a:gd name="connsiteX8" fmla="*/ 0 w 761117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117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730220" y="0"/>
                </a:lnTo>
                <a:cubicBezTo>
                  <a:pt x="747284" y="0"/>
                  <a:pt x="761117" y="13833"/>
                  <a:pt x="761117" y="30897"/>
                </a:cubicBezTo>
                <a:lnTo>
                  <a:pt x="761117" y="278071"/>
                </a:lnTo>
                <a:cubicBezTo>
                  <a:pt x="761117" y="295135"/>
                  <a:pt x="747284" y="308968"/>
                  <a:pt x="730220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89" tIns="62389" rIns="62389" bIns="6238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7033965" y="3933056"/>
            <a:ext cx="612000" cy="714864"/>
          </a:xfrm>
          <a:custGeom>
            <a:avLst/>
            <a:gdLst>
              <a:gd name="connsiteX0" fmla="*/ 0 w 816003"/>
              <a:gd name="connsiteY0" fmla="*/ 61344 h 613435"/>
              <a:gd name="connsiteX1" fmla="*/ 61344 w 816003"/>
              <a:gd name="connsiteY1" fmla="*/ 0 h 613435"/>
              <a:gd name="connsiteX2" fmla="*/ 754660 w 816003"/>
              <a:gd name="connsiteY2" fmla="*/ 0 h 613435"/>
              <a:gd name="connsiteX3" fmla="*/ 816004 w 816003"/>
              <a:gd name="connsiteY3" fmla="*/ 61344 h 613435"/>
              <a:gd name="connsiteX4" fmla="*/ 816003 w 816003"/>
              <a:gd name="connsiteY4" fmla="*/ 552092 h 613435"/>
              <a:gd name="connsiteX5" fmla="*/ 754659 w 816003"/>
              <a:gd name="connsiteY5" fmla="*/ 613436 h 613435"/>
              <a:gd name="connsiteX6" fmla="*/ 61344 w 816003"/>
              <a:gd name="connsiteY6" fmla="*/ 613435 h 613435"/>
              <a:gd name="connsiteX7" fmla="*/ 0 w 816003"/>
              <a:gd name="connsiteY7" fmla="*/ 552091 h 613435"/>
              <a:gd name="connsiteX8" fmla="*/ 0 w 816003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6003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54660" y="0"/>
                </a:lnTo>
                <a:cubicBezTo>
                  <a:pt x="788539" y="0"/>
                  <a:pt x="816004" y="27465"/>
                  <a:pt x="816004" y="61344"/>
                </a:cubicBezTo>
                <a:cubicBezTo>
                  <a:pt x="816004" y="224927"/>
                  <a:pt x="816003" y="388509"/>
                  <a:pt x="816003" y="552092"/>
                </a:cubicBezTo>
                <a:cubicBezTo>
                  <a:pt x="816003" y="585971"/>
                  <a:pt x="788538" y="613436"/>
                  <a:pt x="754659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56,8</a:t>
            </a:r>
          </a:p>
        </p:txBody>
      </p:sp>
      <p:sp>
        <p:nvSpPr>
          <p:cNvPr id="22" name="Полилиния 21"/>
          <p:cNvSpPr/>
          <p:nvPr/>
        </p:nvSpPr>
        <p:spPr>
          <a:xfrm>
            <a:off x="7033965" y="4731431"/>
            <a:ext cx="612000" cy="492552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0,5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8354024" y="3315074"/>
            <a:ext cx="612000" cy="468485"/>
          </a:xfrm>
          <a:custGeom>
            <a:avLst/>
            <a:gdLst>
              <a:gd name="connsiteX0" fmla="*/ 0 w 687626"/>
              <a:gd name="connsiteY0" fmla="*/ 30897 h 308968"/>
              <a:gd name="connsiteX1" fmla="*/ 30897 w 687626"/>
              <a:gd name="connsiteY1" fmla="*/ 0 h 308968"/>
              <a:gd name="connsiteX2" fmla="*/ 656729 w 687626"/>
              <a:gd name="connsiteY2" fmla="*/ 0 h 308968"/>
              <a:gd name="connsiteX3" fmla="*/ 687626 w 687626"/>
              <a:gd name="connsiteY3" fmla="*/ 30897 h 308968"/>
              <a:gd name="connsiteX4" fmla="*/ 687626 w 687626"/>
              <a:gd name="connsiteY4" fmla="*/ 278071 h 308968"/>
              <a:gd name="connsiteX5" fmla="*/ 656729 w 687626"/>
              <a:gd name="connsiteY5" fmla="*/ 308968 h 308968"/>
              <a:gd name="connsiteX6" fmla="*/ 30897 w 687626"/>
              <a:gd name="connsiteY6" fmla="*/ 308968 h 308968"/>
              <a:gd name="connsiteX7" fmla="*/ 0 w 687626"/>
              <a:gd name="connsiteY7" fmla="*/ 278071 h 308968"/>
              <a:gd name="connsiteX8" fmla="*/ 0 w 687626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7626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656729" y="0"/>
                </a:lnTo>
                <a:cubicBezTo>
                  <a:pt x="673793" y="0"/>
                  <a:pt x="687626" y="13833"/>
                  <a:pt x="687626" y="30897"/>
                </a:cubicBezTo>
                <a:lnTo>
                  <a:pt x="687626" y="278071"/>
                </a:lnTo>
                <a:cubicBezTo>
                  <a:pt x="687626" y="295135"/>
                  <a:pt x="673793" y="308968"/>
                  <a:pt x="656729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89" tIns="62389" rIns="62389" bIns="6238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8990367"/>
              </p:ext>
            </p:extLst>
          </p:nvPr>
        </p:nvGraphicFramePr>
        <p:xfrm>
          <a:off x="215056" y="3061627"/>
          <a:ext cx="3934126" cy="31140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base">
              <a:spcAft>
                <a:spcPct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base">
              <a:spcAft>
                <a:spcPct val="0"/>
              </a:spcAft>
              <a:buClr>
                <a:srgbClr val="F14124">
                  <a:lumMod val="75000"/>
                </a:srgbClr>
              </a:buClr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промышленности и инновационная экономика»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олилиния 31"/>
          <p:cNvSpPr/>
          <p:nvPr/>
        </p:nvSpPr>
        <p:spPr>
          <a:xfrm>
            <a:off x="7687148" y="3315074"/>
            <a:ext cx="612000" cy="468485"/>
          </a:xfrm>
          <a:custGeom>
            <a:avLst/>
            <a:gdLst>
              <a:gd name="connsiteX0" fmla="*/ 0 w 761117"/>
              <a:gd name="connsiteY0" fmla="*/ 30897 h 308968"/>
              <a:gd name="connsiteX1" fmla="*/ 30897 w 761117"/>
              <a:gd name="connsiteY1" fmla="*/ 0 h 308968"/>
              <a:gd name="connsiteX2" fmla="*/ 730220 w 761117"/>
              <a:gd name="connsiteY2" fmla="*/ 0 h 308968"/>
              <a:gd name="connsiteX3" fmla="*/ 761117 w 761117"/>
              <a:gd name="connsiteY3" fmla="*/ 30897 h 308968"/>
              <a:gd name="connsiteX4" fmla="*/ 761117 w 761117"/>
              <a:gd name="connsiteY4" fmla="*/ 278071 h 308968"/>
              <a:gd name="connsiteX5" fmla="*/ 730220 w 761117"/>
              <a:gd name="connsiteY5" fmla="*/ 308968 h 308968"/>
              <a:gd name="connsiteX6" fmla="*/ 30897 w 761117"/>
              <a:gd name="connsiteY6" fmla="*/ 308968 h 308968"/>
              <a:gd name="connsiteX7" fmla="*/ 0 w 761117"/>
              <a:gd name="connsiteY7" fmla="*/ 278071 h 308968"/>
              <a:gd name="connsiteX8" fmla="*/ 0 w 761117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117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730220" y="0"/>
                </a:lnTo>
                <a:cubicBezTo>
                  <a:pt x="747284" y="0"/>
                  <a:pt x="761117" y="13833"/>
                  <a:pt x="761117" y="30897"/>
                </a:cubicBezTo>
                <a:lnTo>
                  <a:pt x="761117" y="278071"/>
                </a:lnTo>
                <a:cubicBezTo>
                  <a:pt x="761117" y="295135"/>
                  <a:pt x="747284" y="308968"/>
                  <a:pt x="730220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89" tIns="62389" rIns="62389" bIns="6238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4283968" y="3933055"/>
            <a:ext cx="2698943" cy="714863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Инновационное развитие промышленности </a:t>
            </a:r>
            <a:endParaRPr lang="ru-RU" sz="13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</p:txBody>
      </p:sp>
      <p:sp>
        <p:nvSpPr>
          <p:cNvPr id="39" name="Полилиния 38"/>
          <p:cNvSpPr/>
          <p:nvPr/>
        </p:nvSpPr>
        <p:spPr>
          <a:xfrm>
            <a:off x="7683825" y="3933955"/>
            <a:ext cx="612000" cy="714864"/>
          </a:xfrm>
          <a:custGeom>
            <a:avLst/>
            <a:gdLst>
              <a:gd name="connsiteX0" fmla="*/ 0 w 816003"/>
              <a:gd name="connsiteY0" fmla="*/ 61344 h 613435"/>
              <a:gd name="connsiteX1" fmla="*/ 61344 w 816003"/>
              <a:gd name="connsiteY1" fmla="*/ 0 h 613435"/>
              <a:gd name="connsiteX2" fmla="*/ 754660 w 816003"/>
              <a:gd name="connsiteY2" fmla="*/ 0 h 613435"/>
              <a:gd name="connsiteX3" fmla="*/ 816004 w 816003"/>
              <a:gd name="connsiteY3" fmla="*/ 61344 h 613435"/>
              <a:gd name="connsiteX4" fmla="*/ 816003 w 816003"/>
              <a:gd name="connsiteY4" fmla="*/ 552092 h 613435"/>
              <a:gd name="connsiteX5" fmla="*/ 754659 w 816003"/>
              <a:gd name="connsiteY5" fmla="*/ 613436 h 613435"/>
              <a:gd name="connsiteX6" fmla="*/ 61344 w 816003"/>
              <a:gd name="connsiteY6" fmla="*/ 613435 h 613435"/>
              <a:gd name="connsiteX7" fmla="*/ 0 w 816003"/>
              <a:gd name="connsiteY7" fmla="*/ 552091 h 613435"/>
              <a:gd name="connsiteX8" fmla="*/ 0 w 816003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6003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54660" y="0"/>
                </a:lnTo>
                <a:cubicBezTo>
                  <a:pt x="788539" y="0"/>
                  <a:pt x="816004" y="27465"/>
                  <a:pt x="816004" y="61344"/>
                </a:cubicBezTo>
                <a:cubicBezTo>
                  <a:pt x="816004" y="224927"/>
                  <a:pt x="816003" y="388509"/>
                  <a:pt x="816003" y="552092"/>
                </a:cubicBezTo>
                <a:cubicBezTo>
                  <a:pt x="816003" y="585971"/>
                  <a:pt x="788538" y="613436"/>
                  <a:pt x="754659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0,6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8340970" y="3933055"/>
            <a:ext cx="612000" cy="714864"/>
          </a:xfrm>
          <a:custGeom>
            <a:avLst/>
            <a:gdLst>
              <a:gd name="connsiteX0" fmla="*/ 0 w 816003"/>
              <a:gd name="connsiteY0" fmla="*/ 61344 h 613435"/>
              <a:gd name="connsiteX1" fmla="*/ 61344 w 816003"/>
              <a:gd name="connsiteY1" fmla="*/ 0 h 613435"/>
              <a:gd name="connsiteX2" fmla="*/ 754660 w 816003"/>
              <a:gd name="connsiteY2" fmla="*/ 0 h 613435"/>
              <a:gd name="connsiteX3" fmla="*/ 816004 w 816003"/>
              <a:gd name="connsiteY3" fmla="*/ 61344 h 613435"/>
              <a:gd name="connsiteX4" fmla="*/ 816003 w 816003"/>
              <a:gd name="connsiteY4" fmla="*/ 552092 h 613435"/>
              <a:gd name="connsiteX5" fmla="*/ 754659 w 816003"/>
              <a:gd name="connsiteY5" fmla="*/ 613436 h 613435"/>
              <a:gd name="connsiteX6" fmla="*/ 61344 w 816003"/>
              <a:gd name="connsiteY6" fmla="*/ 613435 h 613435"/>
              <a:gd name="connsiteX7" fmla="*/ 0 w 816003"/>
              <a:gd name="connsiteY7" fmla="*/ 552091 h 613435"/>
              <a:gd name="connsiteX8" fmla="*/ 0 w 816003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6003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54660" y="0"/>
                </a:lnTo>
                <a:cubicBezTo>
                  <a:pt x="788539" y="0"/>
                  <a:pt x="816004" y="27465"/>
                  <a:pt x="816004" y="61344"/>
                </a:cubicBezTo>
                <a:cubicBezTo>
                  <a:pt x="816004" y="224927"/>
                  <a:pt x="816003" y="388509"/>
                  <a:pt x="816003" y="552092"/>
                </a:cubicBezTo>
                <a:cubicBezTo>
                  <a:pt x="816003" y="585971"/>
                  <a:pt x="788538" y="613436"/>
                  <a:pt x="754659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21,2</a:t>
            </a:r>
          </a:p>
        </p:txBody>
      </p:sp>
      <p:sp>
        <p:nvSpPr>
          <p:cNvPr id="41" name="Полилиния 40"/>
          <p:cNvSpPr/>
          <p:nvPr/>
        </p:nvSpPr>
        <p:spPr>
          <a:xfrm>
            <a:off x="7683825" y="4736648"/>
            <a:ext cx="612000" cy="492552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0,5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8340970" y="4736647"/>
            <a:ext cx="612000" cy="487335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0,5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774" y="620688"/>
            <a:ext cx="3024336" cy="22653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4283968" y="5269616"/>
            <a:ext cx="2698943" cy="607655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ts val="0"/>
              </a:spcAf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Энергосбережение в </a:t>
            </a:r>
            <a:endParaRPr lang="ru-RU" sz="13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88950">
              <a:lnSpc>
                <a:spcPct val="90000"/>
              </a:lnSpc>
              <a:spcAft>
                <a:spcPts val="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Республике</a:t>
            </a:r>
          </a:p>
        </p:txBody>
      </p:sp>
      <p:sp>
        <p:nvSpPr>
          <p:cNvPr id="27" name="Полилиния 26"/>
          <p:cNvSpPr/>
          <p:nvPr/>
        </p:nvSpPr>
        <p:spPr>
          <a:xfrm>
            <a:off x="7033965" y="5281121"/>
            <a:ext cx="613938" cy="596150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5,4</a:t>
            </a:r>
          </a:p>
        </p:txBody>
      </p:sp>
      <p:sp>
        <p:nvSpPr>
          <p:cNvPr id="28" name="Полилиния 27"/>
          <p:cNvSpPr/>
          <p:nvPr/>
        </p:nvSpPr>
        <p:spPr>
          <a:xfrm>
            <a:off x="7670593" y="5286337"/>
            <a:ext cx="634277" cy="590933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5,5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8340970" y="5286337"/>
            <a:ext cx="612000" cy="590933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5,5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4283968" y="5917689"/>
            <a:ext cx="2698943" cy="607655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ts val="0"/>
              </a:spcAf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государственной программы</a:t>
            </a:r>
          </a:p>
        </p:txBody>
      </p:sp>
      <p:sp>
        <p:nvSpPr>
          <p:cNvPr id="31" name="Полилиния 30"/>
          <p:cNvSpPr/>
          <p:nvPr/>
        </p:nvSpPr>
        <p:spPr>
          <a:xfrm>
            <a:off x="7035356" y="5929194"/>
            <a:ext cx="613938" cy="596150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16,8</a:t>
            </a:r>
          </a:p>
        </p:txBody>
      </p:sp>
      <p:sp>
        <p:nvSpPr>
          <p:cNvPr id="33" name="Полилиния 32"/>
          <p:cNvSpPr/>
          <p:nvPr/>
        </p:nvSpPr>
        <p:spPr>
          <a:xfrm>
            <a:off x="7676943" y="5923441"/>
            <a:ext cx="613938" cy="596150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17,3</a:t>
            </a:r>
          </a:p>
        </p:txBody>
      </p:sp>
      <p:sp>
        <p:nvSpPr>
          <p:cNvPr id="34" name="Полилиния 33"/>
          <p:cNvSpPr/>
          <p:nvPr/>
        </p:nvSpPr>
        <p:spPr>
          <a:xfrm>
            <a:off x="8340970" y="5923441"/>
            <a:ext cx="613938" cy="596150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17,3</a:t>
            </a:r>
          </a:p>
        </p:txBody>
      </p:sp>
    </p:spTree>
    <p:extLst>
      <p:ext uri="{BB962C8B-B14F-4D97-AF65-F5344CB8AC3E}">
        <p14:creationId xmlns:p14="http://schemas.microsoft.com/office/powerpoint/2010/main" val="3358962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>
          <a:xfrm>
            <a:off x="5126783" y="827577"/>
            <a:ext cx="3903032" cy="1092777"/>
          </a:xfrm>
          <a:custGeom>
            <a:avLst/>
            <a:gdLst>
              <a:gd name="connsiteX0" fmla="*/ 0 w 3903032"/>
              <a:gd name="connsiteY0" fmla="*/ 109278 h 1092777"/>
              <a:gd name="connsiteX1" fmla="*/ 109278 w 3903032"/>
              <a:gd name="connsiteY1" fmla="*/ 0 h 1092777"/>
              <a:gd name="connsiteX2" fmla="*/ 3793754 w 3903032"/>
              <a:gd name="connsiteY2" fmla="*/ 0 h 1092777"/>
              <a:gd name="connsiteX3" fmla="*/ 3903032 w 3903032"/>
              <a:gd name="connsiteY3" fmla="*/ 109278 h 1092777"/>
              <a:gd name="connsiteX4" fmla="*/ 3903032 w 3903032"/>
              <a:gd name="connsiteY4" fmla="*/ 983499 h 1092777"/>
              <a:gd name="connsiteX5" fmla="*/ 3793754 w 3903032"/>
              <a:gd name="connsiteY5" fmla="*/ 1092777 h 1092777"/>
              <a:gd name="connsiteX6" fmla="*/ 109278 w 3903032"/>
              <a:gd name="connsiteY6" fmla="*/ 1092777 h 1092777"/>
              <a:gd name="connsiteX7" fmla="*/ 0 w 3903032"/>
              <a:gd name="connsiteY7" fmla="*/ 983499 h 1092777"/>
              <a:gd name="connsiteX8" fmla="*/ 0 w 3903032"/>
              <a:gd name="connsiteY8" fmla="*/ 109278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1092777">
                <a:moveTo>
                  <a:pt x="0" y="109278"/>
                </a:moveTo>
                <a:cubicBezTo>
                  <a:pt x="0" y="48925"/>
                  <a:pt x="48925" y="0"/>
                  <a:pt x="109278" y="0"/>
                </a:cubicBezTo>
                <a:lnTo>
                  <a:pt x="3793754" y="0"/>
                </a:lnTo>
                <a:cubicBezTo>
                  <a:pt x="3854107" y="0"/>
                  <a:pt x="3903032" y="48925"/>
                  <a:pt x="3903032" y="109278"/>
                </a:cubicBezTo>
                <a:lnTo>
                  <a:pt x="3903032" y="983499"/>
                </a:lnTo>
                <a:cubicBezTo>
                  <a:pt x="3903032" y="1043852"/>
                  <a:pt x="3854107" y="1092777"/>
                  <a:pt x="3793754" y="1092777"/>
                </a:cubicBezTo>
                <a:lnTo>
                  <a:pt x="109278" y="1092777"/>
                </a:lnTo>
                <a:cubicBezTo>
                  <a:pt x="48925" y="1092777"/>
                  <a:pt x="0" y="1043852"/>
                  <a:pt x="0" y="983499"/>
                </a:cubicBezTo>
                <a:lnTo>
                  <a:pt x="0" y="109278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92966" tIns="92966" rIns="92966" bIns="92966" numCol="1" spcCol="1270" anchor="ctr" anchorCtr="0">
            <a:noAutofit/>
          </a:bodyPr>
          <a:lstStyle/>
          <a:p>
            <a:pPr algn="ctr" defTabSz="7112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</a:p>
        </p:txBody>
      </p:sp>
      <p:sp>
        <p:nvSpPr>
          <p:cNvPr id="16" name="Полилиния 15"/>
          <p:cNvSpPr/>
          <p:nvPr/>
        </p:nvSpPr>
        <p:spPr>
          <a:xfrm>
            <a:off x="5927052" y="2135973"/>
            <a:ext cx="730024" cy="775751"/>
          </a:xfrm>
          <a:custGeom>
            <a:avLst/>
            <a:gdLst>
              <a:gd name="connsiteX0" fmla="*/ 0 w 730024"/>
              <a:gd name="connsiteY0" fmla="*/ 73002 h 775751"/>
              <a:gd name="connsiteX1" fmla="*/ 73002 w 730024"/>
              <a:gd name="connsiteY1" fmla="*/ 0 h 775751"/>
              <a:gd name="connsiteX2" fmla="*/ 657022 w 730024"/>
              <a:gd name="connsiteY2" fmla="*/ 0 h 775751"/>
              <a:gd name="connsiteX3" fmla="*/ 730024 w 730024"/>
              <a:gd name="connsiteY3" fmla="*/ 73002 h 775751"/>
              <a:gd name="connsiteX4" fmla="*/ 730024 w 730024"/>
              <a:gd name="connsiteY4" fmla="*/ 702749 h 775751"/>
              <a:gd name="connsiteX5" fmla="*/ 657022 w 730024"/>
              <a:gd name="connsiteY5" fmla="*/ 775751 h 775751"/>
              <a:gd name="connsiteX6" fmla="*/ 73002 w 730024"/>
              <a:gd name="connsiteY6" fmla="*/ 775751 h 775751"/>
              <a:gd name="connsiteX7" fmla="*/ 0 w 730024"/>
              <a:gd name="connsiteY7" fmla="*/ 702749 h 775751"/>
              <a:gd name="connsiteX8" fmla="*/ 0 w 730024"/>
              <a:gd name="connsiteY8" fmla="*/ 73002 h 77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775751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702749"/>
                </a:lnTo>
                <a:cubicBezTo>
                  <a:pt x="730024" y="743067"/>
                  <a:pt x="697340" y="775751"/>
                  <a:pt x="657022" y="775751"/>
                </a:cubicBezTo>
                <a:lnTo>
                  <a:pt x="73002" y="775751"/>
                </a:lnTo>
                <a:cubicBezTo>
                  <a:pt x="32684" y="775751"/>
                  <a:pt x="0" y="743067"/>
                  <a:pt x="0" y="702749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22" tIns="74722" rIns="74722" bIns="74722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план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5946344" y="3349662"/>
            <a:ext cx="730024" cy="568147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103,5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6718399" y="2135973"/>
            <a:ext cx="730024" cy="775751"/>
          </a:xfrm>
          <a:custGeom>
            <a:avLst/>
            <a:gdLst>
              <a:gd name="connsiteX0" fmla="*/ 0 w 730024"/>
              <a:gd name="connsiteY0" fmla="*/ 73002 h 775751"/>
              <a:gd name="connsiteX1" fmla="*/ 73002 w 730024"/>
              <a:gd name="connsiteY1" fmla="*/ 0 h 775751"/>
              <a:gd name="connsiteX2" fmla="*/ 657022 w 730024"/>
              <a:gd name="connsiteY2" fmla="*/ 0 h 775751"/>
              <a:gd name="connsiteX3" fmla="*/ 730024 w 730024"/>
              <a:gd name="connsiteY3" fmla="*/ 73002 h 775751"/>
              <a:gd name="connsiteX4" fmla="*/ 730024 w 730024"/>
              <a:gd name="connsiteY4" fmla="*/ 702749 h 775751"/>
              <a:gd name="connsiteX5" fmla="*/ 657022 w 730024"/>
              <a:gd name="connsiteY5" fmla="*/ 775751 h 775751"/>
              <a:gd name="connsiteX6" fmla="*/ 73002 w 730024"/>
              <a:gd name="connsiteY6" fmla="*/ 775751 h 775751"/>
              <a:gd name="connsiteX7" fmla="*/ 0 w 730024"/>
              <a:gd name="connsiteY7" fmla="*/ 702749 h 775751"/>
              <a:gd name="connsiteX8" fmla="*/ 0 w 730024"/>
              <a:gd name="connsiteY8" fmla="*/ 73002 h 77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775751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702749"/>
                </a:lnTo>
                <a:cubicBezTo>
                  <a:pt x="730024" y="743067"/>
                  <a:pt x="697340" y="775751"/>
                  <a:pt x="657022" y="775751"/>
                </a:cubicBezTo>
                <a:lnTo>
                  <a:pt x="73002" y="775751"/>
                </a:lnTo>
                <a:cubicBezTo>
                  <a:pt x="32684" y="775751"/>
                  <a:pt x="0" y="743067"/>
                  <a:pt x="0" y="702749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22" tIns="74722" rIns="74722" bIns="74722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6737691" y="3349662"/>
            <a:ext cx="730024" cy="568147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103,6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7509746" y="2135973"/>
            <a:ext cx="730024" cy="775751"/>
          </a:xfrm>
          <a:custGeom>
            <a:avLst/>
            <a:gdLst>
              <a:gd name="connsiteX0" fmla="*/ 0 w 730024"/>
              <a:gd name="connsiteY0" fmla="*/ 73002 h 775751"/>
              <a:gd name="connsiteX1" fmla="*/ 73002 w 730024"/>
              <a:gd name="connsiteY1" fmla="*/ 0 h 775751"/>
              <a:gd name="connsiteX2" fmla="*/ 657022 w 730024"/>
              <a:gd name="connsiteY2" fmla="*/ 0 h 775751"/>
              <a:gd name="connsiteX3" fmla="*/ 730024 w 730024"/>
              <a:gd name="connsiteY3" fmla="*/ 73002 h 775751"/>
              <a:gd name="connsiteX4" fmla="*/ 730024 w 730024"/>
              <a:gd name="connsiteY4" fmla="*/ 702749 h 775751"/>
              <a:gd name="connsiteX5" fmla="*/ 657022 w 730024"/>
              <a:gd name="connsiteY5" fmla="*/ 775751 h 775751"/>
              <a:gd name="connsiteX6" fmla="*/ 73002 w 730024"/>
              <a:gd name="connsiteY6" fmla="*/ 775751 h 775751"/>
              <a:gd name="connsiteX7" fmla="*/ 0 w 730024"/>
              <a:gd name="connsiteY7" fmla="*/ 702749 h 775751"/>
              <a:gd name="connsiteX8" fmla="*/ 0 w 730024"/>
              <a:gd name="connsiteY8" fmla="*/ 73002 h 77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775751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702749"/>
                </a:lnTo>
                <a:cubicBezTo>
                  <a:pt x="730024" y="743067"/>
                  <a:pt x="697340" y="775751"/>
                  <a:pt x="657022" y="775751"/>
                </a:cubicBezTo>
                <a:lnTo>
                  <a:pt x="73002" y="775751"/>
                </a:lnTo>
                <a:cubicBezTo>
                  <a:pt x="32684" y="775751"/>
                  <a:pt x="0" y="743067"/>
                  <a:pt x="0" y="702749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22" tIns="74722" rIns="74722" bIns="74722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7529038" y="3349662"/>
            <a:ext cx="730024" cy="568147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103,8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8301093" y="2135973"/>
            <a:ext cx="730024" cy="775751"/>
          </a:xfrm>
          <a:custGeom>
            <a:avLst/>
            <a:gdLst>
              <a:gd name="connsiteX0" fmla="*/ 0 w 730024"/>
              <a:gd name="connsiteY0" fmla="*/ 73002 h 775751"/>
              <a:gd name="connsiteX1" fmla="*/ 73002 w 730024"/>
              <a:gd name="connsiteY1" fmla="*/ 0 h 775751"/>
              <a:gd name="connsiteX2" fmla="*/ 657022 w 730024"/>
              <a:gd name="connsiteY2" fmla="*/ 0 h 775751"/>
              <a:gd name="connsiteX3" fmla="*/ 730024 w 730024"/>
              <a:gd name="connsiteY3" fmla="*/ 73002 h 775751"/>
              <a:gd name="connsiteX4" fmla="*/ 730024 w 730024"/>
              <a:gd name="connsiteY4" fmla="*/ 702749 h 775751"/>
              <a:gd name="connsiteX5" fmla="*/ 657022 w 730024"/>
              <a:gd name="connsiteY5" fmla="*/ 775751 h 775751"/>
              <a:gd name="connsiteX6" fmla="*/ 73002 w 730024"/>
              <a:gd name="connsiteY6" fmla="*/ 775751 h 775751"/>
              <a:gd name="connsiteX7" fmla="*/ 0 w 730024"/>
              <a:gd name="connsiteY7" fmla="*/ 702749 h 775751"/>
              <a:gd name="connsiteX8" fmla="*/ 0 w 730024"/>
              <a:gd name="connsiteY8" fmla="*/ 73002 h 77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775751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702749"/>
                </a:lnTo>
                <a:cubicBezTo>
                  <a:pt x="730024" y="743067"/>
                  <a:pt x="697340" y="775751"/>
                  <a:pt x="657022" y="775751"/>
                </a:cubicBezTo>
                <a:lnTo>
                  <a:pt x="73002" y="775751"/>
                </a:lnTo>
                <a:cubicBezTo>
                  <a:pt x="32684" y="775751"/>
                  <a:pt x="0" y="743067"/>
                  <a:pt x="0" y="702749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22" tIns="74722" rIns="74722" bIns="74722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8316520" y="3349662"/>
            <a:ext cx="730024" cy="568147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104,5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832" y="3352952"/>
            <a:ext cx="4903478" cy="5615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Индекс производства обрабатывающих производств,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07756" y="2150587"/>
            <a:ext cx="2694136" cy="648072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71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2050" name="Picture 2" descr="T:\Сектор финансирования\198186_origin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675" y="1129559"/>
            <a:ext cx="2279984" cy="17566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http://ppt.ru/images/news/12841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37" y="702808"/>
            <a:ext cx="2832574" cy="1217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base">
              <a:spcAft>
                <a:spcPct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base">
              <a:spcAft>
                <a:spcPct val="0"/>
              </a:spcAft>
              <a:buClr>
                <a:srgbClr val="F14124">
                  <a:lumMod val="75000"/>
                </a:srgbClr>
              </a:buClr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промышленности и инновационная экономика»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олилиния 31"/>
          <p:cNvSpPr/>
          <p:nvPr/>
        </p:nvSpPr>
        <p:spPr>
          <a:xfrm>
            <a:off x="5946344" y="4050664"/>
            <a:ext cx="730024" cy="5616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28,3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6737691" y="4050664"/>
            <a:ext cx="730024" cy="5616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32,8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7529038" y="4050664"/>
            <a:ext cx="730024" cy="5616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37,4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8316520" y="4050664"/>
            <a:ext cx="730024" cy="5616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43,7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30467" y="4049567"/>
            <a:ext cx="4904418" cy="5616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 вес организаций, осуществлявших технологические инновации, в общем числе обследованных организаций, %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5946344" y="4732408"/>
            <a:ext cx="730024" cy="5616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140,0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6749244" y="4732408"/>
            <a:ext cx="730024" cy="5616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142,0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7529038" y="4732408"/>
            <a:ext cx="730024" cy="5616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143,0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8331947" y="4732408"/>
            <a:ext cx="730024" cy="5616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145,0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130467" y="4732408"/>
            <a:ext cx="4904418" cy="5616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 количества организаций, внедривших международные стандарты качества (современные технологии управления), по отношению к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году,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5126659" y="2135048"/>
            <a:ext cx="730800" cy="777600"/>
          </a:xfrm>
          <a:custGeom>
            <a:avLst/>
            <a:gdLst>
              <a:gd name="connsiteX0" fmla="*/ 0 w 1612017"/>
              <a:gd name="connsiteY0" fmla="*/ 91715 h 917152"/>
              <a:gd name="connsiteX1" fmla="*/ 91715 w 1612017"/>
              <a:gd name="connsiteY1" fmla="*/ 0 h 917152"/>
              <a:gd name="connsiteX2" fmla="*/ 1520302 w 1612017"/>
              <a:gd name="connsiteY2" fmla="*/ 0 h 917152"/>
              <a:gd name="connsiteX3" fmla="*/ 1612017 w 1612017"/>
              <a:gd name="connsiteY3" fmla="*/ 91715 h 917152"/>
              <a:gd name="connsiteX4" fmla="*/ 1612017 w 1612017"/>
              <a:gd name="connsiteY4" fmla="*/ 825437 h 917152"/>
              <a:gd name="connsiteX5" fmla="*/ 1520302 w 1612017"/>
              <a:gd name="connsiteY5" fmla="*/ 917152 h 917152"/>
              <a:gd name="connsiteX6" fmla="*/ 91715 w 1612017"/>
              <a:gd name="connsiteY6" fmla="*/ 917152 h 917152"/>
              <a:gd name="connsiteX7" fmla="*/ 0 w 1612017"/>
              <a:gd name="connsiteY7" fmla="*/ 825437 h 917152"/>
              <a:gd name="connsiteX8" fmla="*/ 0 w 1612017"/>
              <a:gd name="connsiteY8" fmla="*/ 91715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12017" h="917152">
                <a:moveTo>
                  <a:pt x="0" y="91715"/>
                </a:moveTo>
                <a:cubicBezTo>
                  <a:pt x="0" y="41062"/>
                  <a:pt x="41062" y="0"/>
                  <a:pt x="91715" y="0"/>
                </a:cubicBezTo>
                <a:lnTo>
                  <a:pt x="1520302" y="0"/>
                </a:lnTo>
                <a:cubicBezTo>
                  <a:pt x="1570955" y="0"/>
                  <a:pt x="1612017" y="41062"/>
                  <a:pt x="1612017" y="91715"/>
                </a:cubicBezTo>
                <a:lnTo>
                  <a:pt x="1612017" y="825437"/>
                </a:lnTo>
                <a:cubicBezTo>
                  <a:pt x="1612017" y="876090"/>
                  <a:pt x="1570955" y="917152"/>
                  <a:pt x="1520302" y="917152"/>
                </a:cubicBezTo>
                <a:lnTo>
                  <a:pt x="91715" y="917152"/>
                </a:lnTo>
                <a:cubicBezTo>
                  <a:pt x="41062" y="917152"/>
                  <a:pt x="0" y="876090"/>
                  <a:pt x="0" y="825437"/>
                </a:cubicBezTo>
                <a:lnTo>
                  <a:pt x="0" y="91715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202" tIns="80202" rIns="80202" bIns="80202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факт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5120868" y="3352952"/>
            <a:ext cx="730800" cy="568800"/>
          </a:xfrm>
          <a:custGeom>
            <a:avLst/>
            <a:gdLst>
              <a:gd name="connsiteX0" fmla="*/ 0 w 1605729"/>
              <a:gd name="connsiteY0" fmla="*/ 46558 h 465583"/>
              <a:gd name="connsiteX1" fmla="*/ 46558 w 1605729"/>
              <a:gd name="connsiteY1" fmla="*/ 0 h 465583"/>
              <a:gd name="connsiteX2" fmla="*/ 1559171 w 1605729"/>
              <a:gd name="connsiteY2" fmla="*/ 0 h 465583"/>
              <a:gd name="connsiteX3" fmla="*/ 1605729 w 1605729"/>
              <a:gd name="connsiteY3" fmla="*/ 46558 h 465583"/>
              <a:gd name="connsiteX4" fmla="*/ 1605729 w 1605729"/>
              <a:gd name="connsiteY4" fmla="*/ 419025 h 465583"/>
              <a:gd name="connsiteX5" fmla="*/ 1559171 w 1605729"/>
              <a:gd name="connsiteY5" fmla="*/ 465583 h 465583"/>
              <a:gd name="connsiteX6" fmla="*/ 46558 w 1605729"/>
              <a:gd name="connsiteY6" fmla="*/ 465583 h 465583"/>
              <a:gd name="connsiteX7" fmla="*/ 0 w 1605729"/>
              <a:gd name="connsiteY7" fmla="*/ 419025 h 465583"/>
              <a:gd name="connsiteX8" fmla="*/ 0 w 1605729"/>
              <a:gd name="connsiteY8" fmla="*/ 46558 h 465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5729" h="465583">
                <a:moveTo>
                  <a:pt x="0" y="46558"/>
                </a:moveTo>
                <a:cubicBezTo>
                  <a:pt x="0" y="20845"/>
                  <a:pt x="20845" y="0"/>
                  <a:pt x="46558" y="0"/>
                </a:cubicBezTo>
                <a:lnTo>
                  <a:pt x="1559171" y="0"/>
                </a:lnTo>
                <a:cubicBezTo>
                  <a:pt x="1584884" y="0"/>
                  <a:pt x="1605729" y="20845"/>
                  <a:pt x="1605729" y="46558"/>
                </a:cubicBezTo>
                <a:lnTo>
                  <a:pt x="1605729" y="419025"/>
                </a:lnTo>
                <a:cubicBezTo>
                  <a:pt x="1605729" y="444738"/>
                  <a:pt x="1584884" y="465583"/>
                  <a:pt x="1559171" y="465583"/>
                </a:cubicBezTo>
                <a:lnTo>
                  <a:pt x="46558" y="465583"/>
                </a:lnTo>
                <a:cubicBezTo>
                  <a:pt x="20845" y="465583"/>
                  <a:pt x="0" y="444738"/>
                  <a:pt x="0" y="419025"/>
                </a:cubicBezTo>
                <a:lnTo>
                  <a:pt x="0" y="46558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5546" tIns="55546" rIns="55546" bIns="5554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105,5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5120868" y="4050664"/>
            <a:ext cx="730800" cy="568800"/>
          </a:xfrm>
          <a:custGeom>
            <a:avLst/>
            <a:gdLst>
              <a:gd name="connsiteX0" fmla="*/ 0 w 941167"/>
              <a:gd name="connsiteY0" fmla="*/ 69781 h 697806"/>
              <a:gd name="connsiteX1" fmla="*/ 69781 w 941167"/>
              <a:gd name="connsiteY1" fmla="*/ 0 h 697806"/>
              <a:gd name="connsiteX2" fmla="*/ 871386 w 941167"/>
              <a:gd name="connsiteY2" fmla="*/ 0 h 697806"/>
              <a:gd name="connsiteX3" fmla="*/ 941167 w 941167"/>
              <a:gd name="connsiteY3" fmla="*/ 69781 h 697806"/>
              <a:gd name="connsiteX4" fmla="*/ 941167 w 941167"/>
              <a:gd name="connsiteY4" fmla="*/ 628025 h 697806"/>
              <a:gd name="connsiteX5" fmla="*/ 871386 w 941167"/>
              <a:gd name="connsiteY5" fmla="*/ 697806 h 697806"/>
              <a:gd name="connsiteX6" fmla="*/ 69781 w 941167"/>
              <a:gd name="connsiteY6" fmla="*/ 697806 h 697806"/>
              <a:gd name="connsiteX7" fmla="*/ 0 w 941167"/>
              <a:gd name="connsiteY7" fmla="*/ 628025 h 697806"/>
              <a:gd name="connsiteX8" fmla="*/ 0 w 941167"/>
              <a:gd name="connsiteY8" fmla="*/ 69781 h 697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1167" h="697806">
                <a:moveTo>
                  <a:pt x="0" y="69781"/>
                </a:moveTo>
                <a:cubicBezTo>
                  <a:pt x="0" y="31242"/>
                  <a:pt x="31242" y="0"/>
                  <a:pt x="69781" y="0"/>
                </a:cubicBezTo>
                <a:lnTo>
                  <a:pt x="871386" y="0"/>
                </a:lnTo>
                <a:cubicBezTo>
                  <a:pt x="909925" y="0"/>
                  <a:pt x="941167" y="31242"/>
                  <a:pt x="941167" y="69781"/>
                </a:cubicBezTo>
                <a:lnTo>
                  <a:pt x="941167" y="628025"/>
                </a:lnTo>
                <a:cubicBezTo>
                  <a:pt x="941167" y="666564"/>
                  <a:pt x="909925" y="697806"/>
                  <a:pt x="871386" y="697806"/>
                </a:cubicBezTo>
                <a:lnTo>
                  <a:pt x="69781" y="697806"/>
                </a:lnTo>
                <a:cubicBezTo>
                  <a:pt x="31242" y="697806"/>
                  <a:pt x="0" y="666564"/>
                  <a:pt x="0" y="628025"/>
                </a:cubicBezTo>
                <a:lnTo>
                  <a:pt x="0" y="69781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48" tIns="62348" rIns="62348" bIns="62348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40,0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5120868" y="4732408"/>
            <a:ext cx="730800" cy="568800"/>
          </a:xfrm>
          <a:custGeom>
            <a:avLst/>
            <a:gdLst>
              <a:gd name="connsiteX0" fmla="*/ 0 w 941167"/>
              <a:gd name="connsiteY0" fmla="*/ 69781 h 697806"/>
              <a:gd name="connsiteX1" fmla="*/ 69781 w 941167"/>
              <a:gd name="connsiteY1" fmla="*/ 0 h 697806"/>
              <a:gd name="connsiteX2" fmla="*/ 871386 w 941167"/>
              <a:gd name="connsiteY2" fmla="*/ 0 h 697806"/>
              <a:gd name="connsiteX3" fmla="*/ 941167 w 941167"/>
              <a:gd name="connsiteY3" fmla="*/ 69781 h 697806"/>
              <a:gd name="connsiteX4" fmla="*/ 941167 w 941167"/>
              <a:gd name="connsiteY4" fmla="*/ 628025 h 697806"/>
              <a:gd name="connsiteX5" fmla="*/ 871386 w 941167"/>
              <a:gd name="connsiteY5" fmla="*/ 697806 h 697806"/>
              <a:gd name="connsiteX6" fmla="*/ 69781 w 941167"/>
              <a:gd name="connsiteY6" fmla="*/ 697806 h 697806"/>
              <a:gd name="connsiteX7" fmla="*/ 0 w 941167"/>
              <a:gd name="connsiteY7" fmla="*/ 628025 h 697806"/>
              <a:gd name="connsiteX8" fmla="*/ 0 w 941167"/>
              <a:gd name="connsiteY8" fmla="*/ 69781 h 697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1167" h="697806">
                <a:moveTo>
                  <a:pt x="0" y="69781"/>
                </a:moveTo>
                <a:cubicBezTo>
                  <a:pt x="0" y="31242"/>
                  <a:pt x="31242" y="0"/>
                  <a:pt x="69781" y="0"/>
                </a:cubicBezTo>
                <a:lnTo>
                  <a:pt x="871386" y="0"/>
                </a:lnTo>
                <a:cubicBezTo>
                  <a:pt x="909925" y="0"/>
                  <a:pt x="941167" y="31242"/>
                  <a:pt x="941167" y="69781"/>
                </a:cubicBezTo>
                <a:lnTo>
                  <a:pt x="941167" y="628025"/>
                </a:lnTo>
                <a:cubicBezTo>
                  <a:pt x="941167" y="666564"/>
                  <a:pt x="909925" y="697806"/>
                  <a:pt x="871386" y="697806"/>
                </a:cubicBezTo>
                <a:lnTo>
                  <a:pt x="69781" y="697806"/>
                </a:lnTo>
                <a:cubicBezTo>
                  <a:pt x="31242" y="697806"/>
                  <a:pt x="0" y="666564"/>
                  <a:pt x="0" y="628025"/>
                </a:cubicBezTo>
                <a:lnTo>
                  <a:pt x="0" y="69781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48" tIns="62348" rIns="62348" bIns="62348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136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76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516" y="4390405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759495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7780" y="858545"/>
            <a:ext cx="5432332" cy="192238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</a:t>
            </a:r>
            <a:r>
              <a:rPr lang="ru-RU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программы: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управления государственным имуществом Чувашской Республики;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оптимизация состава и структуры государственного имущества Чувашской Республики;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эффективного функционирования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государственного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сектора экономики Чувашской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9728" y="2996952"/>
            <a:ext cx="42093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3220183"/>
              </p:ext>
            </p:extLst>
          </p:nvPr>
        </p:nvGraphicFramePr>
        <p:xfrm>
          <a:off x="245437" y="3320117"/>
          <a:ext cx="3750499" cy="3228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00392" y="6513069"/>
            <a:ext cx="1031571" cy="300307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72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Полилиния 2"/>
          <p:cNvSpPr/>
          <p:nvPr/>
        </p:nvSpPr>
        <p:spPr>
          <a:xfrm>
            <a:off x="4601217" y="3501008"/>
            <a:ext cx="4364707" cy="357863"/>
          </a:xfrm>
          <a:custGeom>
            <a:avLst/>
            <a:gdLst>
              <a:gd name="connsiteX0" fmla="*/ 0 w 3828284"/>
              <a:gd name="connsiteY0" fmla="*/ 43510 h 435104"/>
              <a:gd name="connsiteX1" fmla="*/ 43510 w 3828284"/>
              <a:gd name="connsiteY1" fmla="*/ 0 h 435104"/>
              <a:gd name="connsiteX2" fmla="*/ 3784774 w 3828284"/>
              <a:gd name="connsiteY2" fmla="*/ 0 h 435104"/>
              <a:gd name="connsiteX3" fmla="*/ 3828284 w 3828284"/>
              <a:gd name="connsiteY3" fmla="*/ 43510 h 435104"/>
              <a:gd name="connsiteX4" fmla="*/ 3828284 w 3828284"/>
              <a:gd name="connsiteY4" fmla="*/ 391594 h 435104"/>
              <a:gd name="connsiteX5" fmla="*/ 3784774 w 3828284"/>
              <a:gd name="connsiteY5" fmla="*/ 435104 h 435104"/>
              <a:gd name="connsiteX6" fmla="*/ 43510 w 3828284"/>
              <a:gd name="connsiteY6" fmla="*/ 435104 h 435104"/>
              <a:gd name="connsiteX7" fmla="*/ 0 w 3828284"/>
              <a:gd name="connsiteY7" fmla="*/ 391594 h 435104"/>
              <a:gd name="connsiteX8" fmla="*/ 0 w 3828284"/>
              <a:gd name="connsiteY8" fmla="*/ 43510 h 435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8284" h="435104">
                <a:moveTo>
                  <a:pt x="0" y="43510"/>
                </a:moveTo>
                <a:cubicBezTo>
                  <a:pt x="0" y="19480"/>
                  <a:pt x="19480" y="0"/>
                  <a:pt x="43510" y="0"/>
                </a:cubicBezTo>
                <a:lnTo>
                  <a:pt x="3784774" y="0"/>
                </a:lnTo>
                <a:cubicBezTo>
                  <a:pt x="3808804" y="0"/>
                  <a:pt x="3828284" y="19480"/>
                  <a:pt x="3828284" y="43510"/>
                </a:cubicBezTo>
                <a:lnTo>
                  <a:pt x="3828284" y="391594"/>
                </a:lnTo>
                <a:cubicBezTo>
                  <a:pt x="3828284" y="415624"/>
                  <a:pt x="3808804" y="435104"/>
                  <a:pt x="3784774" y="435104"/>
                </a:cubicBezTo>
                <a:lnTo>
                  <a:pt x="43510" y="435104"/>
                </a:lnTo>
                <a:cubicBezTo>
                  <a:pt x="19480" y="435104"/>
                  <a:pt x="0" y="415624"/>
                  <a:pt x="0" y="391594"/>
                </a:cubicBezTo>
                <a:lnTo>
                  <a:pt x="0" y="4351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084" tIns="66084" rIns="66084" bIns="66084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4601217" y="3997584"/>
            <a:ext cx="2373363" cy="330794"/>
          </a:xfrm>
          <a:custGeom>
            <a:avLst/>
            <a:gdLst>
              <a:gd name="connsiteX0" fmla="*/ 0 w 2092791"/>
              <a:gd name="connsiteY0" fmla="*/ 40219 h 402193"/>
              <a:gd name="connsiteX1" fmla="*/ 40219 w 2092791"/>
              <a:gd name="connsiteY1" fmla="*/ 0 h 402193"/>
              <a:gd name="connsiteX2" fmla="*/ 2052572 w 2092791"/>
              <a:gd name="connsiteY2" fmla="*/ 0 h 402193"/>
              <a:gd name="connsiteX3" fmla="*/ 2092791 w 2092791"/>
              <a:gd name="connsiteY3" fmla="*/ 40219 h 402193"/>
              <a:gd name="connsiteX4" fmla="*/ 2092791 w 2092791"/>
              <a:gd name="connsiteY4" fmla="*/ 361974 h 402193"/>
              <a:gd name="connsiteX5" fmla="*/ 2052572 w 2092791"/>
              <a:gd name="connsiteY5" fmla="*/ 402193 h 402193"/>
              <a:gd name="connsiteX6" fmla="*/ 40219 w 2092791"/>
              <a:gd name="connsiteY6" fmla="*/ 402193 h 402193"/>
              <a:gd name="connsiteX7" fmla="*/ 0 w 2092791"/>
              <a:gd name="connsiteY7" fmla="*/ 361974 h 402193"/>
              <a:gd name="connsiteX8" fmla="*/ 0 w 2092791"/>
              <a:gd name="connsiteY8" fmla="*/ 40219 h 402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92791" h="402193">
                <a:moveTo>
                  <a:pt x="0" y="40219"/>
                </a:moveTo>
                <a:cubicBezTo>
                  <a:pt x="0" y="18007"/>
                  <a:pt x="18007" y="0"/>
                  <a:pt x="40219" y="0"/>
                </a:cubicBezTo>
                <a:lnTo>
                  <a:pt x="2052572" y="0"/>
                </a:lnTo>
                <a:cubicBezTo>
                  <a:pt x="2074784" y="0"/>
                  <a:pt x="2092791" y="18007"/>
                  <a:pt x="2092791" y="40219"/>
                </a:cubicBezTo>
                <a:lnTo>
                  <a:pt x="2092791" y="361974"/>
                </a:lnTo>
                <a:cubicBezTo>
                  <a:pt x="2092791" y="384186"/>
                  <a:pt x="2074784" y="402193"/>
                  <a:pt x="2052572" y="402193"/>
                </a:cubicBezTo>
                <a:lnTo>
                  <a:pt x="40219" y="402193"/>
                </a:lnTo>
                <a:cubicBezTo>
                  <a:pt x="18007" y="402193"/>
                  <a:pt x="0" y="384186"/>
                  <a:pt x="0" y="361974"/>
                </a:cubicBezTo>
                <a:lnTo>
                  <a:pt x="0" y="4021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120" tIns="65120" rIns="65120" bIns="65120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</a:p>
        </p:txBody>
      </p:sp>
      <p:sp>
        <p:nvSpPr>
          <p:cNvPr id="10" name="Полилиния 9"/>
          <p:cNvSpPr/>
          <p:nvPr/>
        </p:nvSpPr>
        <p:spPr>
          <a:xfrm>
            <a:off x="4601217" y="4375824"/>
            <a:ext cx="2390805" cy="454495"/>
          </a:xfrm>
          <a:custGeom>
            <a:avLst/>
            <a:gdLst>
              <a:gd name="connsiteX0" fmla="*/ 0 w 2109407"/>
              <a:gd name="connsiteY0" fmla="*/ 55259 h 552593"/>
              <a:gd name="connsiteX1" fmla="*/ 55259 w 2109407"/>
              <a:gd name="connsiteY1" fmla="*/ 0 h 552593"/>
              <a:gd name="connsiteX2" fmla="*/ 2054148 w 2109407"/>
              <a:gd name="connsiteY2" fmla="*/ 0 h 552593"/>
              <a:gd name="connsiteX3" fmla="*/ 2109407 w 2109407"/>
              <a:gd name="connsiteY3" fmla="*/ 55259 h 552593"/>
              <a:gd name="connsiteX4" fmla="*/ 2109407 w 2109407"/>
              <a:gd name="connsiteY4" fmla="*/ 497334 h 552593"/>
              <a:gd name="connsiteX5" fmla="*/ 2054148 w 2109407"/>
              <a:gd name="connsiteY5" fmla="*/ 552593 h 552593"/>
              <a:gd name="connsiteX6" fmla="*/ 55259 w 2109407"/>
              <a:gd name="connsiteY6" fmla="*/ 552593 h 552593"/>
              <a:gd name="connsiteX7" fmla="*/ 0 w 2109407"/>
              <a:gd name="connsiteY7" fmla="*/ 497334 h 552593"/>
              <a:gd name="connsiteX8" fmla="*/ 0 w 2109407"/>
              <a:gd name="connsiteY8" fmla="*/ 55259 h 552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09407" h="552593">
                <a:moveTo>
                  <a:pt x="0" y="55259"/>
                </a:moveTo>
                <a:cubicBezTo>
                  <a:pt x="0" y="24740"/>
                  <a:pt x="24740" y="0"/>
                  <a:pt x="55259" y="0"/>
                </a:cubicBezTo>
                <a:lnTo>
                  <a:pt x="2054148" y="0"/>
                </a:lnTo>
                <a:cubicBezTo>
                  <a:pt x="2084667" y="0"/>
                  <a:pt x="2109407" y="24740"/>
                  <a:pt x="2109407" y="55259"/>
                </a:cubicBezTo>
                <a:lnTo>
                  <a:pt x="2109407" y="497334"/>
                </a:lnTo>
                <a:cubicBezTo>
                  <a:pt x="2109407" y="527853"/>
                  <a:pt x="2084667" y="552593"/>
                  <a:pt x="2054148" y="552593"/>
                </a:cubicBezTo>
                <a:lnTo>
                  <a:pt x="55259" y="552593"/>
                </a:lnTo>
                <a:cubicBezTo>
                  <a:pt x="24740" y="552593"/>
                  <a:pt x="0" y="527853"/>
                  <a:pt x="0" y="497334"/>
                </a:cubicBezTo>
                <a:lnTo>
                  <a:pt x="0" y="5525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05" tIns="61905" rIns="61905" bIns="61905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государственным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имуществом Чувашской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олилиния 10"/>
          <p:cNvSpPr/>
          <p:nvPr/>
        </p:nvSpPr>
        <p:spPr>
          <a:xfrm>
            <a:off x="4601217" y="4871940"/>
            <a:ext cx="2406125" cy="608566"/>
          </a:xfrm>
          <a:custGeom>
            <a:avLst/>
            <a:gdLst>
              <a:gd name="connsiteX0" fmla="*/ 0 w 2123999"/>
              <a:gd name="connsiteY0" fmla="*/ 36961 h 369613"/>
              <a:gd name="connsiteX1" fmla="*/ 36961 w 2123999"/>
              <a:gd name="connsiteY1" fmla="*/ 0 h 369613"/>
              <a:gd name="connsiteX2" fmla="*/ 2087038 w 2123999"/>
              <a:gd name="connsiteY2" fmla="*/ 0 h 369613"/>
              <a:gd name="connsiteX3" fmla="*/ 2123999 w 2123999"/>
              <a:gd name="connsiteY3" fmla="*/ 36961 h 369613"/>
              <a:gd name="connsiteX4" fmla="*/ 2123999 w 2123999"/>
              <a:gd name="connsiteY4" fmla="*/ 332652 h 369613"/>
              <a:gd name="connsiteX5" fmla="*/ 2087038 w 2123999"/>
              <a:gd name="connsiteY5" fmla="*/ 369613 h 369613"/>
              <a:gd name="connsiteX6" fmla="*/ 36961 w 2123999"/>
              <a:gd name="connsiteY6" fmla="*/ 369613 h 369613"/>
              <a:gd name="connsiteX7" fmla="*/ 0 w 2123999"/>
              <a:gd name="connsiteY7" fmla="*/ 332652 h 369613"/>
              <a:gd name="connsiteX8" fmla="*/ 0 w 2123999"/>
              <a:gd name="connsiteY8" fmla="*/ 36961 h 369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3999" h="369613">
                <a:moveTo>
                  <a:pt x="0" y="36961"/>
                </a:moveTo>
                <a:cubicBezTo>
                  <a:pt x="0" y="16548"/>
                  <a:pt x="16548" y="0"/>
                  <a:pt x="36961" y="0"/>
                </a:cubicBezTo>
                <a:lnTo>
                  <a:pt x="2087038" y="0"/>
                </a:lnTo>
                <a:cubicBezTo>
                  <a:pt x="2107451" y="0"/>
                  <a:pt x="2123999" y="16548"/>
                  <a:pt x="2123999" y="36961"/>
                </a:cubicBezTo>
                <a:lnTo>
                  <a:pt x="2123999" y="332652"/>
                </a:lnTo>
                <a:cubicBezTo>
                  <a:pt x="2123999" y="353065"/>
                  <a:pt x="2107451" y="369613"/>
                  <a:pt x="2087038" y="369613"/>
                </a:cubicBezTo>
                <a:lnTo>
                  <a:pt x="36961" y="369613"/>
                </a:lnTo>
                <a:cubicBezTo>
                  <a:pt x="16548" y="369613"/>
                  <a:pt x="0" y="353065"/>
                  <a:pt x="0" y="332652"/>
                </a:cubicBezTo>
                <a:lnTo>
                  <a:pt x="0" y="3696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546" tIns="56546" rIns="56546" bIns="56546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эффективного государственного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сектора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экономики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7730284" y="3996557"/>
            <a:ext cx="590354" cy="326039"/>
          </a:xfrm>
          <a:custGeom>
            <a:avLst/>
            <a:gdLst>
              <a:gd name="connsiteX0" fmla="*/ 0 w 655572"/>
              <a:gd name="connsiteY0" fmla="*/ 39641 h 396411"/>
              <a:gd name="connsiteX1" fmla="*/ 39641 w 655572"/>
              <a:gd name="connsiteY1" fmla="*/ 0 h 396411"/>
              <a:gd name="connsiteX2" fmla="*/ 615931 w 655572"/>
              <a:gd name="connsiteY2" fmla="*/ 0 h 396411"/>
              <a:gd name="connsiteX3" fmla="*/ 655572 w 655572"/>
              <a:gd name="connsiteY3" fmla="*/ 39641 h 396411"/>
              <a:gd name="connsiteX4" fmla="*/ 655572 w 655572"/>
              <a:gd name="connsiteY4" fmla="*/ 356770 h 396411"/>
              <a:gd name="connsiteX5" fmla="*/ 615931 w 655572"/>
              <a:gd name="connsiteY5" fmla="*/ 396411 h 396411"/>
              <a:gd name="connsiteX6" fmla="*/ 39641 w 655572"/>
              <a:gd name="connsiteY6" fmla="*/ 396411 h 396411"/>
              <a:gd name="connsiteX7" fmla="*/ 0 w 655572"/>
              <a:gd name="connsiteY7" fmla="*/ 356770 h 396411"/>
              <a:gd name="connsiteX8" fmla="*/ 0 w 655572"/>
              <a:gd name="connsiteY8" fmla="*/ 39641 h 39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72" h="396411">
                <a:moveTo>
                  <a:pt x="0" y="39641"/>
                </a:moveTo>
                <a:cubicBezTo>
                  <a:pt x="0" y="17748"/>
                  <a:pt x="17748" y="0"/>
                  <a:pt x="39641" y="0"/>
                </a:cubicBezTo>
                <a:lnTo>
                  <a:pt x="615931" y="0"/>
                </a:lnTo>
                <a:cubicBezTo>
                  <a:pt x="637824" y="0"/>
                  <a:pt x="655572" y="17748"/>
                  <a:pt x="655572" y="39641"/>
                </a:cubicBezTo>
                <a:lnTo>
                  <a:pt x="655572" y="356770"/>
                </a:lnTo>
                <a:cubicBezTo>
                  <a:pt x="655572" y="378663"/>
                  <a:pt x="637824" y="396411"/>
                  <a:pt x="615931" y="396411"/>
                </a:cubicBezTo>
                <a:lnTo>
                  <a:pt x="39641" y="396411"/>
                </a:lnTo>
                <a:cubicBezTo>
                  <a:pt x="17748" y="396411"/>
                  <a:pt x="0" y="378663"/>
                  <a:pt x="0" y="356770"/>
                </a:cubicBezTo>
                <a:lnTo>
                  <a:pt x="0" y="396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30" tIns="57330" rIns="57330" bIns="57330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7730283" y="4375987"/>
            <a:ext cx="590354" cy="456447"/>
          </a:xfrm>
          <a:custGeom>
            <a:avLst/>
            <a:gdLst>
              <a:gd name="connsiteX0" fmla="*/ 0 w 655567"/>
              <a:gd name="connsiteY0" fmla="*/ 55497 h 554966"/>
              <a:gd name="connsiteX1" fmla="*/ 55497 w 655567"/>
              <a:gd name="connsiteY1" fmla="*/ 0 h 554966"/>
              <a:gd name="connsiteX2" fmla="*/ 600070 w 655567"/>
              <a:gd name="connsiteY2" fmla="*/ 0 h 554966"/>
              <a:gd name="connsiteX3" fmla="*/ 655567 w 655567"/>
              <a:gd name="connsiteY3" fmla="*/ 55497 h 554966"/>
              <a:gd name="connsiteX4" fmla="*/ 655567 w 655567"/>
              <a:gd name="connsiteY4" fmla="*/ 499469 h 554966"/>
              <a:gd name="connsiteX5" fmla="*/ 600070 w 655567"/>
              <a:gd name="connsiteY5" fmla="*/ 554966 h 554966"/>
              <a:gd name="connsiteX6" fmla="*/ 55497 w 655567"/>
              <a:gd name="connsiteY6" fmla="*/ 554966 h 554966"/>
              <a:gd name="connsiteX7" fmla="*/ 0 w 655567"/>
              <a:gd name="connsiteY7" fmla="*/ 499469 h 554966"/>
              <a:gd name="connsiteX8" fmla="*/ 0 w 655567"/>
              <a:gd name="connsiteY8" fmla="*/ 55497 h 554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67" h="554966">
                <a:moveTo>
                  <a:pt x="0" y="55497"/>
                </a:moveTo>
                <a:cubicBezTo>
                  <a:pt x="0" y="24847"/>
                  <a:pt x="24847" y="0"/>
                  <a:pt x="55497" y="0"/>
                </a:cubicBezTo>
                <a:lnTo>
                  <a:pt x="600070" y="0"/>
                </a:lnTo>
                <a:cubicBezTo>
                  <a:pt x="630720" y="0"/>
                  <a:pt x="655567" y="24847"/>
                  <a:pt x="655567" y="55497"/>
                </a:cubicBezTo>
                <a:lnTo>
                  <a:pt x="655567" y="499469"/>
                </a:lnTo>
                <a:cubicBezTo>
                  <a:pt x="655567" y="530119"/>
                  <a:pt x="630720" y="554966"/>
                  <a:pt x="600070" y="554966"/>
                </a:cubicBezTo>
                <a:lnTo>
                  <a:pt x="55497" y="554966"/>
                </a:lnTo>
                <a:cubicBezTo>
                  <a:pt x="24847" y="554966"/>
                  <a:pt x="0" y="530119"/>
                  <a:pt x="0" y="499469"/>
                </a:cubicBezTo>
                <a:lnTo>
                  <a:pt x="0" y="554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74" tIns="61974" rIns="61974" bIns="61974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7730283" y="4866779"/>
            <a:ext cx="590354" cy="541719"/>
          </a:xfrm>
          <a:custGeom>
            <a:avLst/>
            <a:gdLst>
              <a:gd name="connsiteX0" fmla="*/ 0 w 660747"/>
              <a:gd name="connsiteY0" fmla="*/ 39599 h 395993"/>
              <a:gd name="connsiteX1" fmla="*/ 39599 w 660747"/>
              <a:gd name="connsiteY1" fmla="*/ 0 h 395993"/>
              <a:gd name="connsiteX2" fmla="*/ 621148 w 660747"/>
              <a:gd name="connsiteY2" fmla="*/ 0 h 395993"/>
              <a:gd name="connsiteX3" fmla="*/ 660747 w 660747"/>
              <a:gd name="connsiteY3" fmla="*/ 39599 h 395993"/>
              <a:gd name="connsiteX4" fmla="*/ 660747 w 660747"/>
              <a:gd name="connsiteY4" fmla="*/ 356394 h 395993"/>
              <a:gd name="connsiteX5" fmla="*/ 621148 w 660747"/>
              <a:gd name="connsiteY5" fmla="*/ 395993 h 395993"/>
              <a:gd name="connsiteX6" fmla="*/ 39599 w 660747"/>
              <a:gd name="connsiteY6" fmla="*/ 395993 h 395993"/>
              <a:gd name="connsiteX7" fmla="*/ 0 w 660747"/>
              <a:gd name="connsiteY7" fmla="*/ 356394 h 395993"/>
              <a:gd name="connsiteX8" fmla="*/ 0 w 660747"/>
              <a:gd name="connsiteY8" fmla="*/ 39599 h 39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0747" h="395993">
                <a:moveTo>
                  <a:pt x="0" y="39599"/>
                </a:moveTo>
                <a:cubicBezTo>
                  <a:pt x="0" y="17729"/>
                  <a:pt x="17729" y="0"/>
                  <a:pt x="39599" y="0"/>
                </a:cubicBezTo>
                <a:lnTo>
                  <a:pt x="621148" y="0"/>
                </a:lnTo>
                <a:cubicBezTo>
                  <a:pt x="643018" y="0"/>
                  <a:pt x="660747" y="17729"/>
                  <a:pt x="660747" y="39599"/>
                </a:cubicBezTo>
                <a:lnTo>
                  <a:pt x="660747" y="356394"/>
                </a:lnTo>
                <a:cubicBezTo>
                  <a:pt x="660747" y="378264"/>
                  <a:pt x="643018" y="395993"/>
                  <a:pt x="621148" y="395993"/>
                </a:cubicBezTo>
                <a:lnTo>
                  <a:pt x="39599" y="395993"/>
                </a:lnTo>
                <a:cubicBezTo>
                  <a:pt x="17729" y="395993"/>
                  <a:pt x="0" y="378264"/>
                  <a:pt x="0" y="356394"/>
                </a:cubicBezTo>
                <a:lnTo>
                  <a:pt x="0" y="3959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18" tIns="57318" rIns="57318" bIns="57318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2,5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8365226" y="3996557"/>
            <a:ext cx="590354" cy="326039"/>
          </a:xfrm>
          <a:custGeom>
            <a:avLst/>
            <a:gdLst>
              <a:gd name="connsiteX0" fmla="*/ 0 w 655573"/>
              <a:gd name="connsiteY0" fmla="*/ 39641 h 396411"/>
              <a:gd name="connsiteX1" fmla="*/ 39641 w 655573"/>
              <a:gd name="connsiteY1" fmla="*/ 0 h 396411"/>
              <a:gd name="connsiteX2" fmla="*/ 615932 w 655573"/>
              <a:gd name="connsiteY2" fmla="*/ 0 h 396411"/>
              <a:gd name="connsiteX3" fmla="*/ 655573 w 655573"/>
              <a:gd name="connsiteY3" fmla="*/ 39641 h 396411"/>
              <a:gd name="connsiteX4" fmla="*/ 655573 w 655573"/>
              <a:gd name="connsiteY4" fmla="*/ 356770 h 396411"/>
              <a:gd name="connsiteX5" fmla="*/ 615932 w 655573"/>
              <a:gd name="connsiteY5" fmla="*/ 396411 h 396411"/>
              <a:gd name="connsiteX6" fmla="*/ 39641 w 655573"/>
              <a:gd name="connsiteY6" fmla="*/ 396411 h 396411"/>
              <a:gd name="connsiteX7" fmla="*/ 0 w 655573"/>
              <a:gd name="connsiteY7" fmla="*/ 356770 h 396411"/>
              <a:gd name="connsiteX8" fmla="*/ 0 w 655573"/>
              <a:gd name="connsiteY8" fmla="*/ 39641 h 39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73" h="396411">
                <a:moveTo>
                  <a:pt x="0" y="39641"/>
                </a:moveTo>
                <a:cubicBezTo>
                  <a:pt x="0" y="17748"/>
                  <a:pt x="17748" y="0"/>
                  <a:pt x="39641" y="0"/>
                </a:cubicBezTo>
                <a:lnTo>
                  <a:pt x="615932" y="0"/>
                </a:lnTo>
                <a:cubicBezTo>
                  <a:pt x="637825" y="0"/>
                  <a:pt x="655573" y="17748"/>
                  <a:pt x="655573" y="39641"/>
                </a:cubicBezTo>
                <a:lnTo>
                  <a:pt x="655573" y="356770"/>
                </a:lnTo>
                <a:cubicBezTo>
                  <a:pt x="655573" y="378663"/>
                  <a:pt x="637825" y="396411"/>
                  <a:pt x="615932" y="396411"/>
                </a:cubicBezTo>
                <a:lnTo>
                  <a:pt x="39641" y="396411"/>
                </a:lnTo>
                <a:cubicBezTo>
                  <a:pt x="17748" y="396411"/>
                  <a:pt x="0" y="378663"/>
                  <a:pt x="0" y="356770"/>
                </a:cubicBezTo>
                <a:lnTo>
                  <a:pt x="0" y="396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30" tIns="57330" rIns="57330" bIns="57330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8365226" y="4370462"/>
            <a:ext cx="590354" cy="456447"/>
          </a:xfrm>
          <a:custGeom>
            <a:avLst/>
            <a:gdLst>
              <a:gd name="connsiteX0" fmla="*/ 0 w 655568"/>
              <a:gd name="connsiteY0" fmla="*/ 55497 h 554966"/>
              <a:gd name="connsiteX1" fmla="*/ 55497 w 655568"/>
              <a:gd name="connsiteY1" fmla="*/ 0 h 554966"/>
              <a:gd name="connsiteX2" fmla="*/ 600071 w 655568"/>
              <a:gd name="connsiteY2" fmla="*/ 0 h 554966"/>
              <a:gd name="connsiteX3" fmla="*/ 655568 w 655568"/>
              <a:gd name="connsiteY3" fmla="*/ 55497 h 554966"/>
              <a:gd name="connsiteX4" fmla="*/ 655568 w 655568"/>
              <a:gd name="connsiteY4" fmla="*/ 499469 h 554966"/>
              <a:gd name="connsiteX5" fmla="*/ 600071 w 655568"/>
              <a:gd name="connsiteY5" fmla="*/ 554966 h 554966"/>
              <a:gd name="connsiteX6" fmla="*/ 55497 w 655568"/>
              <a:gd name="connsiteY6" fmla="*/ 554966 h 554966"/>
              <a:gd name="connsiteX7" fmla="*/ 0 w 655568"/>
              <a:gd name="connsiteY7" fmla="*/ 499469 h 554966"/>
              <a:gd name="connsiteX8" fmla="*/ 0 w 655568"/>
              <a:gd name="connsiteY8" fmla="*/ 55497 h 554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68" h="554966">
                <a:moveTo>
                  <a:pt x="0" y="55497"/>
                </a:moveTo>
                <a:cubicBezTo>
                  <a:pt x="0" y="24847"/>
                  <a:pt x="24847" y="0"/>
                  <a:pt x="55497" y="0"/>
                </a:cubicBezTo>
                <a:lnTo>
                  <a:pt x="600071" y="0"/>
                </a:lnTo>
                <a:cubicBezTo>
                  <a:pt x="630721" y="0"/>
                  <a:pt x="655568" y="24847"/>
                  <a:pt x="655568" y="55497"/>
                </a:cubicBezTo>
                <a:lnTo>
                  <a:pt x="655568" y="499469"/>
                </a:lnTo>
                <a:cubicBezTo>
                  <a:pt x="655568" y="530119"/>
                  <a:pt x="630721" y="554966"/>
                  <a:pt x="600071" y="554966"/>
                </a:cubicBezTo>
                <a:lnTo>
                  <a:pt x="55497" y="554966"/>
                </a:lnTo>
                <a:cubicBezTo>
                  <a:pt x="24847" y="554966"/>
                  <a:pt x="0" y="530119"/>
                  <a:pt x="0" y="499469"/>
                </a:cubicBezTo>
                <a:lnTo>
                  <a:pt x="0" y="554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74" tIns="61974" rIns="61974" bIns="61974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8365226" y="4866779"/>
            <a:ext cx="590354" cy="541719"/>
          </a:xfrm>
          <a:custGeom>
            <a:avLst/>
            <a:gdLst>
              <a:gd name="connsiteX0" fmla="*/ 0 w 660749"/>
              <a:gd name="connsiteY0" fmla="*/ 39599 h 395993"/>
              <a:gd name="connsiteX1" fmla="*/ 39599 w 660749"/>
              <a:gd name="connsiteY1" fmla="*/ 0 h 395993"/>
              <a:gd name="connsiteX2" fmla="*/ 621150 w 660749"/>
              <a:gd name="connsiteY2" fmla="*/ 0 h 395993"/>
              <a:gd name="connsiteX3" fmla="*/ 660749 w 660749"/>
              <a:gd name="connsiteY3" fmla="*/ 39599 h 395993"/>
              <a:gd name="connsiteX4" fmla="*/ 660749 w 660749"/>
              <a:gd name="connsiteY4" fmla="*/ 356394 h 395993"/>
              <a:gd name="connsiteX5" fmla="*/ 621150 w 660749"/>
              <a:gd name="connsiteY5" fmla="*/ 395993 h 395993"/>
              <a:gd name="connsiteX6" fmla="*/ 39599 w 660749"/>
              <a:gd name="connsiteY6" fmla="*/ 395993 h 395993"/>
              <a:gd name="connsiteX7" fmla="*/ 0 w 660749"/>
              <a:gd name="connsiteY7" fmla="*/ 356394 h 395993"/>
              <a:gd name="connsiteX8" fmla="*/ 0 w 660749"/>
              <a:gd name="connsiteY8" fmla="*/ 39599 h 39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0749" h="395993">
                <a:moveTo>
                  <a:pt x="0" y="39599"/>
                </a:moveTo>
                <a:cubicBezTo>
                  <a:pt x="0" y="17729"/>
                  <a:pt x="17729" y="0"/>
                  <a:pt x="39599" y="0"/>
                </a:cubicBezTo>
                <a:lnTo>
                  <a:pt x="621150" y="0"/>
                </a:lnTo>
                <a:cubicBezTo>
                  <a:pt x="643020" y="0"/>
                  <a:pt x="660749" y="17729"/>
                  <a:pt x="660749" y="39599"/>
                </a:cubicBezTo>
                <a:lnTo>
                  <a:pt x="660749" y="356394"/>
                </a:lnTo>
                <a:cubicBezTo>
                  <a:pt x="660749" y="378264"/>
                  <a:pt x="643020" y="395993"/>
                  <a:pt x="621150" y="395993"/>
                </a:cubicBezTo>
                <a:lnTo>
                  <a:pt x="39599" y="395993"/>
                </a:lnTo>
                <a:cubicBezTo>
                  <a:pt x="17729" y="395993"/>
                  <a:pt x="0" y="378264"/>
                  <a:pt x="0" y="356394"/>
                </a:cubicBezTo>
                <a:lnTo>
                  <a:pt x="0" y="3959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18" tIns="57318" rIns="57318" bIns="57318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2,5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259728" y="0"/>
            <a:ext cx="72646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>
              <a:buClr>
                <a:srgbClr val="F14124">
                  <a:lumMod val="75000"/>
                </a:srgbClr>
              </a:buClr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земельных и имущественных отношений»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олилиния 30"/>
          <p:cNvSpPr/>
          <p:nvPr/>
        </p:nvSpPr>
        <p:spPr>
          <a:xfrm>
            <a:off x="7070863" y="3996557"/>
            <a:ext cx="590354" cy="326039"/>
          </a:xfrm>
          <a:custGeom>
            <a:avLst/>
            <a:gdLst>
              <a:gd name="connsiteX0" fmla="*/ 0 w 655572"/>
              <a:gd name="connsiteY0" fmla="*/ 39641 h 396411"/>
              <a:gd name="connsiteX1" fmla="*/ 39641 w 655572"/>
              <a:gd name="connsiteY1" fmla="*/ 0 h 396411"/>
              <a:gd name="connsiteX2" fmla="*/ 615931 w 655572"/>
              <a:gd name="connsiteY2" fmla="*/ 0 h 396411"/>
              <a:gd name="connsiteX3" fmla="*/ 655572 w 655572"/>
              <a:gd name="connsiteY3" fmla="*/ 39641 h 396411"/>
              <a:gd name="connsiteX4" fmla="*/ 655572 w 655572"/>
              <a:gd name="connsiteY4" fmla="*/ 356770 h 396411"/>
              <a:gd name="connsiteX5" fmla="*/ 615931 w 655572"/>
              <a:gd name="connsiteY5" fmla="*/ 396411 h 396411"/>
              <a:gd name="connsiteX6" fmla="*/ 39641 w 655572"/>
              <a:gd name="connsiteY6" fmla="*/ 396411 h 396411"/>
              <a:gd name="connsiteX7" fmla="*/ 0 w 655572"/>
              <a:gd name="connsiteY7" fmla="*/ 356770 h 396411"/>
              <a:gd name="connsiteX8" fmla="*/ 0 w 655572"/>
              <a:gd name="connsiteY8" fmla="*/ 39641 h 39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72" h="396411">
                <a:moveTo>
                  <a:pt x="0" y="39641"/>
                </a:moveTo>
                <a:cubicBezTo>
                  <a:pt x="0" y="17748"/>
                  <a:pt x="17748" y="0"/>
                  <a:pt x="39641" y="0"/>
                </a:cubicBezTo>
                <a:lnTo>
                  <a:pt x="615931" y="0"/>
                </a:lnTo>
                <a:cubicBezTo>
                  <a:pt x="637824" y="0"/>
                  <a:pt x="655572" y="17748"/>
                  <a:pt x="655572" y="39641"/>
                </a:cubicBezTo>
                <a:lnTo>
                  <a:pt x="655572" y="356770"/>
                </a:lnTo>
                <a:cubicBezTo>
                  <a:pt x="655572" y="378663"/>
                  <a:pt x="637824" y="396411"/>
                  <a:pt x="615931" y="396411"/>
                </a:cubicBezTo>
                <a:lnTo>
                  <a:pt x="39641" y="396411"/>
                </a:lnTo>
                <a:cubicBezTo>
                  <a:pt x="17748" y="396411"/>
                  <a:pt x="0" y="378663"/>
                  <a:pt x="0" y="356770"/>
                </a:cubicBezTo>
                <a:lnTo>
                  <a:pt x="0" y="396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30" tIns="57330" rIns="57330" bIns="57330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7070863" y="4375987"/>
            <a:ext cx="590354" cy="456447"/>
          </a:xfrm>
          <a:custGeom>
            <a:avLst/>
            <a:gdLst>
              <a:gd name="connsiteX0" fmla="*/ 0 w 655567"/>
              <a:gd name="connsiteY0" fmla="*/ 55497 h 554966"/>
              <a:gd name="connsiteX1" fmla="*/ 55497 w 655567"/>
              <a:gd name="connsiteY1" fmla="*/ 0 h 554966"/>
              <a:gd name="connsiteX2" fmla="*/ 600070 w 655567"/>
              <a:gd name="connsiteY2" fmla="*/ 0 h 554966"/>
              <a:gd name="connsiteX3" fmla="*/ 655567 w 655567"/>
              <a:gd name="connsiteY3" fmla="*/ 55497 h 554966"/>
              <a:gd name="connsiteX4" fmla="*/ 655567 w 655567"/>
              <a:gd name="connsiteY4" fmla="*/ 499469 h 554966"/>
              <a:gd name="connsiteX5" fmla="*/ 600070 w 655567"/>
              <a:gd name="connsiteY5" fmla="*/ 554966 h 554966"/>
              <a:gd name="connsiteX6" fmla="*/ 55497 w 655567"/>
              <a:gd name="connsiteY6" fmla="*/ 554966 h 554966"/>
              <a:gd name="connsiteX7" fmla="*/ 0 w 655567"/>
              <a:gd name="connsiteY7" fmla="*/ 499469 h 554966"/>
              <a:gd name="connsiteX8" fmla="*/ 0 w 655567"/>
              <a:gd name="connsiteY8" fmla="*/ 55497 h 554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67" h="554966">
                <a:moveTo>
                  <a:pt x="0" y="55497"/>
                </a:moveTo>
                <a:cubicBezTo>
                  <a:pt x="0" y="24847"/>
                  <a:pt x="24847" y="0"/>
                  <a:pt x="55497" y="0"/>
                </a:cubicBezTo>
                <a:lnTo>
                  <a:pt x="600070" y="0"/>
                </a:lnTo>
                <a:cubicBezTo>
                  <a:pt x="630720" y="0"/>
                  <a:pt x="655567" y="24847"/>
                  <a:pt x="655567" y="55497"/>
                </a:cubicBezTo>
                <a:lnTo>
                  <a:pt x="655567" y="499469"/>
                </a:lnTo>
                <a:cubicBezTo>
                  <a:pt x="655567" y="530119"/>
                  <a:pt x="630720" y="554966"/>
                  <a:pt x="600070" y="554966"/>
                </a:cubicBezTo>
                <a:lnTo>
                  <a:pt x="55497" y="554966"/>
                </a:lnTo>
                <a:cubicBezTo>
                  <a:pt x="24847" y="554966"/>
                  <a:pt x="0" y="530119"/>
                  <a:pt x="0" y="499469"/>
                </a:cubicBezTo>
                <a:lnTo>
                  <a:pt x="0" y="554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74" tIns="61974" rIns="61974" bIns="61974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16,8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7070863" y="4866779"/>
            <a:ext cx="590354" cy="541719"/>
          </a:xfrm>
          <a:custGeom>
            <a:avLst/>
            <a:gdLst>
              <a:gd name="connsiteX0" fmla="*/ 0 w 660747"/>
              <a:gd name="connsiteY0" fmla="*/ 39599 h 395993"/>
              <a:gd name="connsiteX1" fmla="*/ 39599 w 660747"/>
              <a:gd name="connsiteY1" fmla="*/ 0 h 395993"/>
              <a:gd name="connsiteX2" fmla="*/ 621148 w 660747"/>
              <a:gd name="connsiteY2" fmla="*/ 0 h 395993"/>
              <a:gd name="connsiteX3" fmla="*/ 660747 w 660747"/>
              <a:gd name="connsiteY3" fmla="*/ 39599 h 395993"/>
              <a:gd name="connsiteX4" fmla="*/ 660747 w 660747"/>
              <a:gd name="connsiteY4" fmla="*/ 356394 h 395993"/>
              <a:gd name="connsiteX5" fmla="*/ 621148 w 660747"/>
              <a:gd name="connsiteY5" fmla="*/ 395993 h 395993"/>
              <a:gd name="connsiteX6" fmla="*/ 39599 w 660747"/>
              <a:gd name="connsiteY6" fmla="*/ 395993 h 395993"/>
              <a:gd name="connsiteX7" fmla="*/ 0 w 660747"/>
              <a:gd name="connsiteY7" fmla="*/ 356394 h 395993"/>
              <a:gd name="connsiteX8" fmla="*/ 0 w 660747"/>
              <a:gd name="connsiteY8" fmla="*/ 39599 h 39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0747" h="395993">
                <a:moveTo>
                  <a:pt x="0" y="39599"/>
                </a:moveTo>
                <a:cubicBezTo>
                  <a:pt x="0" y="17729"/>
                  <a:pt x="17729" y="0"/>
                  <a:pt x="39599" y="0"/>
                </a:cubicBezTo>
                <a:lnTo>
                  <a:pt x="621148" y="0"/>
                </a:lnTo>
                <a:cubicBezTo>
                  <a:pt x="643018" y="0"/>
                  <a:pt x="660747" y="17729"/>
                  <a:pt x="660747" y="39599"/>
                </a:cubicBezTo>
                <a:lnTo>
                  <a:pt x="660747" y="356394"/>
                </a:lnTo>
                <a:cubicBezTo>
                  <a:pt x="660747" y="378264"/>
                  <a:pt x="643018" y="395993"/>
                  <a:pt x="621148" y="395993"/>
                </a:cubicBezTo>
                <a:lnTo>
                  <a:pt x="39599" y="395993"/>
                </a:lnTo>
                <a:cubicBezTo>
                  <a:pt x="17729" y="395993"/>
                  <a:pt x="0" y="378264"/>
                  <a:pt x="0" y="356394"/>
                </a:cubicBezTo>
                <a:lnTo>
                  <a:pt x="0" y="3959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18" tIns="57318" rIns="57318" bIns="57318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2,5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1028" name="Picture 4" descr="https://media2.24aul.ru/imgs/5b1a9eff63d0d4ff2c73ad20/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936" y="810747"/>
            <a:ext cx="3420300" cy="20179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063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>
          <a:xfrm>
            <a:off x="6300193" y="878377"/>
            <a:ext cx="2700232" cy="735023"/>
          </a:xfrm>
          <a:custGeom>
            <a:avLst/>
            <a:gdLst>
              <a:gd name="connsiteX0" fmla="*/ 0 w 3903032"/>
              <a:gd name="connsiteY0" fmla="*/ 73502 h 735023"/>
              <a:gd name="connsiteX1" fmla="*/ 73502 w 3903032"/>
              <a:gd name="connsiteY1" fmla="*/ 0 h 735023"/>
              <a:gd name="connsiteX2" fmla="*/ 3829530 w 3903032"/>
              <a:gd name="connsiteY2" fmla="*/ 0 h 735023"/>
              <a:gd name="connsiteX3" fmla="*/ 3903032 w 3903032"/>
              <a:gd name="connsiteY3" fmla="*/ 73502 h 735023"/>
              <a:gd name="connsiteX4" fmla="*/ 3903032 w 3903032"/>
              <a:gd name="connsiteY4" fmla="*/ 661521 h 735023"/>
              <a:gd name="connsiteX5" fmla="*/ 3829530 w 3903032"/>
              <a:gd name="connsiteY5" fmla="*/ 735023 h 735023"/>
              <a:gd name="connsiteX6" fmla="*/ 73502 w 3903032"/>
              <a:gd name="connsiteY6" fmla="*/ 735023 h 735023"/>
              <a:gd name="connsiteX7" fmla="*/ 0 w 3903032"/>
              <a:gd name="connsiteY7" fmla="*/ 661521 h 735023"/>
              <a:gd name="connsiteX8" fmla="*/ 0 w 3903032"/>
              <a:gd name="connsiteY8" fmla="*/ 73502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735023">
                <a:moveTo>
                  <a:pt x="0" y="73502"/>
                </a:moveTo>
                <a:cubicBezTo>
                  <a:pt x="0" y="32908"/>
                  <a:pt x="32908" y="0"/>
                  <a:pt x="73502" y="0"/>
                </a:cubicBezTo>
                <a:lnTo>
                  <a:pt x="3829530" y="0"/>
                </a:lnTo>
                <a:cubicBezTo>
                  <a:pt x="3870124" y="0"/>
                  <a:pt x="3903032" y="32908"/>
                  <a:pt x="3903032" y="73502"/>
                </a:cubicBezTo>
                <a:lnTo>
                  <a:pt x="3903032" y="661521"/>
                </a:lnTo>
                <a:cubicBezTo>
                  <a:pt x="3903032" y="702115"/>
                  <a:pt x="3870124" y="735023"/>
                  <a:pt x="3829530" y="735023"/>
                </a:cubicBezTo>
                <a:lnTo>
                  <a:pt x="73502" y="735023"/>
                </a:lnTo>
                <a:cubicBezTo>
                  <a:pt x="32908" y="735023"/>
                  <a:pt x="0" y="702115"/>
                  <a:pt x="0" y="661521"/>
                </a:cubicBezTo>
                <a:lnTo>
                  <a:pt x="0" y="73502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74868" tIns="74868" rIns="74868" bIns="74868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</a:p>
        </p:txBody>
      </p:sp>
      <p:sp>
        <p:nvSpPr>
          <p:cNvPr id="25" name="Полилиния 24"/>
          <p:cNvSpPr/>
          <p:nvPr/>
        </p:nvSpPr>
        <p:spPr>
          <a:xfrm>
            <a:off x="7056344" y="1824233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7056344" y="2922120"/>
            <a:ext cx="612000" cy="54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7056344" y="3793061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7056344" y="5323454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98,5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7740352" y="1829881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7740352" y="2922120"/>
            <a:ext cx="612000" cy="54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7740352" y="3793061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7740352" y="5323454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8388424" y="1829881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8388424" y="2922120"/>
            <a:ext cx="612000" cy="54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8388424" y="3793061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8388424" y="5323454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99,5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1174" y="2919296"/>
            <a:ext cx="5282915" cy="50684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государственного имущества Чувашской Республики,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вовлеченного </a:t>
            </a:r>
            <a:b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хозяйственный оборот,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81173" y="5006249"/>
            <a:ext cx="5306201" cy="137507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площади земельных участков, находящихся в государственной собственности Чувашской Республики, предоставленных в постоянное (бессрочное) пользование, безвозмездное пользование, аренду и переданных в собственность, в общей площади земельных участков, находящихся в государственной собственности Чувашской Республики (за исключением земельных участков, изъятых из оборота и ограниченных в обороте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79512" y="1909091"/>
            <a:ext cx="2592288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147248" y="6453336"/>
            <a:ext cx="1006489" cy="36512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/>
                </a:solidFill>
              </a:rPr>
              <a:t>7</a:t>
            </a:r>
            <a:r>
              <a:rPr lang="ru-RU" dirty="0" smtClean="0">
                <a:solidFill>
                  <a:prstClr val="black"/>
                </a:solidFill>
              </a:rPr>
              <a:t>3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59728" y="0"/>
            <a:ext cx="72646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>
              <a:buClr>
                <a:srgbClr val="F14124">
                  <a:lumMod val="75000"/>
                </a:srgbClr>
              </a:buClr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земельных и имущественных отношений»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81173" y="3567367"/>
            <a:ext cx="5282915" cy="133328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отношение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суммы дивидендов (чистой прибыли) по пакетам акций (долям) хозяйственных обществ, при-надлежащим Чувашской Республике, фактически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поступившей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республиканский бюджет Чувашской Республики, к сумме дивидендов (чистой прибыли), подлежащей перечислению в республиканский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Республики в соответствии с решениями собраний акционеров (участников) в отчетном году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%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http://atameken.kz/ru/imagecache/news/crop_zemlya_151929529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752662"/>
            <a:ext cx="2463363" cy="14084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Полилиния 35"/>
          <p:cNvSpPr/>
          <p:nvPr/>
        </p:nvSpPr>
        <p:spPr>
          <a:xfrm>
            <a:off x="6372200" y="1824233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план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6372200" y="2922120"/>
            <a:ext cx="612000" cy="54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6372200" y="3793061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6372200" y="5323454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98,0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5661993" y="1829881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факт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5661993" y="2927768"/>
            <a:ext cx="612000" cy="54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99,5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5661993" y="3798709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5661993" y="5329102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97,5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97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147248" y="6525344"/>
            <a:ext cx="1006489" cy="297840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74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25579" y="764704"/>
            <a:ext cx="5958589" cy="187220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ru-RU" sz="14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современной и эффективной транспортной инфраструктуры;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доступности и качества услуг транспортного комплекса;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охраны жизни, здоровья граждан и их имущества, законных прав на безопасные условия движения на автомобильных дорогах общего пользования;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на автомобильном транспорте базовых условий, обеспечивающих доступ к результатам космической деятельности, и их эффективное использование на базе информационно-навигационной системы в Чувашской Республике;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использования топливно-энергетических ресурсов на автомобильном транспорте</a:t>
            </a:r>
          </a:p>
          <a:p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1180648"/>
              </p:ext>
            </p:extLst>
          </p:nvPr>
        </p:nvGraphicFramePr>
        <p:xfrm>
          <a:off x="147780" y="3134595"/>
          <a:ext cx="4158388" cy="31080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47780" y="2756120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</a:p>
        </p:txBody>
      </p:sp>
      <p:pic>
        <p:nvPicPr>
          <p:cNvPr id="8" name="Рисунок 7" descr="http://www.pfrf.ru/files/branches/rostov/invaliddd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3" y="1052736"/>
            <a:ext cx="2376265" cy="1584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олилиния 3"/>
          <p:cNvSpPr/>
          <p:nvPr/>
        </p:nvSpPr>
        <p:spPr>
          <a:xfrm>
            <a:off x="4427983" y="2760489"/>
            <a:ext cx="4501247" cy="360000"/>
          </a:xfrm>
          <a:custGeom>
            <a:avLst/>
            <a:gdLst>
              <a:gd name="connsiteX0" fmla="*/ 0 w 4939456"/>
              <a:gd name="connsiteY0" fmla="*/ 47494 h 474939"/>
              <a:gd name="connsiteX1" fmla="*/ 47494 w 4939456"/>
              <a:gd name="connsiteY1" fmla="*/ 0 h 474939"/>
              <a:gd name="connsiteX2" fmla="*/ 4891962 w 4939456"/>
              <a:gd name="connsiteY2" fmla="*/ 0 h 474939"/>
              <a:gd name="connsiteX3" fmla="*/ 4939456 w 4939456"/>
              <a:gd name="connsiteY3" fmla="*/ 47494 h 474939"/>
              <a:gd name="connsiteX4" fmla="*/ 4939456 w 4939456"/>
              <a:gd name="connsiteY4" fmla="*/ 427445 h 474939"/>
              <a:gd name="connsiteX5" fmla="*/ 4891962 w 4939456"/>
              <a:gd name="connsiteY5" fmla="*/ 474939 h 474939"/>
              <a:gd name="connsiteX6" fmla="*/ 47494 w 4939456"/>
              <a:gd name="connsiteY6" fmla="*/ 474939 h 474939"/>
              <a:gd name="connsiteX7" fmla="*/ 0 w 4939456"/>
              <a:gd name="connsiteY7" fmla="*/ 427445 h 474939"/>
              <a:gd name="connsiteX8" fmla="*/ 0 w 4939456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39456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4891962" y="0"/>
                </a:lnTo>
                <a:cubicBezTo>
                  <a:pt x="4918192" y="0"/>
                  <a:pt x="4939456" y="21264"/>
                  <a:pt x="4939456" y="47494"/>
                </a:cubicBezTo>
                <a:lnTo>
                  <a:pt x="4939456" y="427445"/>
                </a:lnTo>
                <a:cubicBezTo>
                  <a:pt x="4939456" y="453675"/>
                  <a:pt x="4918192" y="474939"/>
                  <a:pt x="4891962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8680" tIns="78680" rIns="78680" bIns="78680" numCol="1" spcCol="1270" anchor="ctr" anchorCtr="0">
            <a:noAutofit/>
          </a:bodyPr>
          <a:lstStyle/>
          <a:p>
            <a:pPr algn="ctr" defTabSz="755650">
              <a:lnSpc>
                <a:spcPct val="90000"/>
              </a:lnSpc>
              <a:spcAft>
                <a:spcPct val="35000"/>
              </a:spcAft>
            </a:pPr>
            <a:r>
              <a:rPr lang="ru-RU" sz="17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15" name="Полилиния 14"/>
          <p:cNvSpPr/>
          <p:nvPr/>
        </p:nvSpPr>
        <p:spPr>
          <a:xfrm>
            <a:off x="4427982" y="3170830"/>
            <a:ext cx="2304257" cy="330178"/>
          </a:xfrm>
          <a:custGeom>
            <a:avLst/>
            <a:gdLst>
              <a:gd name="connsiteX0" fmla="*/ 0 w 2842959"/>
              <a:gd name="connsiteY0" fmla="*/ 33018 h 330178"/>
              <a:gd name="connsiteX1" fmla="*/ 33018 w 2842959"/>
              <a:gd name="connsiteY1" fmla="*/ 0 h 330178"/>
              <a:gd name="connsiteX2" fmla="*/ 2809941 w 2842959"/>
              <a:gd name="connsiteY2" fmla="*/ 0 h 330178"/>
              <a:gd name="connsiteX3" fmla="*/ 2842959 w 2842959"/>
              <a:gd name="connsiteY3" fmla="*/ 33018 h 330178"/>
              <a:gd name="connsiteX4" fmla="*/ 2842959 w 2842959"/>
              <a:gd name="connsiteY4" fmla="*/ 297160 h 330178"/>
              <a:gd name="connsiteX5" fmla="*/ 2809941 w 2842959"/>
              <a:gd name="connsiteY5" fmla="*/ 330178 h 330178"/>
              <a:gd name="connsiteX6" fmla="*/ 33018 w 2842959"/>
              <a:gd name="connsiteY6" fmla="*/ 330178 h 330178"/>
              <a:gd name="connsiteX7" fmla="*/ 0 w 2842959"/>
              <a:gd name="connsiteY7" fmla="*/ 297160 h 330178"/>
              <a:gd name="connsiteX8" fmla="*/ 0 w 2842959"/>
              <a:gd name="connsiteY8" fmla="*/ 33018 h 33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330178">
                <a:moveTo>
                  <a:pt x="0" y="33018"/>
                </a:moveTo>
                <a:cubicBezTo>
                  <a:pt x="0" y="14783"/>
                  <a:pt x="14783" y="0"/>
                  <a:pt x="33018" y="0"/>
                </a:cubicBezTo>
                <a:lnTo>
                  <a:pt x="2809941" y="0"/>
                </a:lnTo>
                <a:cubicBezTo>
                  <a:pt x="2828176" y="0"/>
                  <a:pt x="2842959" y="14783"/>
                  <a:pt x="2842959" y="33018"/>
                </a:cubicBezTo>
                <a:lnTo>
                  <a:pt x="2842959" y="297160"/>
                </a:lnTo>
                <a:cubicBezTo>
                  <a:pt x="2842959" y="315395"/>
                  <a:pt x="2828176" y="330178"/>
                  <a:pt x="2809941" y="330178"/>
                </a:cubicBezTo>
                <a:lnTo>
                  <a:pt x="33018" y="330178"/>
                </a:lnTo>
                <a:cubicBezTo>
                  <a:pt x="14783" y="330178"/>
                  <a:pt x="0" y="315395"/>
                  <a:pt x="0" y="297160"/>
                </a:cubicBezTo>
                <a:lnTo>
                  <a:pt x="0" y="3301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631" tIns="70631" rIns="70631" bIns="70631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</a:pP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</a:p>
        </p:txBody>
      </p:sp>
      <p:sp>
        <p:nvSpPr>
          <p:cNvPr id="16" name="Полилиния 15"/>
          <p:cNvSpPr/>
          <p:nvPr/>
        </p:nvSpPr>
        <p:spPr>
          <a:xfrm>
            <a:off x="4427983" y="3573016"/>
            <a:ext cx="2304257" cy="576064"/>
          </a:xfrm>
          <a:custGeom>
            <a:avLst/>
            <a:gdLst>
              <a:gd name="connsiteX0" fmla="*/ 0 w 2831870"/>
              <a:gd name="connsiteY0" fmla="*/ 28445 h 284446"/>
              <a:gd name="connsiteX1" fmla="*/ 28445 w 2831870"/>
              <a:gd name="connsiteY1" fmla="*/ 0 h 284446"/>
              <a:gd name="connsiteX2" fmla="*/ 2803425 w 2831870"/>
              <a:gd name="connsiteY2" fmla="*/ 0 h 284446"/>
              <a:gd name="connsiteX3" fmla="*/ 2831870 w 2831870"/>
              <a:gd name="connsiteY3" fmla="*/ 28445 h 284446"/>
              <a:gd name="connsiteX4" fmla="*/ 2831870 w 2831870"/>
              <a:gd name="connsiteY4" fmla="*/ 256001 h 284446"/>
              <a:gd name="connsiteX5" fmla="*/ 2803425 w 2831870"/>
              <a:gd name="connsiteY5" fmla="*/ 284446 h 284446"/>
              <a:gd name="connsiteX6" fmla="*/ 28445 w 2831870"/>
              <a:gd name="connsiteY6" fmla="*/ 284446 h 284446"/>
              <a:gd name="connsiteX7" fmla="*/ 0 w 2831870"/>
              <a:gd name="connsiteY7" fmla="*/ 256001 h 284446"/>
              <a:gd name="connsiteX8" fmla="*/ 0 w 2831870"/>
              <a:gd name="connsiteY8" fmla="*/ 28445 h 28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31870" h="284446">
                <a:moveTo>
                  <a:pt x="0" y="28445"/>
                </a:moveTo>
                <a:cubicBezTo>
                  <a:pt x="0" y="12735"/>
                  <a:pt x="12735" y="0"/>
                  <a:pt x="28445" y="0"/>
                </a:cubicBezTo>
                <a:lnTo>
                  <a:pt x="2803425" y="0"/>
                </a:lnTo>
                <a:cubicBezTo>
                  <a:pt x="2819135" y="0"/>
                  <a:pt x="2831870" y="12735"/>
                  <a:pt x="2831870" y="28445"/>
                </a:cubicBezTo>
                <a:lnTo>
                  <a:pt x="2831870" y="256001"/>
                </a:lnTo>
                <a:cubicBezTo>
                  <a:pt x="2831870" y="271711"/>
                  <a:pt x="2819135" y="284446"/>
                  <a:pt x="2803425" y="284446"/>
                </a:cubicBezTo>
                <a:lnTo>
                  <a:pt x="28445" y="284446"/>
                </a:lnTo>
                <a:cubicBezTo>
                  <a:pt x="12735" y="284446"/>
                  <a:pt x="0" y="271711"/>
                  <a:pt x="0" y="256001"/>
                </a:cubicBezTo>
                <a:lnTo>
                  <a:pt x="0" y="2844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051" tIns="54051" rIns="54051" bIns="54051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Безопасные и качественные автомобильные дороги</a:t>
            </a:r>
          </a:p>
        </p:txBody>
      </p:sp>
      <p:sp>
        <p:nvSpPr>
          <p:cNvPr id="17" name="Полилиния 16"/>
          <p:cNvSpPr/>
          <p:nvPr/>
        </p:nvSpPr>
        <p:spPr>
          <a:xfrm>
            <a:off x="4427984" y="4221088"/>
            <a:ext cx="2304256" cy="432048"/>
          </a:xfrm>
          <a:custGeom>
            <a:avLst/>
            <a:gdLst>
              <a:gd name="connsiteX0" fmla="*/ 0 w 2809821"/>
              <a:gd name="connsiteY0" fmla="*/ 47494 h 474939"/>
              <a:gd name="connsiteX1" fmla="*/ 47494 w 2809821"/>
              <a:gd name="connsiteY1" fmla="*/ 0 h 474939"/>
              <a:gd name="connsiteX2" fmla="*/ 2762327 w 2809821"/>
              <a:gd name="connsiteY2" fmla="*/ 0 h 474939"/>
              <a:gd name="connsiteX3" fmla="*/ 2809821 w 2809821"/>
              <a:gd name="connsiteY3" fmla="*/ 47494 h 474939"/>
              <a:gd name="connsiteX4" fmla="*/ 2809821 w 2809821"/>
              <a:gd name="connsiteY4" fmla="*/ 427445 h 474939"/>
              <a:gd name="connsiteX5" fmla="*/ 2762327 w 2809821"/>
              <a:gd name="connsiteY5" fmla="*/ 474939 h 474939"/>
              <a:gd name="connsiteX6" fmla="*/ 47494 w 2809821"/>
              <a:gd name="connsiteY6" fmla="*/ 474939 h 474939"/>
              <a:gd name="connsiteX7" fmla="*/ 0 w 2809821"/>
              <a:gd name="connsiteY7" fmla="*/ 427445 h 474939"/>
              <a:gd name="connsiteX8" fmla="*/ 0 w 2809821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09821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2762327" y="0"/>
                </a:lnTo>
                <a:cubicBezTo>
                  <a:pt x="2788557" y="0"/>
                  <a:pt x="2809821" y="21264"/>
                  <a:pt x="2809821" y="47494"/>
                </a:cubicBezTo>
                <a:lnTo>
                  <a:pt x="2809821" y="427445"/>
                </a:lnTo>
                <a:cubicBezTo>
                  <a:pt x="2809821" y="453675"/>
                  <a:pt x="2788557" y="474939"/>
                  <a:pt x="2762327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630" tIns="59630" rIns="59630" bIns="5963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Пассажирский транспорт</a:t>
            </a:r>
          </a:p>
        </p:txBody>
      </p:sp>
      <p:sp>
        <p:nvSpPr>
          <p:cNvPr id="18" name="Полилиния 17"/>
          <p:cNvSpPr/>
          <p:nvPr/>
        </p:nvSpPr>
        <p:spPr>
          <a:xfrm>
            <a:off x="4427984" y="4725144"/>
            <a:ext cx="2304256" cy="504056"/>
          </a:xfrm>
          <a:custGeom>
            <a:avLst/>
            <a:gdLst>
              <a:gd name="connsiteX0" fmla="*/ 0 w 2766238"/>
              <a:gd name="connsiteY0" fmla="*/ 27367 h 273669"/>
              <a:gd name="connsiteX1" fmla="*/ 27367 w 2766238"/>
              <a:gd name="connsiteY1" fmla="*/ 0 h 273669"/>
              <a:gd name="connsiteX2" fmla="*/ 2738871 w 2766238"/>
              <a:gd name="connsiteY2" fmla="*/ 0 h 273669"/>
              <a:gd name="connsiteX3" fmla="*/ 2766238 w 2766238"/>
              <a:gd name="connsiteY3" fmla="*/ 27367 h 273669"/>
              <a:gd name="connsiteX4" fmla="*/ 2766238 w 2766238"/>
              <a:gd name="connsiteY4" fmla="*/ 246302 h 273669"/>
              <a:gd name="connsiteX5" fmla="*/ 2738871 w 2766238"/>
              <a:gd name="connsiteY5" fmla="*/ 273669 h 273669"/>
              <a:gd name="connsiteX6" fmla="*/ 27367 w 2766238"/>
              <a:gd name="connsiteY6" fmla="*/ 273669 h 273669"/>
              <a:gd name="connsiteX7" fmla="*/ 0 w 2766238"/>
              <a:gd name="connsiteY7" fmla="*/ 246302 h 273669"/>
              <a:gd name="connsiteX8" fmla="*/ 0 w 2766238"/>
              <a:gd name="connsiteY8" fmla="*/ 27367 h 273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66238" h="273669">
                <a:moveTo>
                  <a:pt x="0" y="27367"/>
                </a:moveTo>
                <a:cubicBezTo>
                  <a:pt x="0" y="12253"/>
                  <a:pt x="12253" y="0"/>
                  <a:pt x="27367" y="0"/>
                </a:cubicBezTo>
                <a:lnTo>
                  <a:pt x="2738871" y="0"/>
                </a:lnTo>
                <a:cubicBezTo>
                  <a:pt x="2753985" y="0"/>
                  <a:pt x="2766238" y="12253"/>
                  <a:pt x="2766238" y="27367"/>
                </a:cubicBezTo>
                <a:lnTo>
                  <a:pt x="2766238" y="246302"/>
                </a:lnTo>
                <a:cubicBezTo>
                  <a:pt x="2766238" y="261416"/>
                  <a:pt x="2753985" y="273669"/>
                  <a:pt x="2738871" y="273669"/>
                </a:cubicBezTo>
                <a:lnTo>
                  <a:pt x="27367" y="273669"/>
                </a:lnTo>
                <a:cubicBezTo>
                  <a:pt x="12253" y="273669"/>
                  <a:pt x="0" y="261416"/>
                  <a:pt x="0" y="246302"/>
                </a:cubicBezTo>
                <a:lnTo>
                  <a:pt x="0" y="2736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735" tIns="53735" rIns="53735" bIns="53735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 дорожного движения</a:t>
            </a:r>
          </a:p>
        </p:txBody>
      </p:sp>
      <p:sp>
        <p:nvSpPr>
          <p:cNvPr id="19" name="Полилиния 18"/>
          <p:cNvSpPr/>
          <p:nvPr/>
        </p:nvSpPr>
        <p:spPr>
          <a:xfrm>
            <a:off x="4427984" y="5324998"/>
            <a:ext cx="2304256" cy="624282"/>
          </a:xfrm>
          <a:custGeom>
            <a:avLst/>
            <a:gdLst>
              <a:gd name="connsiteX0" fmla="*/ 0 w 2766238"/>
              <a:gd name="connsiteY0" fmla="*/ 47494 h 474939"/>
              <a:gd name="connsiteX1" fmla="*/ 47494 w 2766238"/>
              <a:gd name="connsiteY1" fmla="*/ 0 h 474939"/>
              <a:gd name="connsiteX2" fmla="*/ 2718744 w 2766238"/>
              <a:gd name="connsiteY2" fmla="*/ 0 h 474939"/>
              <a:gd name="connsiteX3" fmla="*/ 2766238 w 2766238"/>
              <a:gd name="connsiteY3" fmla="*/ 47494 h 474939"/>
              <a:gd name="connsiteX4" fmla="*/ 2766238 w 2766238"/>
              <a:gd name="connsiteY4" fmla="*/ 427445 h 474939"/>
              <a:gd name="connsiteX5" fmla="*/ 2718744 w 2766238"/>
              <a:gd name="connsiteY5" fmla="*/ 474939 h 474939"/>
              <a:gd name="connsiteX6" fmla="*/ 47494 w 2766238"/>
              <a:gd name="connsiteY6" fmla="*/ 474939 h 474939"/>
              <a:gd name="connsiteX7" fmla="*/ 0 w 2766238"/>
              <a:gd name="connsiteY7" fmla="*/ 427445 h 474939"/>
              <a:gd name="connsiteX8" fmla="*/ 0 w 2766238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66238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2718744" y="0"/>
                </a:lnTo>
                <a:cubicBezTo>
                  <a:pt x="2744974" y="0"/>
                  <a:pt x="2766238" y="21264"/>
                  <a:pt x="2766238" y="47494"/>
                </a:cubicBezTo>
                <a:lnTo>
                  <a:pt x="2766238" y="427445"/>
                </a:lnTo>
                <a:cubicBezTo>
                  <a:pt x="2766238" y="453675"/>
                  <a:pt x="2744974" y="474939"/>
                  <a:pt x="2718744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630" tIns="59630" rIns="59630" bIns="5963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использования природного газа в качестве моторного топлива</a:t>
            </a:r>
          </a:p>
        </p:txBody>
      </p:sp>
      <p:sp>
        <p:nvSpPr>
          <p:cNvPr id="21" name="Полилиния 20"/>
          <p:cNvSpPr/>
          <p:nvPr/>
        </p:nvSpPr>
        <p:spPr>
          <a:xfrm>
            <a:off x="6786819" y="3170830"/>
            <a:ext cx="648000" cy="330178"/>
          </a:xfrm>
          <a:custGeom>
            <a:avLst/>
            <a:gdLst>
              <a:gd name="connsiteX0" fmla="*/ 0 w 761117"/>
              <a:gd name="connsiteY0" fmla="*/ 33018 h 330178"/>
              <a:gd name="connsiteX1" fmla="*/ 33018 w 761117"/>
              <a:gd name="connsiteY1" fmla="*/ 0 h 330178"/>
              <a:gd name="connsiteX2" fmla="*/ 728099 w 761117"/>
              <a:gd name="connsiteY2" fmla="*/ 0 h 330178"/>
              <a:gd name="connsiteX3" fmla="*/ 761117 w 761117"/>
              <a:gd name="connsiteY3" fmla="*/ 33018 h 330178"/>
              <a:gd name="connsiteX4" fmla="*/ 761117 w 761117"/>
              <a:gd name="connsiteY4" fmla="*/ 297160 h 330178"/>
              <a:gd name="connsiteX5" fmla="*/ 728099 w 761117"/>
              <a:gd name="connsiteY5" fmla="*/ 330178 h 330178"/>
              <a:gd name="connsiteX6" fmla="*/ 33018 w 761117"/>
              <a:gd name="connsiteY6" fmla="*/ 330178 h 330178"/>
              <a:gd name="connsiteX7" fmla="*/ 0 w 761117"/>
              <a:gd name="connsiteY7" fmla="*/ 297160 h 330178"/>
              <a:gd name="connsiteX8" fmla="*/ 0 w 761117"/>
              <a:gd name="connsiteY8" fmla="*/ 33018 h 33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117" h="330178">
                <a:moveTo>
                  <a:pt x="0" y="33018"/>
                </a:moveTo>
                <a:cubicBezTo>
                  <a:pt x="0" y="14783"/>
                  <a:pt x="14783" y="0"/>
                  <a:pt x="33018" y="0"/>
                </a:cubicBezTo>
                <a:lnTo>
                  <a:pt x="728099" y="0"/>
                </a:lnTo>
                <a:cubicBezTo>
                  <a:pt x="746334" y="0"/>
                  <a:pt x="761117" y="14783"/>
                  <a:pt x="761117" y="33018"/>
                </a:cubicBezTo>
                <a:lnTo>
                  <a:pt x="761117" y="297160"/>
                </a:lnTo>
                <a:cubicBezTo>
                  <a:pt x="761117" y="315395"/>
                  <a:pt x="746334" y="330178"/>
                  <a:pt x="728099" y="330178"/>
                </a:cubicBezTo>
                <a:lnTo>
                  <a:pt x="33018" y="330178"/>
                </a:lnTo>
                <a:cubicBezTo>
                  <a:pt x="14783" y="330178"/>
                  <a:pt x="0" y="315395"/>
                  <a:pt x="0" y="297160"/>
                </a:cubicBezTo>
                <a:lnTo>
                  <a:pt x="0" y="3301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631" tIns="70631" rIns="70631" bIns="70631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</a:pP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6786818" y="3573016"/>
            <a:ext cx="665501" cy="576064"/>
          </a:xfrm>
          <a:custGeom>
            <a:avLst/>
            <a:gdLst>
              <a:gd name="connsiteX0" fmla="*/ 0 w 766558"/>
              <a:gd name="connsiteY0" fmla="*/ 28445 h 284446"/>
              <a:gd name="connsiteX1" fmla="*/ 28445 w 766558"/>
              <a:gd name="connsiteY1" fmla="*/ 0 h 284446"/>
              <a:gd name="connsiteX2" fmla="*/ 738113 w 766558"/>
              <a:gd name="connsiteY2" fmla="*/ 0 h 284446"/>
              <a:gd name="connsiteX3" fmla="*/ 766558 w 766558"/>
              <a:gd name="connsiteY3" fmla="*/ 28445 h 284446"/>
              <a:gd name="connsiteX4" fmla="*/ 766558 w 766558"/>
              <a:gd name="connsiteY4" fmla="*/ 256001 h 284446"/>
              <a:gd name="connsiteX5" fmla="*/ 738113 w 766558"/>
              <a:gd name="connsiteY5" fmla="*/ 284446 h 284446"/>
              <a:gd name="connsiteX6" fmla="*/ 28445 w 766558"/>
              <a:gd name="connsiteY6" fmla="*/ 284446 h 284446"/>
              <a:gd name="connsiteX7" fmla="*/ 0 w 766558"/>
              <a:gd name="connsiteY7" fmla="*/ 256001 h 284446"/>
              <a:gd name="connsiteX8" fmla="*/ 0 w 766558"/>
              <a:gd name="connsiteY8" fmla="*/ 28445 h 28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6558" h="284446">
                <a:moveTo>
                  <a:pt x="0" y="28445"/>
                </a:moveTo>
                <a:cubicBezTo>
                  <a:pt x="0" y="12735"/>
                  <a:pt x="12735" y="0"/>
                  <a:pt x="28445" y="0"/>
                </a:cubicBezTo>
                <a:lnTo>
                  <a:pt x="738113" y="0"/>
                </a:lnTo>
                <a:cubicBezTo>
                  <a:pt x="753823" y="0"/>
                  <a:pt x="766558" y="12735"/>
                  <a:pt x="766558" y="28445"/>
                </a:cubicBezTo>
                <a:lnTo>
                  <a:pt x="766558" y="256001"/>
                </a:lnTo>
                <a:cubicBezTo>
                  <a:pt x="766558" y="271711"/>
                  <a:pt x="753823" y="284446"/>
                  <a:pt x="738113" y="284446"/>
                </a:cubicBezTo>
                <a:lnTo>
                  <a:pt x="28445" y="284446"/>
                </a:lnTo>
                <a:cubicBezTo>
                  <a:pt x="12735" y="284446"/>
                  <a:pt x="0" y="271711"/>
                  <a:pt x="0" y="256001"/>
                </a:cubicBezTo>
                <a:lnTo>
                  <a:pt x="0" y="2844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671" tIns="61671" rIns="61671" bIns="61671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309,4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6804248" y="4221088"/>
            <a:ext cx="648000" cy="432048"/>
          </a:xfrm>
          <a:custGeom>
            <a:avLst/>
            <a:gdLst>
              <a:gd name="connsiteX0" fmla="*/ 0 w 768036"/>
              <a:gd name="connsiteY0" fmla="*/ 47494 h 474939"/>
              <a:gd name="connsiteX1" fmla="*/ 47494 w 768036"/>
              <a:gd name="connsiteY1" fmla="*/ 0 h 474939"/>
              <a:gd name="connsiteX2" fmla="*/ 720542 w 768036"/>
              <a:gd name="connsiteY2" fmla="*/ 0 h 474939"/>
              <a:gd name="connsiteX3" fmla="*/ 768036 w 768036"/>
              <a:gd name="connsiteY3" fmla="*/ 47494 h 474939"/>
              <a:gd name="connsiteX4" fmla="*/ 768036 w 768036"/>
              <a:gd name="connsiteY4" fmla="*/ 427445 h 474939"/>
              <a:gd name="connsiteX5" fmla="*/ 720542 w 768036"/>
              <a:gd name="connsiteY5" fmla="*/ 474939 h 474939"/>
              <a:gd name="connsiteX6" fmla="*/ 47494 w 768036"/>
              <a:gd name="connsiteY6" fmla="*/ 474939 h 474939"/>
              <a:gd name="connsiteX7" fmla="*/ 0 w 768036"/>
              <a:gd name="connsiteY7" fmla="*/ 427445 h 474939"/>
              <a:gd name="connsiteX8" fmla="*/ 0 w 768036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8036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720542" y="0"/>
                </a:lnTo>
                <a:cubicBezTo>
                  <a:pt x="746772" y="0"/>
                  <a:pt x="768036" y="21264"/>
                  <a:pt x="768036" y="47494"/>
                </a:cubicBezTo>
                <a:lnTo>
                  <a:pt x="768036" y="427445"/>
                </a:lnTo>
                <a:cubicBezTo>
                  <a:pt x="768036" y="453675"/>
                  <a:pt x="746772" y="474939"/>
                  <a:pt x="720542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161,3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6804248" y="4725144"/>
            <a:ext cx="648000" cy="504056"/>
          </a:xfrm>
          <a:custGeom>
            <a:avLst/>
            <a:gdLst>
              <a:gd name="connsiteX0" fmla="*/ 0 w 771061"/>
              <a:gd name="connsiteY0" fmla="*/ 27367 h 273669"/>
              <a:gd name="connsiteX1" fmla="*/ 27367 w 771061"/>
              <a:gd name="connsiteY1" fmla="*/ 0 h 273669"/>
              <a:gd name="connsiteX2" fmla="*/ 743694 w 771061"/>
              <a:gd name="connsiteY2" fmla="*/ 0 h 273669"/>
              <a:gd name="connsiteX3" fmla="*/ 771061 w 771061"/>
              <a:gd name="connsiteY3" fmla="*/ 27367 h 273669"/>
              <a:gd name="connsiteX4" fmla="*/ 771061 w 771061"/>
              <a:gd name="connsiteY4" fmla="*/ 246302 h 273669"/>
              <a:gd name="connsiteX5" fmla="*/ 743694 w 771061"/>
              <a:gd name="connsiteY5" fmla="*/ 273669 h 273669"/>
              <a:gd name="connsiteX6" fmla="*/ 27367 w 771061"/>
              <a:gd name="connsiteY6" fmla="*/ 273669 h 273669"/>
              <a:gd name="connsiteX7" fmla="*/ 0 w 771061"/>
              <a:gd name="connsiteY7" fmla="*/ 246302 h 273669"/>
              <a:gd name="connsiteX8" fmla="*/ 0 w 771061"/>
              <a:gd name="connsiteY8" fmla="*/ 27367 h 273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1061" h="273669">
                <a:moveTo>
                  <a:pt x="0" y="27367"/>
                </a:moveTo>
                <a:cubicBezTo>
                  <a:pt x="0" y="12253"/>
                  <a:pt x="12253" y="0"/>
                  <a:pt x="27367" y="0"/>
                </a:cubicBezTo>
                <a:lnTo>
                  <a:pt x="743694" y="0"/>
                </a:lnTo>
                <a:cubicBezTo>
                  <a:pt x="758808" y="0"/>
                  <a:pt x="771061" y="12253"/>
                  <a:pt x="771061" y="27367"/>
                </a:cubicBezTo>
                <a:lnTo>
                  <a:pt x="771061" y="246302"/>
                </a:lnTo>
                <a:cubicBezTo>
                  <a:pt x="771061" y="261416"/>
                  <a:pt x="758808" y="273669"/>
                  <a:pt x="743694" y="273669"/>
                </a:cubicBezTo>
                <a:lnTo>
                  <a:pt x="27367" y="273669"/>
                </a:lnTo>
                <a:cubicBezTo>
                  <a:pt x="12253" y="273669"/>
                  <a:pt x="0" y="261416"/>
                  <a:pt x="0" y="246302"/>
                </a:cubicBezTo>
                <a:lnTo>
                  <a:pt x="0" y="2736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355" tIns="61355" rIns="61355" bIns="61355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3,8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6786820" y="5325210"/>
            <a:ext cx="648000" cy="624070"/>
          </a:xfrm>
          <a:custGeom>
            <a:avLst/>
            <a:gdLst>
              <a:gd name="connsiteX0" fmla="*/ 0 w 777113"/>
              <a:gd name="connsiteY0" fmla="*/ 47494 h 474939"/>
              <a:gd name="connsiteX1" fmla="*/ 47494 w 777113"/>
              <a:gd name="connsiteY1" fmla="*/ 0 h 474939"/>
              <a:gd name="connsiteX2" fmla="*/ 729619 w 777113"/>
              <a:gd name="connsiteY2" fmla="*/ 0 h 474939"/>
              <a:gd name="connsiteX3" fmla="*/ 777113 w 777113"/>
              <a:gd name="connsiteY3" fmla="*/ 47494 h 474939"/>
              <a:gd name="connsiteX4" fmla="*/ 777113 w 777113"/>
              <a:gd name="connsiteY4" fmla="*/ 427445 h 474939"/>
              <a:gd name="connsiteX5" fmla="*/ 729619 w 777113"/>
              <a:gd name="connsiteY5" fmla="*/ 474939 h 474939"/>
              <a:gd name="connsiteX6" fmla="*/ 47494 w 777113"/>
              <a:gd name="connsiteY6" fmla="*/ 474939 h 474939"/>
              <a:gd name="connsiteX7" fmla="*/ 0 w 777113"/>
              <a:gd name="connsiteY7" fmla="*/ 427445 h 474939"/>
              <a:gd name="connsiteX8" fmla="*/ 0 w 777113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7113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729619" y="0"/>
                </a:lnTo>
                <a:cubicBezTo>
                  <a:pt x="755849" y="0"/>
                  <a:pt x="777113" y="21264"/>
                  <a:pt x="777113" y="47494"/>
                </a:cubicBezTo>
                <a:lnTo>
                  <a:pt x="777113" y="427445"/>
                </a:lnTo>
                <a:cubicBezTo>
                  <a:pt x="777113" y="453675"/>
                  <a:pt x="755849" y="474939"/>
                  <a:pt x="729619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76,0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8253994" y="3170830"/>
            <a:ext cx="710494" cy="330178"/>
          </a:xfrm>
          <a:custGeom>
            <a:avLst/>
            <a:gdLst>
              <a:gd name="connsiteX0" fmla="*/ 0 w 687626"/>
              <a:gd name="connsiteY0" fmla="*/ 33018 h 330178"/>
              <a:gd name="connsiteX1" fmla="*/ 33018 w 687626"/>
              <a:gd name="connsiteY1" fmla="*/ 0 h 330178"/>
              <a:gd name="connsiteX2" fmla="*/ 654608 w 687626"/>
              <a:gd name="connsiteY2" fmla="*/ 0 h 330178"/>
              <a:gd name="connsiteX3" fmla="*/ 687626 w 687626"/>
              <a:gd name="connsiteY3" fmla="*/ 33018 h 330178"/>
              <a:gd name="connsiteX4" fmla="*/ 687626 w 687626"/>
              <a:gd name="connsiteY4" fmla="*/ 297160 h 330178"/>
              <a:gd name="connsiteX5" fmla="*/ 654608 w 687626"/>
              <a:gd name="connsiteY5" fmla="*/ 330178 h 330178"/>
              <a:gd name="connsiteX6" fmla="*/ 33018 w 687626"/>
              <a:gd name="connsiteY6" fmla="*/ 330178 h 330178"/>
              <a:gd name="connsiteX7" fmla="*/ 0 w 687626"/>
              <a:gd name="connsiteY7" fmla="*/ 297160 h 330178"/>
              <a:gd name="connsiteX8" fmla="*/ 0 w 687626"/>
              <a:gd name="connsiteY8" fmla="*/ 33018 h 33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7626" h="330178">
                <a:moveTo>
                  <a:pt x="0" y="33018"/>
                </a:moveTo>
                <a:cubicBezTo>
                  <a:pt x="0" y="14783"/>
                  <a:pt x="14783" y="0"/>
                  <a:pt x="33018" y="0"/>
                </a:cubicBezTo>
                <a:lnTo>
                  <a:pt x="654608" y="0"/>
                </a:lnTo>
                <a:cubicBezTo>
                  <a:pt x="672843" y="0"/>
                  <a:pt x="687626" y="14783"/>
                  <a:pt x="687626" y="33018"/>
                </a:cubicBezTo>
                <a:lnTo>
                  <a:pt x="687626" y="297160"/>
                </a:lnTo>
                <a:cubicBezTo>
                  <a:pt x="687626" y="315395"/>
                  <a:pt x="672843" y="330178"/>
                  <a:pt x="654608" y="330178"/>
                </a:cubicBezTo>
                <a:lnTo>
                  <a:pt x="33018" y="330178"/>
                </a:lnTo>
                <a:cubicBezTo>
                  <a:pt x="14783" y="330178"/>
                  <a:pt x="0" y="315395"/>
                  <a:pt x="0" y="297160"/>
                </a:cubicBezTo>
                <a:lnTo>
                  <a:pt x="0" y="3301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631" tIns="70631" rIns="70631" bIns="70631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</a:pP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8253994" y="3573016"/>
            <a:ext cx="710494" cy="576064"/>
          </a:xfrm>
          <a:custGeom>
            <a:avLst/>
            <a:gdLst>
              <a:gd name="connsiteX0" fmla="*/ 0 w 684944"/>
              <a:gd name="connsiteY0" fmla="*/ 28445 h 284446"/>
              <a:gd name="connsiteX1" fmla="*/ 28445 w 684944"/>
              <a:gd name="connsiteY1" fmla="*/ 0 h 284446"/>
              <a:gd name="connsiteX2" fmla="*/ 656499 w 684944"/>
              <a:gd name="connsiteY2" fmla="*/ 0 h 284446"/>
              <a:gd name="connsiteX3" fmla="*/ 684944 w 684944"/>
              <a:gd name="connsiteY3" fmla="*/ 28445 h 284446"/>
              <a:gd name="connsiteX4" fmla="*/ 684944 w 684944"/>
              <a:gd name="connsiteY4" fmla="*/ 256001 h 284446"/>
              <a:gd name="connsiteX5" fmla="*/ 656499 w 684944"/>
              <a:gd name="connsiteY5" fmla="*/ 284446 h 284446"/>
              <a:gd name="connsiteX6" fmla="*/ 28445 w 684944"/>
              <a:gd name="connsiteY6" fmla="*/ 284446 h 284446"/>
              <a:gd name="connsiteX7" fmla="*/ 0 w 684944"/>
              <a:gd name="connsiteY7" fmla="*/ 256001 h 284446"/>
              <a:gd name="connsiteX8" fmla="*/ 0 w 684944"/>
              <a:gd name="connsiteY8" fmla="*/ 28445 h 28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4944" h="284446">
                <a:moveTo>
                  <a:pt x="0" y="28445"/>
                </a:moveTo>
                <a:cubicBezTo>
                  <a:pt x="0" y="12735"/>
                  <a:pt x="12735" y="0"/>
                  <a:pt x="28445" y="0"/>
                </a:cubicBezTo>
                <a:lnTo>
                  <a:pt x="656499" y="0"/>
                </a:lnTo>
                <a:cubicBezTo>
                  <a:pt x="672209" y="0"/>
                  <a:pt x="684944" y="12735"/>
                  <a:pt x="684944" y="28445"/>
                </a:cubicBezTo>
                <a:lnTo>
                  <a:pt x="684944" y="256001"/>
                </a:lnTo>
                <a:cubicBezTo>
                  <a:pt x="684944" y="271711"/>
                  <a:pt x="672209" y="284446"/>
                  <a:pt x="656499" y="284446"/>
                </a:cubicBezTo>
                <a:lnTo>
                  <a:pt x="28445" y="284446"/>
                </a:lnTo>
                <a:cubicBezTo>
                  <a:pt x="12735" y="284446"/>
                  <a:pt x="0" y="271711"/>
                  <a:pt x="0" y="256001"/>
                </a:cubicBezTo>
                <a:lnTo>
                  <a:pt x="0" y="2844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671" tIns="61671" rIns="61671" bIns="61671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5 927,7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8244408" y="4221088"/>
            <a:ext cx="720080" cy="504056"/>
          </a:xfrm>
          <a:custGeom>
            <a:avLst/>
            <a:gdLst>
              <a:gd name="connsiteX0" fmla="*/ 0 w 679611"/>
              <a:gd name="connsiteY0" fmla="*/ 47494 h 474939"/>
              <a:gd name="connsiteX1" fmla="*/ 47494 w 679611"/>
              <a:gd name="connsiteY1" fmla="*/ 0 h 474939"/>
              <a:gd name="connsiteX2" fmla="*/ 632117 w 679611"/>
              <a:gd name="connsiteY2" fmla="*/ 0 h 474939"/>
              <a:gd name="connsiteX3" fmla="*/ 679611 w 679611"/>
              <a:gd name="connsiteY3" fmla="*/ 47494 h 474939"/>
              <a:gd name="connsiteX4" fmla="*/ 679611 w 679611"/>
              <a:gd name="connsiteY4" fmla="*/ 427445 h 474939"/>
              <a:gd name="connsiteX5" fmla="*/ 632117 w 679611"/>
              <a:gd name="connsiteY5" fmla="*/ 474939 h 474939"/>
              <a:gd name="connsiteX6" fmla="*/ 47494 w 679611"/>
              <a:gd name="connsiteY6" fmla="*/ 474939 h 474939"/>
              <a:gd name="connsiteX7" fmla="*/ 0 w 679611"/>
              <a:gd name="connsiteY7" fmla="*/ 427445 h 474939"/>
              <a:gd name="connsiteX8" fmla="*/ 0 w 679611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9611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632117" y="0"/>
                </a:lnTo>
                <a:cubicBezTo>
                  <a:pt x="658347" y="0"/>
                  <a:pt x="679611" y="21264"/>
                  <a:pt x="679611" y="47494"/>
                </a:cubicBezTo>
                <a:lnTo>
                  <a:pt x="679611" y="427445"/>
                </a:lnTo>
                <a:cubicBezTo>
                  <a:pt x="679611" y="453675"/>
                  <a:pt x="658347" y="474939"/>
                  <a:pt x="632117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108,9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8244408" y="4725144"/>
            <a:ext cx="720080" cy="504056"/>
          </a:xfrm>
          <a:custGeom>
            <a:avLst/>
            <a:gdLst>
              <a:gd name="connsiteX0" fmla="*/ 0 w 688848"/>
              <a:gd name="connsiteY0" fmla="*/ 27367 h 273669"/>
              <a:gd name="connsiteX1" fmla="*/ 27367 w 688848"/>
              <a:gd name="connsiteY1" fmla="*/ 0 h 273669"/>
              <a:gd name="connsiteX2" fmla="*/ 661481 w 688848"/>
              <a:gd name="connsiteY2" fmla="*/ 0 h 273669"/>
              <a:gd name="connsiteX3" fmla="*/ 688848 w 688848"/>
              <a:gd name="connsiteY3" fmla="*/ 27367 h 273669"/>
              <a:gd name="connsiteX4" fmla="*/ 688848 w 688848"/>
              <a:gd name="connsiteY4" fmla="*/ 246302 h 273669"/>
              <a:gd name="connsiteX5" fmla="*/ 661481 w 688848"/>
              <a:gd name="connsiteY5" fmla="*/ 273669 h 273669"/>
              <a:gd name="connsiteX6" fmla="*/ 27367 w 688848"/>
              <a:gd name="connsiteY6" fmla="*/ 273669 h 273669"/>
              <a:gd name="connsiteX7" fmla="*/ 0 w 688848"/>
              <a:gd name="connsiteY7" fmla="*/ 246302 h 273669"/>
              <a:gd name="connsiteX8" fmla="*/ 0 w 688848"/>
              <a:gd name="connsiteY8" fmla="*/ 27367 h 273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848" h="273669">
                <a:moveTo>
                  <a:pt x="0" y="27367"/>
                </a:moveTo>
                <a:cubicBezTo>
                  <a:pt x="0" y="12253"/>
                  <a:pt x="12253" y="0"/>
                  <a:pt x="27367" y="0"/>
                </a:cubicBezTo>
                <a:lnTo>
                  <a:pt x="661481" y="0"/>
                </a:lnTo>
                <a:cubicBezTo>
                  <a:pt x="676595" y="0"/>
                  <a:pt x="688848" y="12253"/>
                  <a:pt x="688848" y="27367"/>
                </a:cubicBezTo>
                <a:lnTo>
                  <a:pt x="688848" y="246302"/>
                </a:lnTo>
                <a:cubicBezTo>
                  <a:pt x="688848" y="261416"/>
                  <a:pt x="676595" y="273669"/>
                  <a:pt x="661481" y="273669"/>
                </a:cubicBezTo>
                <a:lnTo>
                  <a:pt x="27367" y="273669"/>
                </a:lnTo>
                <a:cubicBezTo>
                  <a:pt x="12253" y="273669"/>
                  <a:pt x="0" y="261416"/>
                  <a:pt x="0" y="246302"/>
                </a:cubicBezTo>
                <a:lnTo>
                  <a:pt x="0" y="2736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355" tIns="61355" rIns="61355" bIns="61355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3,8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8253994" y="5324998"/>
            <a:ext cx="710493" cy="624282"/>
          </a:xfrm>
          <a:custGeom>
            <a:avLst/>
            <a:gdLst>
              <a:gd name="connsiteX0" fmla="*/ 0 w 678181"/>
              <a:gd name="connsiteY0" fmla="*/ 47494 h 474939"/>
              <a:gd name="connsiteX1" fmla="*/ 47494 w 678181"/>
              <a:gd name="connsiteY1" fmla="*/ 0 h 474939"/>
              <a:gd name="connsiteX2" fmla="*/ 630687 w 678181"/>
              <a:gd name="connsiteY2" fmla="*/ 0 h 474939"/>
              <a:gd name="connsiteX3" fmla="*/ 678181 w 678181"/>
              <a:gd name="connsiteY3" fmla="*/ 47494 h 474939"/>
              <a:gd name="connsiteX4" fmla="*/ 678181 w 678181"/>
              <a:gd name="connsiteY4" fmla="*/ 427445 h 474939"/>
              <a:gd name="connsiteX5" fmla="*/ 630687 w 678181"/>
              <a:gd name="connsiteY5" fmla="*/ 474939 h 474939"/>
              <a:gd name="connsiteX6" fmla="*/ 47494 w 678181"/>
              <a:gd name="connsiteY6" fmla="*/ 474939 h 474939"/>
              <a:gd name="connsiteX7" fmla="*/ 0 w 678181"/>
              <a:gd name="connsiteY7" fmla="*/ 427445 h 474939"/>
              <a:gd name="connsiteX8" fmla="*/ 0 w 678181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8181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630687" y="0"/>
                </a:lnTo>
                <a:cubicBezTo>
                  <a:pt x="656917" y="0"/>
                  <a:pt x="678181" y="21264"/>
                  <a:pt x="678181" y="47494"/>
                </a:cubicBezTo>
                <a:lnTo>
                  <a:pt x="678181" y="427445"/>
                </a:lnTo>
                <a:cubicBezTo>
                  <a:pt x="678181" y="453675"/>
                  <a:pt x="656917" y="474939"/>
                  <a:pt x="630687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</a:p>
        </p:txBody>
      </p:sp>
      <p:pic>
        <p:nvPicPr>
          <p:cNvPr id="10" name="Picture 2" descr="T:\Сектор финансирования\09a7768ed1d70c506897087c270a7b7a_640_480_c_thumb1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881" y="726602"/>
            <a:ext cx="2587470" cy="17249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транспортной системы Чувашской Республики»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олилиния 32"/>
          <p:cNvSpPr/>
          <p:nvPr/>
        </p:nvSpPr>
        <p:spPr>
          <a:xfrm>
            <a:off x="7512944" y="3170830"/>
            <a:ext cx="648000" cy="330178"/>
          </a:xfrm>
          <a:custGeom>
            <a:avLst/>
            <a:gdLst>
              <a:gd name="connsiteX0" fmla="*/ 0 w 761117"/>
              <a:gd name="connsiteY0" fmla="*/ 33018 h 330178"/>
              <a:gd name="connsiteX1" fmla="*/ 33018 w 761117"/>
              <a:gd name="connsiteY1" fmla="*/ 0 h 330178"/>
              <a:gd name="connsiteX2" fmla="*/ 728099 w 761117"/>
              <a:gd name="connsiteY2" fmla="*/ 0 h 330178"/>
              <a:gd name="connsiteX3" fmla="*/ 761117 w 761117"/>
              <a:gd name="connsiteY3" fmla="*/ 33018 h 330178"/>
              <a:gd name="connsiteX4" fmla="*/ 761117 w 761117"/>
              <a:gd name="connsiteY4" fmla="*/ 297160 h 330178"/>
              <a:gd name="connsiteX5" fmla="*/ 728099 w 761117"/>
              <a:gd name="connsiteY5" fmla="*/ 330178 h 330178"/>
              <a:gd name="connsiteX6" fmla="*/ 33018 w 761117"/>
              <a:gd name="connsiteY6" fmla="*/ 330178 h 330178"/>
              <a:gd name="connsiteX7" fmla="*/ 0 w 761117"/>
              <a:gd name="connsiteY7" fmla="*/ 297160 h 330178"/>
              <a:gd name="connsiteX8" fmla="*/ 0 w 761117"/>
              <a:gd name="connsiteY8" fmla="*/ 33018 h 33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117" h="330178">
                <a:moveTo>
                  <a:pt x="0" y="33018"/>
                </a:moveTo>
                <a:cubicBezTo>
                  <a:pt x="0" y="14783"/>
                  <a:pt x="14783" y="0"/>
                  <a:pt x="33018" y="0"/>
                </a:cubicBezTo>
                <a:lnTo>
                  <a:pt x="728099" y="0"/>
                </a:lnTo>
                <a:cubicBezTo>
                  <a:pt x="746334" y="0"/>
                  <a:pt x="761117" y="14783"/>
                  <a:pt x="761117" y="33018"/>
                </a:cubicBezTo>
                <a:lnTo>
                  <a:pt x="761117" y="297160"/>
                </a:lnTo>
                <a:cubicBezTo>
                  <a:pt x="761117" y="315395"/>
                  <a:pt x="746334" y="330178"/>
                  <a:pt x="728099" y="330178"/>
                </a:cubicBezTo>
                <a:lnTo>
                  <a:pt x="33018" y="330178"/>
                </a:lnTo>
                <a:cubicBezTo>
                  <a:pt x="14783" y="330178"/>
                  <a:pt x="0" y="315395"/>
                  <a:pt x="0" y="297160"/>
                </a:cubicBezTo>
                <a:lnTo>
                  <a:pt x="0" y="3301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631" tIns="70631" rIns="70631" bIns="70631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</a:pP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7512944" y="3573016"/>
            <a:ext cx="659456" cy="576064"/>
          </a:xfrm>
          <a:custGeom>
            <a:avLst/>
            <a:gdLst>
              <a:gd name="connsiteX0" fmla="*/ 0 w 766558"/>
              <a:gd name="connsiteY0" fmla="*/ 28445 h 284446"/>
              <a:gd name="connsiteX1" fmla="*/ 28445 w 766558"/>
              <a:gd name="connsiteY1" fmla="*/ 0 h 284446"/>
              <a:gd name="connsiteX2" fmla="*/ 738113 w 766558"/>
              <a:gd name="connsiteY2" fmla="*/ 0 h 284446"/>
              <a:gd name="connsiteX3" fmla="*/ 766558 w 766558"/>
              <a:gd name="connsiteY3" fmla="*/ 28445 h 284446"/>
              <a:gd name="connsiteX4" fmla="*/ 766558 w 766558"/>
              <a:gd name="connsiteY4" fmla="*/ 256001 h 284446"/>
              <a:gd name="connsiteX5" fmla="*/ 738113 w 766558"/>
              <a:gd name="connsiteY5" fmla="*/ 284446 h 284446"/>
              <a:gd name="connsiteX6" fmla="*/ 28445 w 766558"/>
              <a:gd name="connsiteY6" fmla="*/ 284446 h 284446"/>
              <a:gd name="connsiteX7" fmla="*/ 0 w 766558"/>
              <a:gd name="connsiteY7" fmla="*/ 256001 h 284446"/>
              <a:gd name="connsiteX8" fmla="*/ 0 w 766558"/>
              <a:gd name="connsiteY8" fmla="*/ 28445 h 28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6558" h="284446">
                <a:moveTo>
                  <a:pt x="0" y="28445"/>
                </a:moveTo>
                <a:cubicBezTo>
                  <a:pt x="0" y="12735"/>
                  <a:pt x="12735" y="0"/>
                  <a:pt x="28445" y="0"/>
                </a:cubicBezTo>
                <a:lnTo>
                  <a:pt x="738113" y="0"/>
                </a:lnTo>
                <a:cubicBezTo>
                  <a:pt x="753823" y="0"/>
                  <a:pt x="766558" y="12735"/>
                  <a:pt x="766558" y="28445"/>
                </a:cubicBezTo>
                <a:lnTo>
                  <a:pt x="766558" y="256001"/>
                </a:lnTo>
                <a:cubicBezTo>
                  <a:pt x="766558" y="271711"/>
                  <a:pt x="753823" y="284446"/>
                  <a:pt x="738113" y="284446"/>
                </a:cubicBezTo>
                <a:lnTo>
                  <a:pt x="28445" y="284446"/>
                </a:lnTo>
                <a:cubicBezTo>
                  <a:pt x="12735" y="284446"/>
                  <a:pt x="0" y="271711"/>
                  <a:pt x="0" y="256001"/>
                </a:cubicBezTo>
                <a:lnTo>
                  <a:pt x="0" y="2844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671" tIns="61671" rIns="61671" bIns="61671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336,2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7524328" y="4221088"/>
            <a:ext cx="648000" cy="432048"/>
          </a:xfrm>
          <a:custGeom>
            <a:avLst/>
            <a:gdLst>
              <a:gd name="connsiteX0" fmla="*/ 0 w 768036"/>
              <a:gd name="connsiteY0" fmla="*/ 47494 h 474939"/>
              <a:gd name="connsiteX1" fmla="*/ 47494 w 768036"/>
              <a:gd name="connsiteY1" fmla="*/ 0 h 474939"/>
              <a:gd name="connsiteX2" fmla="*/ 720542 w 768036"/>
              <a:gd name="connsiteY2" fmla="*/ 0 h 474939"/>
              <a:gd name="connsiteX3" fmla="*/ 768036 w 768036"/>
              <a:gd name="connsiteY3" fmla="*/ 47494 h 474939"/>
              <a:gd name="connsiteX4" fmla="*/ 768036 w 768036"/>
              <a:gd name="connsiteY4" fmla="*/ 427445 h 474939"/>
              <a:gd name="connsiteX5" fmla="*/ 720542 w 768036"/>
              <a:gd name="connsiteY5" fmla="*/ 474939 h 474939"/>
              <a:gd name="connsiteX6" fmla="*/ 47494 w 768036"/>
              <a:gd name="connsiteY6" fmla="*/ 474939 h 474939"/>
              <a:gd name="connsiteX7" fmla="*/ 0 w 768036"/>
              <a:gd name="connsiteY7" fmla="*/ 427445 h 474939"/>
              <a:gd name="connsiteX8" fmla="*/ 0 w 768036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8036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720542" y="0"/>
                </a:lnTo>
                <a:cubicBezTo>
                  <a:pt x="746772" y="0"/>
                  <a:pt x="768036" y="21264"/>
                  <a:pt x="768036" y="47494"/>
                </a:cubicBezTo>
                <a:lnTo>
                  <a:pt x="768036" y="427445"/>
                </a:lnTo>
                <a:cubicBezTo>
                  <a:pt x="768036" y="453675"/>
                  <a:pt x="746772" y="474939"/>
                  <a:pt x="720542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108,9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7524328" y="4725144"/>
            <a:ext cx="648000" cy="504056"/>
          </a:xfrm>
          <a:custGeom>
            <a:avLst/>
            <a:gdLst>
              <a:gd name="connsiteX0" fmla="*/ 0 w 771061"/>
              <a:gd name="connsiteY0" fmla="*/ 27367 h 273669"/>
              <a:gd name="connsiteX1" fmla="*/ 27367 w 771061"/>
              <a:gd name="connsiteY1" fmla="*/ 0 h 273669"/>
              <a:gd name="connsiteX2" fmla="*/ 743694 w 771061"/>
              <a:gd name="connsiteY2" fmla="*/ 0 h 273669"/>
              <a:gd name="connsiteX3" fmla="*/ 771061 w 771061"/>
              <a:gd name="connsiteY3" fmla="*/ 27367 h 273669"/>
              <a:gd name="connsiteX4" fmla="*/ 771061 w 771061"/>
              <a:gd name="connsiteY4" fmla="*/ 246302 h 273669"/>
              <a:gd name="connsiteX5" fmla="*/ 743694 w 771061"/>
              <a:gd name="connsiteY5" fmla="*/ 273669 h 273669"/>
              <a:gd name="connsiteX6" fmla="*/ 27367 w 771061"/>
              <a:gd name="connsiteY6" fmla="*/ 273669 h 273669"/>
              <a:gd name="connsiteX7" fmla="*/ 0 w 771061"/>
              <a:gd name="connsiteY7" fmla="*/ 246302 h 273669"/>
              <a:gd name="connsiteX8" fmla="*/ 0 w 771061"/>
              <a:gd name="connsiteY8" fmla="*/ 27367 h 273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1061" h="273669">
                <a:moveTo>
                  <a:pt x="0" y="27367"/>
                </a:moveTo>
                <a:cubicBezTo>
                  <a:pt x="0" y="12253"/>
                  <a:pt x="12253" y="0"/>
                  <a:pt x="27367" y="0"/>
                </a:cubicBezTo>
                <a:lnTo>
                  <a:pt x="743694" y="0"/>
                </a:lnTo>
                <a:cubicBezTo>
                  <a:pt x="758808" y="0"/>
                  <a:pt x="771061" y="12253"/>
                  <a:pt x="771061" y="27367"/>
                </a:cubicBezTo>
                <a:lnTo>
                  <a:pt x="771061" y="246302"/>
                </a:lnTo>
                <a:cubicBezTo>
                  <a:pt x="771061" y="261416"/>
                  <a:pt x="758808" y="273669"/>
                  <a:pt x="743694" y="273669"/>
                </a:cubicBezTo>
                <a:lnTo>
                  <a:pt x="27367" y="273669"/>
                </a:lnTo>
                <a:cubicBezTo>
                  <a:pt x="12253" y="273669"/>
                  <a:pt x="0" y="261416"/>
                  <a:pt x="0" y="246302"/>
                </a:cubicBezTo>
                <a:lnTo>
                  <a:pt x="0" y="2736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355" tIns="61355" rIns="61355" bIns="61355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3,8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7512945" y="5324998"/>
            <a:ext cx="648000" cy="624282"/>
          </a:xfrm>
          <a:custGeom>
            <a:avLst/>
            <a:gdLst>
              <a:gd name="connsiteX0" fmla="*/ 0 w 777113"/>
              <a:gd name="connsiteY0" fmla="*/ 47494 h 474939"/>
              <a:gd name="connsiteX1" fmla="*/ 47494 w 777113"/>
              <a:gd name="connsiteY1" fmla="*/ 0 h 474939"/>
              <a:gd name="connsiteX2" fmla="*/ 729619 w 777113"/>
              <a:gd name="connsiteY2" fmla="*/ 0 h 474939"/>
              <a:gd name="connsiteX3" fmla="*/ 777113 w 777113"/>
              <a:gd name="connsiteY3" fmla="*/ 47494 h 474939"/>
              <a:gd name="connsiteX4" fmla="*/ 777113 w 777113"/>
              <a:gd name="connsiteY4" fmla="*/ 427445 h 474939"/>
              <a:gd name="connsiteX5" fmla="*/ 729619 w 777113"/>
              <a:gd name="connsiteY5" fmla="*/ 474939 h 474939"/>
              <a:gd name="connsiteX6" fmla="*/ 47494 w 777113"/>
              <a:gd name="connsiteY6" fmla="*/ 474939 h 474939"/>
              <a:gd name="connsiteX7" fmla="*/ 0 w 777113"/>
              <a:gd name="connsiteY7" fmla="*/ 427445 h 474939"/>
              <a:gd name="connsiteX8" fmla="*/ 0 w 777113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7113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729619" y="0"/>
                </a:lnTo>
                <a:cubicBezTo>
                  <a:pt x="755849" y="0"/>
                  <a:pt x="777113" y="21264"/>
                  <a:pt x="777113" y="47494"/>
                </a:cubicBezTo>
                <a:lnTo>
                  <a:pt x="777113" y="427445"/>
                </a:lnTo>
                <a:cubicBezTo>
                  <a:pt x="777113" y="453675"/>
                  <a:pt x="755849" y="474939"/>
                  <a:pt x="729619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</a:p>
        </p:txBody>
      </p:sp>
      <p:sp>
        <p:nvSpPr>
          <p:cNvPr id="39" name="Полилиния 38"/>
          <p:cNvSpPr/>
          <p:nvPr/>
        </p:nvSpPr>
        <p:spPr>
          <a:xfrm>
            <a:off x="4427982" y="6021289"/>
            <a:ext cx="2304257" cy="504056"/>
          </a:xfrm>
          <a:custGeom>
            <a:avLst/>
            <a:gdLst>
              <a:gd name="connsiteX0" fmla="*/ 0 w 2766238"/>
              <a:gd name="connsiteY0" fmla="*/ 47494 h 474939"/>
              <a:gd name="connsiteX1" fmla="*/ 47494 w 2766238"/>
              <a:gd name="connsiteY1" fmla="*/ 0 h 474939"/>
              <a:gd name="connsiteX2" fmla="*/ 2718744 w 2766238"/>
              <a:gd name="connsiteY2" fmla="*/ 0 h 474939"/>
              <a:gd name="connsiteX3" fmla="*/ 2766238 w 2766238"/>
              <a:gd name="connsiteY3" fmla="*/ 47494 h 474939"/>
              <a:gd name="connsiteX4" fmla="*/ 2766238 w 2766238"/>
              <a:gd name="connsiteY4" fmla="*/ 427445 h 474939"/>
              <a:gd name="connsiteX5" fmla="*/ 2718744 w 2766238"/>
              <a:gd name="connsiteY5" fmla="*/ 474939 h 474939"/>
              <a:gd name="connsiteX6" fmla="*/ 47494 w 2766238"/>
              <a:gd name="connsiteY6" fmla="*/ 474939 h 474939"/>
              <a:gd name="connsiteX7" fmla="*/ 0 w 2766238"/>
              <a:gd name="connsiteY7" fmla="*/ 427445 h 474939"/>
              <a:gd name="connsiteX8" fmla="*/ 0 w 2766238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66238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2718744" y="0"/>
                </a:lnTo>
                <a:cubicBezTo>
                  <a:pt x="2744974" y="0"/>
                  <a:pt x="2766238" y="21264"/>
                  <a:pt x="2766238" y="47494"/>
                </a:cubicBezTo>
                <a:lnTo>
                  <a:pt x="2766238" y="427445"/>
                </a:lnTo>
                <a:cubicBezTo>
                  <a:pt x="2766238" y="453675"/>
                  <a:pt x="2744974" y="474939"/>
                  <a:pt x="2718744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630" tIns="59630" rIns="59630" bIns="5963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государственной программы</a:t>
            </a:r>
          </a:p>
        </p:txBody>
      </p:sp>
      <p:sp>
        <p:nvSpPr>
          <p:cNvPr id="40" name="Полилиния 39"/>
          <p:cNvSpPr/>
          <p:nvPr/>
        </p:nvSpPr>
        <p:spPr>
          <a:xfrm>
            <a:off x="6804248" y="6021288"/>
            <a:ext cx="648072" cy="504056"/>
          </a:xfrm>
          <a:custGeom>
            <a:avLst/>
            <a:gdLst>
              <a:gd name="connsiteX0" fmla="*/ 0 w 840306"/>
              <a:gd name="connsiteY0" fmla="*/ 47494 h 474939"/>
              <a:gd name="connsiteX1" fmla="*/ 47494 w 840306"/>
              <a:gd name="connsiteY1" fmla="*/ 0 h 474939"/>
              <a:gd name="connsiteX2" fmla="*/ 792812 w 840306"/>
              <a:gd name="connsiteY2" fmla="*/ 0 h 474939"/>
              <a:gd name="connsiteX3" fmla="*/ 840306 w 840306"/>
              <a:gd name="connsiteY3" fmla="*/ 47494 h 474939"/>
              <a:gd name="connsiteX4" fmla="*/ 840306 w 840306"/>
              <a:gd name="connsiteY4" fmla="*/ 427445 h 474939"/>
              <a:gd name="connsiteX5" fmla="*/ 792812 w 840306"/>
              <a:gd name="connsiteY5" fmla="*/ 474939 h 474939"/>
              <a:gd name="connsiteX6" fmla="*/ 47494 w 840306"/>
              <a:gd name="connsiteY6" fmla="*/ 474939 h 474939"/>
              <a:gd name="connsiteX7" fmla="*/ 0 w 840306"/>
              <a:gd name="connsiteY7" fmla="*/ 427445 h 474939"/>
              <a:gd name="connsiteX8" fmla="*/ 0 w 840306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0306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792812" y="0"/>
                </a:lnTo>
                <a:cubicBezTo>
                  <a:pt x="819042" y="0"/>
                  <a:pt x="840306" y="21264"/>
                  <a:pt x="840306" y="47494"/>
                </a:cubicBezTo>
                <a:lnTo>
                  <a:pt x="840306" y="427445"/>
                </a:lnTo>
                <a:cubicBezTo>
                  <a:pt x="840306" y="453675"/>
                  <a:pt x="819042" y="474939"/>
                  <a:pt x="792812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21,4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7524328" y="6021288"/>
            <a:ext cx="648000" cy="504056"/>
          </a:xfrm>
          <a:custGeom>
            <a:avLst/>
            <a:gdLst>
              <a:gd name="connsiteX0" fmla="*/ 0 w 840306"/>
              <a:gd name="connsiteY0" fmla="*/ 47494 h 474939"/>
              <a:gd name="connsiteX1" fmla="*/ 47494 w 840306"/>
              <a:gd name="connsiteY1" fmla="*/ 0 h 474939"/>
              <a:gd name="connsiteX2" fmla="*/ 792812 w 840306"/>
              <a:gd name="connsiteY2" fmla="*/ 0 h 474939"/>
              <a:gd name="connsiteX3" fmla="*/ 840306 w 840306"/>
              <a:gd name="connsiteY3" fmla="*/ 47494 h 474939"/>
              <a:gd name="connsiteX4" fmla="*/ 840306 w 840306"/>
              <a:gd name="connsiteY4" fmla="*/ 427445 h 474939"/>
              <a:gd name="connsiteX5" fmla="*/ 792812 w 840306"/>
              <a:gd name="connsiteY5" fmla="*/ 474939 h 474939"/>
              <a:gd name="connsiteX6" fmla="*/ 47494 w 840306"/>
              <a:gd name="connsiteY6" fmla="*/ 474939 h 474939"/>
              <a:gd name="connsiteX7" fmla="*/ 0 w 840306"/>
              <a:gd name="connsiteY7" fmla="*/ 427445 h 474939"/>
              <a:gd name="connsiteX8" fmla="*/ 0 w 840306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0306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792812" y="0"/>
                </a:lnTo>
                <a:cubicBezTo>
                  <a:pt x="819042" y="0"/>
                  <a:pt x="840306" y="21264"/>
                  <a:pt x="840306" y="47494"/>
                </a:cubicBezTo>
                <a:lnTo>
                  <a:pt x="840306" y="427445"/>
                </a:lnTo>
                <a:cubicBezTo>
                  <a:pt x="840306" y="453675"/>
                  <a:pt x="819042" y="474939"/>
                  <a:pt x="792812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22,0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8244408" y="6021288"/>
            <a:ext cx="720080" cy="504056"/>
          </a:xfrm>
          <a:custGeom>
            <a:avLst/>
            <a:gdLst>
              <a:gd name="connsiteX0" fmla="*/ 0 w 699710"/>
              <a:gd name="connsiteY0" fmla="*/ 47494 h 474939"/>
              <a:gd name="connsiteX1" fmla="*/ 47494 w 699710"/>
              <a:gd name="connsiteY1" fmla="*/ 0 h 474939"/>
              <a:gd name="connsiteX2" fmla="*/ 652216 w 699710"/>
              <a:gd name="connsiteY2" fmla="*/ 0 h 474939"/>
              <a:gd name="connsiteX3" fmla="*/ 699710 w 699710"/>
              <a:gd name="connsiteY3" fmla="*/ 47494 h 474939"/>
              <a:gd name="connsiteX4" fmla="*/ 699710 w 699710"/>
              <a:gd name="connsiteY4" fmla="*/ 427445 h 474939"/>
              <a:gd name="connsiteX5" fmla="*/ 652216 w 699710"/>
              <a:gd name="connsiteY5" fmla="*/ 474939 h 474939"/>
              <a:gd name="connsiteX6" fmla="*/ 47494 w 699710"/>
              <a:gd name="connsiteY6" fmla="*/ 474939 h 474939"/>
              <a:gd name="connsiteX7" fmla="*/ 0 w 699710"/>
              <a:gd name="connsiteY7" fmla="*/ 427445 h 474939"/>
              <a:gd name="connsiteX8" fmla="*/ 0 w 699710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9710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652216" y="0"/>
                </a:lnTo>
                <a:cubicBezTo>
                  <a:pt x="678446" y="0"/>
                  <a:pt x="699710" y="21264"/>
                  <a:pt x="699710" y="47494"/>
                </a:cubicBezTo>
                <a:lnTo>
                  <a:pt x="699710" y="427445"/>
                </a:lnTo>
                <a:cubicBezTo>
                  <a:pt x="699710" y="453675"/>
                  <a:pt x="678446" y="474939"/>
                  <a:pt x="652216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22,0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21106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07504" y="2204864"/>
            <a:ext cx="4968552" cy="54364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 автомобильных дорог общего пользования регионального, межмуниципального и местного значения на территории Чувашской Республики, км</a:t>
            </a:r>
            <a:endParaRPr lang="ru-RU" sz="11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07504" y="2837976"/>
            <a:ext cx="4968552" cy="56833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 автомобильных дорог общего пользования регионального, межмуниципального и местного значения на территории Чувашской Республики, находящихся в нормативном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состоянии, км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07504" y="3501008"/>
            <a:ext cx="4968552" cy="69581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протяженности автомобильных дорог общего пользования регионального, межмуниципального и местного значения на территории Чувашской Республики, соответствующих нормативным требованиям, в их общей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протяженности, %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07504" y="4293096"/>
            <a:ext cx="4968552" cy="63367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 автомобильных дорог общего пользования регионального, межмуниципального и местного значения, в отношении которых проведены работы по капитальному ремонту или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ремонту, км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07504" y="5013176"/>
            <a:ext cx="4968552" cy="50405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перевезенных транспортом общего пользования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пассажиров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тыс.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чел.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107504" y="5641195"/>
            <a:ext cx="4968552" cy="43204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Число единиц транспортных средств, работающих на компримированном природном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газе, ед. 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79512" y="980728"/>
            <a:ext cx="2336446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137511" y="6492875"/>
            <a:ext cx="1006489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75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7" name="Picture 2" descr="T:\Сектор финансирования\glonas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692696"/>
            <a:ext cx="2596089" cy="14102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Скругленный прямоугольник 26"/>
          <p:cNvSpPr/>
          <p:nvPr/>
        </p:nvSpPr>
        <p:spPr>
          <a:xfrm>
            <a:off x="5148064" y="692696"/>
            <a:ext cx="3940523" cy="801809"/>
          </a:xfrm>
          <a:prstGeom prst="roundRect">
            <a:avLst>
              <a:gd name="adj" fmla="val 10000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sp>
      <p:sp>
        <p:nvSpPr>
          <p:cNvPr id="28" name="Скругленный прямоугольник 4"/>
          <p:cNvSpPr/>
          <p:nvPr/>
        </p:nvSpPr>
        <p:spPr>
          <a:xfrm>
            <a:off x="5148064" y="692696"/>
            <a:ext cx="3893555" cy="75484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</a:p>
        </p:txBody>
      </p:sp>
      <p:sp>
        <p:nvSpPr>
          <p:cNvPr id="45" name="Скругленный прямоугольник 6"/>
          <p:cNvSpPr/>
          <p:nvPr/>
        </p:nvSpPr>
        <p:spPr>
          <a:xfrm>
            <a:off x="5906019" y="1680500"/>
            <a:ext cx="772579" cy="33958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400" b="1" dirty="0">
              <a:solidFill>
                <a:prstClr val="black"/>
              </a:solidFill>
            </a:endParaRPr>
          </a:p>
        </p:txBody>
      </p:sp>
      <p:sp>
        <p:nvSpPr>
          <p:cNvPr id="176" name="Скругленный прямоугольник 4"/>
          <p:cNvSpPr/>
          <p:nvPr/>
        </p:nvSpPr>
        <p:spPr>
          <a:xfrm>
            <a:off x="5102577" y="2259238"/>
            <a:ext cx="715724" cy="38895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1910" tIns="41910" rIns="41910" bIns="41910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100" b="1" dirty="0">
              <a:solidFill>
                <a:prstClr val="black"/>
              </a:solidFill>
            </a:endParaRPr>
          </a:p>
        </p:txBody>
      </p:sp>
      <p:sp>
        <p:nvSpPr>
          <p:cNvPr id="298" name="Скругленный прямоугольник 297"/>
          <p:cNvSpPr/>
          <p:nvPr/>
        </p:nvSpPr>
        <p:spPr>
          <a:xfrm>
            <a:off x="5148064" y="2206924"/>
            <a:ext cx="731452" cy="527076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188,5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6" name="Скругленный прямоугольник 295"/>
          <p:cNvSpPr/>
          <p:nvPr/>
        </p:nvSpPr>
        <p:spPr>
          <a:xfrm>
            <a:off x="5940152" y="2206924"/>
            <a:ext cx="731452" cy="527076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12 250,3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4" name="Скругленный прямоугольник 293"/>
          <p:cNvSpPr/>
          <p:nvPr/>
        </p:nvSpPr>
        <p:spPr>
          <a:xfrm>
            <a:off x="8316416" y="2219369"/>
            <a:ext cx="731452" cy="527076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12 252,7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2" name="Скругленный прямоугольник 291"/>
          <p:cNvSpPr/>
          <p:nvPr/>
        </p:nvSpPr>
        <p:spPr>
          <a:xfrm>
            <a:off x="6732240" y="2206924"/>
            <a:ext cx="731452" cy="527076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12 252,7</a:t>
            </a:r>
          </a:p>
        </p:txBody>
      </p:sp>
      <p:sp>
        <p:nvSpPr>
          <p:cNvPr id="290" name="Скругленный прямоугольник 289"/>
          <p:cNvSpPr/>
          <p:nvPr/>
        </p:nvSpPr>
        <p:spPr>
          <a:xfrm>
            <a:off x="7524328" y="2206924"/>
            <a:ext cx="731452" cy="527076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12 252,7</a:t>
            </a:r>
          </a:p>
        </p:txBody>
      </p:sp>
      <p:sp>
        <p:nvSpPr>
          <p:cNvPr id="313" name="Скругленный прямоугольник 312"/>
          <p:cNvSpPr/>
          <p:nvPr/>
        </p:nvSpPr>
        <p:spPr>
          <a:xfrm>
            <a:off x="5148064" y="2839851"/>
            <a:ext cx="731452" cy="527076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3 779,7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1" name="Скругленный прямоугольник 310"/>
          <p:cNvSpPr/>
          <p:nvPr/>
        </p:nvSpPr>
        <p:spPr>
          <a:xfrm>
            <a:off x="5940152" y="2839851"/>
            <a:ext cx="731452" cy="527076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3 995,8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9" name="Скругленный прямоугольник 308"/>
          <p:cNvSpPr/>
          <p:nvPr/>
        </p:nvSpPr>
        <p:spPr>
          <a:xfrm>
            <a:off x="8316416" y="2839851"/>
            <a:ext cx="731452" cy="527076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4 285,8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" name="Скругленный прямоугольник 306"/>
          <p:cNvSpPr/>
          <p:nvPr/>
        </p:nvSpPr>
        <p:spPr>
          <a:xfrm>
            <a:off x="6732240" y="2839851"/>
            <a:ext cx="731452" cy="527076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4 096,3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5" name="Скругленный прямоугольник 304"/>
          <p:cNvSpPr/>
          <p:nvPr/>
        </p:nvSpPr>
        <p:spPr>
          <a:xfrm>
            <a:off x="7524328" y="2839851"/>
            <a:ext cx="731452" cy="527076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4 187,3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8" name="Скругленный прямоугольник 327"/>
          <p:cNvSpPr/>
          <p:nvPr/>
        </p:nvSpPr>
        <p:spPr>
          <a:xfrm>
            <a:off x="5148064" y="3501008"/>
            <a:ext cx="731452" cy="695818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31,1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6" name="Скругленный прямоугольник 325"/>
          <p:cNvSpPr/>
          <p:nvPr/>
        </p:nvSpPr>
        <p:spPr>
          <a:xfrm>
            <a:off x="5940152" y="3501008"/>
            <a:ext cx="731452" cy="695818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32,6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4" name="Скругленный прямоугольник 323"/>
          <p:cNvSpPr/>
          <p:nvPr/>
        </p:nvSpPr>
        <p:spPr>
          <a:xfrm>
            <a:off x="8316416" y="3501008"/>
            <a:ext cx="731452" cy="695818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2" name="Скругленный прямоугольник 321"/>
          <p:cNvSpPr/>
          <p:nvPr/>
        </p:nvSpPr>
        <p:spPr>
          <a:xfrm>
            <a:off x="6732240" y="3501008"/>
            <a:ext cx="731452" cy="695818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33,4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0" name="Скругленный прямоугольник 319"/>
          <p:cNvSpPr/>
          <p:nvPr/>
        </p:nvSpPr>
        <p:spPr>
          <a:xfrm>
            <a:off x="7524328" y="3501008"/>
            <a:ext cx="731452" cy="695818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34,2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3" name="Скругленный прямоугольник 342"/>
          <p:cNvSpPr/>
          <p:nvPr/>
        </p:nvSpPr>
        <p:spPr>
          <a:xfrm>
            <a:off x="5148064" y="4293099"/>
            <a:ext cx="731452" cy="6336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387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1" name="Скругленный прямоугольник 340"/>
          <p:cNvSpPr/>
          <p:nvPr/>
        </p:nvSpPr>
        <p:spPr>
          <a:xfrm>
            <a:off x="5940152" y="4293099"/>
            <a:ext cx="731452" cy="6336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209,1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9" name="Скругленный прямоугольник 338"/>
          <p:cNvSpPr/>
          <p:nvPr/>
        </p:nvSpPr>
        <p:spPr>
          <a:xfrm>
            <a:off x="8316416" y="4293099"/>
            <a:ext cx="731452" cy="6336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158,1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7" name="Скругленный прямоугольник 336"/>
          <p:cNvSpPr/>
          <p:nvPr/>
        </p:nvSpPr>
        <p:spPr>
          <a:xfrm>
            <a:off x="6732240" y="4293099"/>
            <a:ext cx="731452" cy="6336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160,1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5" name="Скругленный прямоугольник 334"/>
          <p:cNvSpPr/>
          <p:nvPr/>
        </p:nvSpPr>
        <p:spPr>
          <a:xfrm>
            <a:off x="7524328" y="4293163"/>
            <a:ext cx="731452" cy="6336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150,6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8" name="Скругленный прямоугольник 357"/>
          <p:cNvSpPr/>
          <p:nvPr/>
        </p:nvSpPr>
        <p:spPr>
          <a:xfrm>
            <a:off x="5148064" y="5027605"/>
            <a:ext cx="731452" cy="4752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155 166,5</a:t>
            </a:r>
            <a:endParaRPr lang="ru-RU" sz="1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6" name="Скругленный прямоугольник 355"/>
          <p:cNvSpPr/>
          <p:nvPr/>
        </p:nvSpPr>
        <p:spPr>
          <a:xfrm>
            <a:off x="5940152" y="5027605"/>
            <a:ext cx="731452" cy="4752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129 957,8</a:t>
            </a:r>
            <a:endParaRPr lang="ru-RU" sz="1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4" name="Скругленный прямоугольник 353"/>
          <p:cNvSpPr/>
          <p:nvPr/>
        </p:nvSpPr>
        <p:spPr>
          <a:xfrm>
            <a:off x="8316416" y="5027605"/>
            <a:ext cx="731452" cy="4752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r>
              <a:rPr lang="ru-RU" sz="1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145 767,8</a:t>
            </a:r>
            <a:endParaRPr lang="ru-RU" sz="1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2" name="Скругленный прямоугольник 351"/>
          <p:cNvSpPr/>
          <p:nvPr/>
        </p:nvSpPr>
        <p:spPr>
          <a:xfrm>
            <a:off x="6732240" y="5027605"/>
            <a:ext cx="731452" cy="4752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r>
              <a:rPr lang="ru-RU" sz="1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133 960,8</a:t>
            </a:r>
            <a:endParaRPr lang="ru-RU" sz="1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0" name="Скругленный прямоугольник 349"/>
          <p:cNvSpPr/>
          <p:nvPr/>
        </p:nvSpPr>
        <p:spPr>
          <a:xfrm>
            <a:off x="7524328" y="5014488"/>
            <a:ext cx="731452" cy="4752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139 763,8</a:t>
            </a:r>
            <a:endParaRPr lang="ru-RU" sz="1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3" name="Скругленный прямоугольник 372"/>
          <p:cNvSpPr/>
          <p:nvPr/>
        </p:nvSpPr>
        <p:spPr>
          <a:xfrm>
            <a:off x="5137673" y="5589240"/>
            <a:ext cx="731452" cy="504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116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1" name="Скругленный прямоугольник 370"/>
          <p:cNvSpPr/>
          <p:nvPr/>
        </p:nvSpPr>
        <p:spPr>
          <a:xfrm>
            <a:off x="5929761" y="5589240"/>
            <a:ext cx="731452" cy="504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715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9" name="Скругленный прямоугольник 368"/>
          <p:cNvSpPr/>
          <p:nvPr/>
        </p:nvSpPr>
        <p:spPr>
          <a:xfrm>
            <a:off x="8306025" y="5589240"/>
            <a:ext cx="731452" cy="504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1 066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7" name="Скругленный прямоугольник 366"/>
          <p:cNvSpPr/>
          <p:nvPr/>
        </p:nvSpPr>
        <p:spPr>
          <a:xfrm>
            <a:off x="6721849" y="5589240"/>
            <a:ext cx="731452" cy="504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1 066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5" name="Скругленный прямоугольник 364"/>
          <p:cNvSpPr/>
          <p:nvPr/>
        </p:nvSpPr>
        <p:spPr>
          <a:xfrm>
            <a:off x="7513937" y="5589240"/>
            <a:ext cx="731452" cy="504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1 066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8" name="Скругленный прямоугольник 417"/>
          <p:cNvSpPr/>
          <p:nvPr/>
        </p:nvSpPr>
        <p:spPr>
          <a:xfrm>
            <a:off x="5148064" y="1556792"/>
            <a:ext cx="731452" cy="546125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факт</a:t>
            </a:r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6" name="Скругленный прямоугольник 415"/>
          <p:cNvSpPr/>
          <p:nvPr/>
        </p:nvSpPr>
        <p:spPr>
          <a:xfrm>
            <a:off x="5940152" y="1556792"/>
            <a:ext cx="731452" cy="546125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план</a:t>
            </a:r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4" name="Скругленный прямоугольник 413"/>
          <p:cNvSpPr/>
          <p:nvPr/>
        </p:nvSpPr>
        <p:spPr>
          <a:xfrm>
            <a:off x="8316416" y="1556792"/>
            <a:ext cx="731452" cy="546125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2" name="Скругленный прямоугольник 411"/>
          <p:cNvSpPr/>
          <p:nvPr/>
        </p:nvSpPr>
        <p:spPr>
          <a:xfrm>
            <a:off x="6732240" y="1556792"/>
            <a:ext cx="731452" cy="546125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" name="Скругленный прямоугольник 409"/>
          <p:cNvSpPr/>
          <p:nvPr/>
        </p:nvSpPr>
        <p:spPr>
          <a:xfrm>
            <a:off x="7524328" y="1556792"/>
            <a:ext cx="731452" cy="546125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6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транспортной системы Чувашской Республики»</a:t>
            </a:r>
          </a:p>
        </p:txBody>
      </p:sp>
      <p:cxnSp>
        <p:nvCxnSpPr>
          <p:cNvPr id="157" name="Прямая соединительная линия 156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204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174023" y="6473403"/>
            <a:ext cx="1006489" cy="365125"/>
          </a:xfrm>
        </p:spPr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76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21388" y="764704"/>
            <a:ext cx="5386716" cy="100811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сбалансированного экономического развития и конкурентоспособности экономики Чувашской Республики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030" y="2258174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4211961" y="1916832"/>
            <a:ext cx="4824536" cy="351214"/>
          </a:xfrm>
          <a:custGeom>
            <a:avLst/>
            <a:gdLst>
              <a:gd name="connsiteX0" fmla="*/ 0 w 4928030"/>
              <a:gd name="connsiteY0" fmla="*/ 40668 h 406676"/>
              <a:gd name="connsiteX1" fmla="*/ 40668 w 4928030"/>
              <a:gd name="connsiteY1" fmla="*/ 0 h 406676"/>
              <a:gd name="connsiteX2" fmla="*/ 4887362 w 4928030"/>
              <a:gd name="connsiteY2" fmla="*/ 0 h 406676"/>
              <a:gd name="connsiteX3" fmla="*/ 4928030 w 4928030"/>
              <a:gd name="connsiteY3" fmla="*/ 40668 h 406676"/>
              <a:gd name="connsiteX4" fmla="*/ 4928030 w 4928030"/>
              <a:gd name="connsiteY4" fmla="*/ 366008 h 406676"/>
              <a:gd name="connsiteX5" fmla="*/ 4887362 w 4928030"/>
              <a:gd name="connsiteY5" fmla="*/ 406676 h 406676"/>
              <a:gd name="connsiteX6" fmla="*/ 40668 w 4928030"/>
              <a:gd name="connsiteY6" fmla="*/ 406676 h 406676"/>
              <a:gd name="connsiteX7" fmla="*/ 0 w 4928030"/>
              <a:gd name="connsiteY7" fmla="*/ 366008 h 406676"/>
              <a:gd name="connsiteX8" fmla="*/ 0 w 4928030"/>
              <a:gd name="connsiteY8" fmla="*/ 40668 h 406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28030" h="406676">
                <a:moveTo>
                  <a:pt x="0" y="40668"/>
                </a:moveTo>
                <a:cubicBezTo>
                  <a:pt x="0" y="18208"/>
                  <a:pt x="18208" y="0"/>
                  <a:pt x="40668" y="0"/>
                </a:cubicBezTo>
                <a:lnTo>
                  <a:pt x="4887362" y="0"/>
                </a:lnTo>
                <a:cubicBezTo>
                  <a:pt x="4909822" y="0"/>
                  <a:pt x="4928030" y="18208"/>
                  <a:pt x="4928030" y="40668"/>
                </a:cubicBezTo>
                <a:lnTo>
                  <a:pt x="4928030" y="366008"/>
                </a:lnTo>
                <a:cubicBezTo>
                  <a:pt x="4928030" y="388468"/>
                  <a:pt x="4909822" y="406676"/>
                  <a:pt x="4887362" y="406676"/>
                </a:cubicBezTo>
                <a:lnTo>
                  <a:pt x="40668" y="406676"/>
                </a:lnTo>
                <a:cubicBezTo>
                  <a:pt x="18208" y="406676"/>
                  <a:pt x="0" y="388468"/>
                  <a:pt x="0" y="366008"/>
                </a:cubicBezTo>
                <a:lnTo>
                  <a:pt x="0" y="4066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871" tIns="72871" rIns="72871" bIns="72871" numCol="1" spcCol="1270" anchor="ctr" anchorCtr="0">
            <a:noAutofit/>
          </a:bodyPr>
          <a:lstStyle/>
          <a:p>
            <a:pPr algn="ctr" defTabSz="7112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6" name="Полилиния 5"/>
          <p:cNvSpPr/>
          <p:nvPr/>
        </p:nvSpPr>
        <p:spPr>
          <a:xfrm>
            <a:off x="4211961" y="2279742"/>
            <a:ext cx="2765396" cy="319033"/>
          </a:xfrm>
          <a:custGeom>
            <a:avLst/>
            <a:gdLst>
              <a:gd name="connsiteX0" fmla="*/ 0 w 2842959"/>
              <a:gd name="connsiteY0" fmla="*/ 30897 h 308968"/>
              <a:gd name="connsiteX1" fmla="*/ 30897 w 2842959"/>
              <a:gd name="connsiteY1" fmla="*/ 0 h 308968"/>
              <a:gd name="connsiteX2" fmla="*/ 2812062 w 2842959"/>
              <a:gd name="connsiteY2" fmla="*/ 0 h 308968"/>
              <a:gd name="connsiteX3" fmla="*/ 2842959 w 2842959"/>
              <a:gd name="connsiteY3" fmla="*/ 30897 h 308968"/>
              <a:gd name="connsiteX4" fmla="*/ 2842959 w 2842959"/>
              <a:gd name="connsiteY4" fmla="*/ 278071 h 308968"/>
              <a:gd name="connsiteX5" fmla="*/ 2812062 w 2842959"/>
              <a:gd name="connsiteY5" fmla="*/ 308968 h 308968"/>
              <a:gd name="connsiteX6" fmla="*/ 30897 w 2842959"/>
              <a:gd name="connsiteY6" fmla="*/ 308968 h 308968"/>
              <a:gd name="connsiteX7" fmla="*/ 0 w 2842959"/>
              <a:gd name="connsiteY7" fmla="*/ 278071 h 308968"/>
              <a:gd name="connsiteX8" fmla="*/ 0 w 2842959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2812062" y="0"/>
                </a:lnTo>
                <a:cubicBezTo>
                  <a:pt x="2829126" y="0"/>
                  <a:pt x="2842959" y="13833"/>
                  <a:pt x="2842959" y="30897"/>
                </a:cubicBezTo>
                <a:lnTo>
                  <a:pt x="2842959" y="278071"/>
                </a:lnTo>
                <a:cubicBezTo>
                  <a:pt x="2842959" y="295135"/>
                  <a:pt x="2829126" y="308968"/>
                  <a:pt x="2812062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199" tIns="66199" rIns="66199" bIns="66199" numCol="1" spcCol="1270" anchor="ctr" anchorCtr="0">
            <a:noAutofit/>
          </a:bodyPr>
          <a:lstStyle/>
          <a:p>
            <a:pPr algn="ctr" defTabSz="6667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</a:p>
        </p:txBody>
      </p:sp>
      <p:sp>
        <p:nvSpPr>
          <p:cNvPr id="8" name="Полилиния 7"/>
          <p:cNvSpPr/>
          <p:nvPr/>
        </p:nvSpPr>
        <p:spPr>
          <a:xfrm>
            <a:off x="4211961" y="3229698"/>
            <a:ext cx="2765396" cy="631350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субъектов малого и среднего предпринимательства в Чувашской Республике</a:t>
            </a:r>
          </a:p>
        </p:txBody>
      </p:sp>
      <p:sp>
        <p:nvSpPr>
          <p:cNvPr id="16" name="Полилиния 15"/>
          <p:cNvSpPr/>
          <p:nvPr/>
        </p:nvSpPr>
        <p:spPr>
          <a:xfrm>
            <a:off x="4211961" y="3933056"/>
            <a:ext cx="2765396" cy="393071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 развитию внешнеэкономической деятельности</a:t>
            </a:r>
          </a:p>
        </p:txBody>
      </p:sp>
      <p:sp>
        <p:nvSpPr>
          <p:cNvPr id="17" name="Полилиния 16"/>
          <p:cNvSpPr/>
          <p:nvPr/>
        </p:nvSpPr>
        <p:spPr>
          <a:xfrm>
            <a:off x="4211961" y="4381501"/>
            <a:ext cx="2765396" cy="631675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потребительского рынка и системы защиты прав потребителей в Чувашской Республике</a:t>
            </a:r>
          </a:p>
        </p:txBody>
      </p:sp>
      <p:sp>
        <p:nvSpPr>
          <p:cNvPr id="18" name="Полилиния 17"/>
          <p:cNvSpPr/>
          <p:nvPr/>
        </p:nvSpPr>
        <p:spPr>
          <a:xfrm>
            <a:off x="4211961" y="5072529"/>
            <a:ext cx="2765396" cy="588719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предоставления государственных и муниципальных услуг</a:t>
            </a:r>
          </a:p>
        </p:txBody>
      </p:sp>
      <p:sp>
        <p:nvSpPr>
          <p:cNvPr id="20" name="Полилиния 19"/>
          <p:cNvSpPr/>
          <p:nvPr/>
        </p:nvSpPr>
        <p:spPr>
          <a:xfrm>
            <a:off x="7061905" y="2284774"/>
            <a:ext cx="612000" cy="308968"/>
          </a:xfrm>
          <a:custGeom>
            <a:avLst/>
            <a:gdLst>
              <a:gd name="connsiteX0" fmla="*/ 0 w 761117"/>
              <a:gd name="connsiteY0" fmla="*/ 30897 h 308968"/>
              <a:gd name="connsiteX1" fmla="*/ 30897 w 761117"/>
              <a:gd name="connsiteY1" fmla="*/ 0 h 308968"/>
              <a:gd name="connsiteX2" fmla="*/ 730220 w 761117"/>
              <a:gd name="connsiteY2" fmla="*/ 0 h 308968"/>
              <a:gd name="connsiteX3" fmla="*/ 761117 w 761117"/>
              <a:gd name="connsiteY3" fmla="*/ 30897 h 308968"/>
              <a:gd name="connsiteX4" fmla="*/ 761117 w 761117"/>
              <a:gd name="connsiteY4" fmla="*/ 278071 h 308968"/>
              <a:gd name="connsiteX5" fmla="*/ 730220 w 761117"/>
              <a:gd name="connsiteY5" fmla="*/ 308968 h 308968"/>
              <a:gd name="connsiteX6" fmla="*/ 30897 w 761117"/>
              <a:gd name="connsiteY6" fmla="*/ 308968 h 308968"/>
              <a:gd name="connsiteX7" fmla="*/ 0 w 761117"/>
              <a:gd name="connsiteY7" fmla="*/ 278071 h 308968"/>
              <a:gd name="connsiteX8" fmla="*/ 0 w 761117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117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730220" y="0"/>
                </a:lnTo>
                <a:cubicBezTo>
                  <a:pt x="747284" y="0"/>
                  <a:pt x="761117" y="13833"/>
                  <a:pt x="761117" y="30897"/>
                </a:cubicBezTo>
                <a:lnTo>
                  <a:pt x="761117" y="278071"/>
                </a:lnTo>
                <a:cubicBezTo>
                  <a:pt x="761117" y="295135"/>
                  <a:pt x="747284" y="308968"/>
                  <a:pt x="730220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89" tIns="62389" rIns="62389" bIns="6238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7061905" y="2636913"/>
            <a:ext cx="612000" cy="520777"/>
          </a:xfrm>
          <a:custGeom>
            <a:avLst/>
            <a:gdLst>
              <a:gd name="connsiteX0" fmla="*/ 0 w 816003"/>
              <a:gd name="connsiteY0" fmla="*/ 61344 h 613435"/>
              <a:gd name="connsiteX1" fmla="*/ 61344 w 816003"/>
              <a:gd name="connsiteY1" fmla="*/ 0 h 613435"/>
              <a:gd name="connsiteX2" fmla="*/ 754660 w 816003"/>
              <a:gd name="connsiteY2" fmla="*/ 0 h 613435"/>
              <a:gd name="connsiteX3" fmla="*/ 816004 w 816003"/>
              <a:gd name="connsiteY3" fmla="*/ 61344 h 613435"/>
              <a:gd name="connsiteX4" fmla="*/ 816003 w 816003"/>
              <a:gd name="connsiteY4" fmla="*/ 552092 h 613435"/>
              <a:gd name="connsiteX5" fmla="*/ 754659 w 816003"/>
              <a:gd name="connsiteY5" fmla="*/ 613436 h 613435"/>
              <a:gd name="connsiteX6" fmla="*/ 61344 w 816003"/>
              <a:gd name="connsiteY6" fmla="*/ 613435 h 613435"/>
              <a:gd name="connsiteX7" fmla="*/ 0 w 816003"/>
              <a:gd name="connsiteY7" fmla="*/ 552091 h 613435"/>
              <a:gd name="connsiteX8" fmla="*/ 0 w 816003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6003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54660" y="0"/>
                </a:lnTo>
                <a:cubicBezTo>
                  <a:pt x="788539" y="0"/>
                  <a:pt x="816004" y="27465"/>
                  <a:pt x="816004" y="61344"/>
                </a:cubicBezTo>
                <a:cubicBezTo>
                  <a:pt x="816004" y="224927"/>
                  <a:pt x="816003" y="388509"/>
                  <a:pt x="816003" y="552092"/>
                </a:cubicBezTo>
                <a:cubicBezTo>
                  <a:pt x="816003" y="585971"/>
                  <a:pt x="788538" y="613436"/>
                  <a:pt x="754659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21,4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7061905" y="3229698"/>
            <a:ext cx="612000" cy="631350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909,0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7061905" y="3933056"/>
            <a:ext cx="612000" cy="393069"/>
          </a:xfrm>
          <a:custGeom>
            <a:avLst/>
            <a:gdLst>
              <a:gd name="connsiteX0" fmla="*/ 0 w 797091"/>
              <a:gd name="connsiteY0" fmla="*/ 61344 h 613435"/>
              <a:gd name="connsiteX1" fmla="*/ 61344 w 797091"/>
              <a:gd name="connsiteY1" fmla="*/ 0 h 613435"/>
              <a:gd name="connsiteX2" fmla="*/ 735748 w 797091"/>
              <a:gd name="connsiteY2" fmla="*/ 0 h 613435"/>
              <a:gd name="connsiteX3" fmla="*/ 797092 w 797091"/>
              <a:gd name="connsiteY3" fmla="*/ 61344 h 613435"/>
              <a:gd name="connsiteX4" fmla="*/ 797091 w 797091"/>
              <a:gd name="connsiteY4" fmla="*/ 552092 h 613435"/>
              <a:gd name="connsiteX5" fmla="*/ 735747 w 797091"/>
              <a:gd name="connsiteY5" fmla="*/ 613436 h 613435"/>
              <a:gd name="connsiteX6" fmla="*/ 61344 w 797091"/>
              <a:gd name="connsiteY6" fmla="*/ 613435 h 613435"/>
              <a:gd name="connsiteX7" fmla="*/ 0 w 797091"/>
              <a:gd name="connsiteY7" fmla="*/ 552091 h 613435"/>
              <a:gd name="connsiteX8" fmla="*/ 0 w 797091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7091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35748" y="0"/>
                </a:lnTo>
                <a:cubicBezTo>
                  <a:pt x="769627" y="0"/>
                  <a:pt x="797092" y="27465"/>
                  <a:pt x="797092" y="61344"/>
                </a:cubicBezTo>
                <a:cubicBezTo>
                  <a:pt x="797092" y="224927"/>
                  <a:pt x="797091" y="388509"/>
                  <a:pt x="797091" y="552092"/>
                </a:cubicBezTo>
                <a:cubicBezTo>
                  <a:pt x="797091" y="585971"/>
                  <a:pt x="769626" y="613436"/>
                  <a:pt x="735747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3,1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7061905" y="4392937"/>
            <a:ext cx="612000" cy="620239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1,1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7061905" y="5713880"/>
            <a:ext cx="612000" cy="316475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1 267,0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8421482" y="2284774"/>
            <a:ext cx="612000" cy="308968"/>
          </a:xfrm>
          <a:custGeom>
            <a:avLst/>
            <a:gdLst>
              <a:gd name="connsiteX0" fmla="*/ 0 w 687626"/>
              <a:gd name="connsiteY0" fmla="*/ 30897 h 308968"/>
              <a:gd name="connsiteX1" fmla="*/ 30897 w 687626"/>
              <a:gd name="connsiteY1" fmla="*/ 0 h 308968"/>
              <a:gd name="connsiteX2" fmla="*/ 656729 w 687626"/>
              <a:gd name="connsiteY2" fmla="*/ 0 h 308968"/>
              <a:gd name="connsiteX3" fmla="*/ 687626 w 687626"/>
              <a:gd name="connsiteY3" fmla="*/ 30897 h 308968"/>
              <a:gd name="connsiteX4" fmla="*/ 687626 w 687626"/>
              <a:gd name="connsiteY4" fmla="*/ 278071 h 308968"/>
              <a:gd name="connsiteX5" fmla="*/ 656729 w 687626"/>
              <a:gd name="connsiteY5" fmla="*/ 308968 h 308968"/>
              <a:gd name="connsiteX6" fmla="*/ 30897 w 687626"/>
              <a:gd name="connsiteY6" fmla="*/ 308968 h 308968"/>
              <a:gd name="connsiteX7" fmla="*/ 0 w 687626"/>
              <a:gd name="connsiteY7" fmla="*/ 278071 h 308968"/>
              <a:gd name="connsiteX8" fmla="*/ 0 w 687626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7626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656729" y="0"/>
                </a:lnTo>
                <a:cubicBezTo>
                  <a:pt x="673793" y="0"/>
                  <a:pt x="687626" y="13833"/>
                  <a:pt x="687626" y="30897"/>
                </a:cubicBezTo>
                <a:lnTo>
                  <a:pt x="687626" y="278071"/>
                </a:lnTo>
                <a:cubicBezTo>
                  <a:pt x="687626" y="295135"/>
                  <a:pt x="673793" y="308968"/>
                  <a:pt x="656729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89" tIns="62389" rIns="62389" bIns="6238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1254055"/>
              </p:ext>
            </p:extLst>
          </p:nvPr>
        </p:nvGraphicFramePr>
        <p:xfrm>
          <a:off x="121388" y="2823073"/>
          <a:ext cx="3934126" cy="31140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2" name="Picture 2" descr="T:\Сектор финансирования\5aa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234" y="668226"/>
            <a:ext cx="3217532" cy="12486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Экономическое развитие Чувашской Республики»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олилиния 31"/>
          <p:cNvSpPr/>
          <p:nvPr/>
        </p:nvSpPr>
        <p:spPr>
          <a:xfrm>
            <a:off x="7740352" y="2284774"/>
            <a:ext cx="612000" cy="308968"/>
          </a:xfrm>
          <a:custGeom>
            <a:avLst/>
            <a:gdLst>
              <a:gd name="connsiteX0" fmla="*/ 0 w 761117"/>
              <a:gd name="connsiteY0" fmla="*/ 30897 h 308968"/>
              <a:gd name="connsiteX1" fmla="*/ 30897 w 761117"/>
              <a:gd name="connsiteY1" fmla="*/ 0 h 308968"/>
              <a:gd name="connsiteX2" fmla="*/ 730220 w 761117"/>
              <a:gd name="connsiteY2" fmla="*/ 0 h 308968"/>
              <a:gd name="connsiteX3" fmla="*/ 761117 w 761117"/>
              <a:gd name="connsiteY3" fmla="*/ 30897 h 308968"/>
              <a:gd name="connsiteX4" fmla="*/ 761117 w 761117"/>
              <a:gd name="connsiteY4" fmla="*/ 278071 h 308968"/>
              <a:gd name="connsiteX5" fmla="*/ 730220 w 761117"/>
              <a:gd name="connsiteY5" fmla="*/ 308968 h 308968"/>
              <a:gd name="connsiteX6" fmla="*/ 30897 w 761117"/>
              <a:gd name="connsiteY6" fmla="*/ 308968 h 308968"/>
              <a:gd name="connsiteX7" fmla="*/ 0 w 761117"/>
              <a:gd name="connsiteY7" fmla="*/ 278071 h 308968"/>
              <a:gd name="connsiteX8" fmla="*/ 0 w 761117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117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730220" y="0"/>
                </a:lnTo>
                <a:cubicBezTo>
                  <a:pt x="747284" y="0"/>
                  <a:pt x="761117" y="13833"/>
                  <a:pt x="761117" y="30897"/>
                </a:cubicBezTo>
                <a:lnTo>
                  <a:pt x="761117" y="278071"/>
                </a:lnTo>
                <a:cubicBezTo>
                  <a:pt x="761117" y="295135"/>
                  <a:pt x="747284" y="308968"/>
                  <a:pt x="730220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89" tIns="62389" rIns="62389" bIns="6238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7061905" y="5075643"/>
            <a:ext cx="612000" cy="585605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199,2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4211961" y="2636912"/>
            <a:ext cx="2765395" cy="520778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системы государственного стратегического управления</a:t>
            </a:r>
          </a:p>
        </p:txBody>
      </p:sp>
      <p:sp>
        <p:nvSpPr>
          <p:cNvPr id="39" name="Полилиния 38"/>
          <p:cNvSpPr/>
          <p:nvPr/>
        </p:nvSpPr>
        <p:spPr>
          <a:xfrm>
            <a:off x="7740352" y="2637811"/>
            <a:ext cx="612000" cy="519879"/>
          </a:xfrm>
          <a:custGeom>
            <a:avLst/>
            <a:gdLst>
              <a:gd name="connsiteX0" fmla="*/ 0 w 816003"/>
              <a:gd name="connsiteY0" fmla="*/ 61344 h 613435"/>
              <a:gd name="connsiteX1" fmla="*/ 61344 w 816003"/>
              <a:gd name="connsiteY1" fmla="*/ 0 h 613435"/>
              <a:gd name="connsiteX2" fmla="*/ 754660 w 816003"/>
              <a:gd name="connsiteY2" fmla="*/ 0 h 613435"/>
              <a:gd name="connsiteX3" fmla="*/ 816004 w 816003"/>
              <a:gd name="connsiteY3" fmla="*/ 61344 h 613435"/>
              <a:gd name="connsiteX4" fmla="*/ 816003 w 816003"/>
              <a:gd name="connsiteY4" fmla="*/ 552092 h 613435"/>
              <a:gd name="connsiteX5" fmla="*/ 754659 w 816003"/>
              <a:gd name="connsiteY5" fmla="*/ 613436 h 613435"/>
              <a:gd name="connsiteX6" fmla="*/ 61344 w 816003"/>
              <a:gd name="connsiteY6" fmla="*/ 613435 h 613435"/>
              <a:gd name="connsiteX7" fmla="*/ 0 w 816003"/>
              <a:gd name="connsiteY7" fmla="*/ 552091 h 613435"/>
              <a:gd name="connsiteX8" fmla="*/ 0 w 816003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6003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54660" y="0"/>
                </a:lnTo>
                <a:cubicBezTo>
                  <a:pt x="788539" y="0"/>
                  <a:pt x="816004" y="27465"/>
                  <a:pt x="816004" y="61344"/>
                </a:cubicBezTo>
                <a:cubicBezTo>
                  <a:pt x="816004" y="224927"/>
                  <a:pt x="816003" y="388509"/>
                  <a:pt x="816003" y="552092"/>
                </a:cubicBezTo>
                <a:cubicBezTo>
                  <a:pt x="816003" y="585971"/>
                  <a:pt x="788538" y="613436"/>
                  <a:pt x="754659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2,4</a:t>
            </a:r>
          </a:p>
        </p:txBody>
      </p:sp>
      <p:sp>
        <p:nvSpPr>
          <p:cNvPr id="40" name="Полилиния 39"/>
          <p:cNvSpPr/>
          <p:nvPr/>
        </p:nvSpPr>
        <p:spPr>
          <a:xfrm>
            <a:off x="8421482" y="2636911"/>
            <a:ext cx="612000" cy="520779"/>
          </a:xfrm>
          <a:custGeom>
            <a:avLst/>
            <a:gdLst>
              <a:gd name="connsiteX0" fmla="*/ 0 w 816003"/>
              <a:gd name="connsiteY0" fmla="*/ 61344 h 613435"/>
              <a:gd name="connsiteX1" fmla="*/ 61344 w 816003"/>
              <a:gd name="connsiteY1" fmla="*/ 0 h 613435"/>
              <a:gd name="connsiteX2" fmla="*/ 754660 w 816003"/>
              <a:gd name="connsiteY2" fmla="*/ 0 h 613435"/>
              <a:gd name="connsiteX3" fmla="*/ 816004 w 816003"/>
              <a:gd name="connsiteY3" fmla="*/ 61344 h 613435"/>
              <a:gd name="connsiteX4" fmla="*/ 816003 w 816003"/>
              <a:gd name="connsiteY4" fmla="*/ 552092 h 613435"/>
              <a:gd name="connsiteX5" fmla="*/ 754659 w 816003"/>
              <a:gd name="connsiteY5" fmla="*/ 613436 h 613435"/>
              <a:gd name="connsiteX6" fmla="*/ 61344 w 816003"/>
              <a:gd name="connsiteY6" fmla="*/ 613435 h 613435"/>
              <a:gd name="connsiteX7" fmla="*/ 0 w 816003"/>
              <a:gd name="connsiteY7" fmla="*/ 552091 h 613435"/>
              <a:gd name="connsiteX8" fmla="*/ 0 w 816003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6003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54660" y="0"/>
                </a:lnTo>
                <a:cubicBezTo>
                  <a:pt x="788539" y="0"/>
                  <a:pt x="816004" y="27465"/>
                  <a:pt x="816004" y="61344"/>
                </a:cubicBezTo>
                <a:cubicBezTo>
                  <a:pt x="816004" y="224927"/>
                  <a:pt x="816003" y="388509"/>
                  <a:pt x="816003" y="552092"/>
                </a:cubicBezTo>
                <a:cubicBezTo>
                  <a:pt x="816003" y="585971"/>
                  <a:pt x="788538" y="613436"/>
                  <a:pt x="754659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2,5</a:t>
            </a:r>
            <a:endParaRPr lang="ru-RU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7740352" y="3229698"/>
            <a:ext cx="612000" cy="631350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1 257,7</a:t>
            </a:r>
          </a:p>
        </p:txBody>
      </p:sp>
      <p:sp>
        <p:nvSpPr>
          <p:cNvPr id="42" name="Полилиния 41"/>
          <p:cNvSpPr/>
          <p:nvPr/>
        </p:nvSpPr>
        <p:spPr>
          <a:xfrm>
            <a:off x="8421482" y="3229698"/>
            <a:ext cx="612000" cy="631350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729,8</a:t>
            </a:r>
            <a:endParaRPr lang="ru-RU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4211961" y="5713880"/>
            <a:ext cx="2765396" cy="307408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Инвестиционный климат</a:t>
            </a:r>
          </a:p>
        </p:txBody>
      </p:sp>
      <p:sp>
        <p:nvSpPr>
          <p:cNvPr id="44" name="Полилиния 43"/>
          <p:cNvSpPr/>
          <p:nvPr/>
        </p:nvSpPr>
        <p:spPr>
          <a:xfrm>
            <a:off x="7740352" y="3933056"/>
            <a:ext cx="612000" cy="393069"/>
          </a:xfrm>
          <a:custGeom>
            <a:avLst/>
            <a:gdLst>
              <a:gd name="connsiteX0" fmla="*/ 0 w 797091"/>
              <a:gd name="connsiteY0" fmla="*/ 61344 h 613435"/>
              <a:gd name="connsiteX1" fmla="*/ 61344 w 797091"/>
              <a:gd name="connsiteY1" fmla="*/ 0 h 613435"/>
              <a:gd name="connsiteX2" fmla="*/ 735748 w 797091"/>
              <a:gd name="connsiteY2" fmla="*/ 0 h 613435"/>
              <a:gd name="connsiteX3" fmla="*/ 797092 w 797091"/>
              <a:gd name="connsiteY3" fmla="*/ 61344 h 613435"/>
              <a:gd name="connsiteX4" fmla="*/ 797091 w 797091"/>
              <a:gd name="connsiteY4" fmla="*/ 552092 h 613435"/>
              <a:gd name="connsiteX5" fmla="*/ 735747 w 797091"/>
              <a:gd name="connsiteY5" fmla="*/ 613436 h 613435"/>
              <a:gd name="connsiteX6" fmla="*/ 61344 w 797091"/>
              <a:gd name="connsiteY6" fmla="*/ 613435 h 613435"/>
              <a:gd name="connsiteX7" fmla="*/ 0 w 797091"/>
              <a:gd name="connsiteY7" fmla="*/ 552091 h 613435"/>
              <a:gd name="connsiteX8" fmla="*/ 0 w 797091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7091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35748" y="0"/>
                </a:lnTo>
                <a:cubicBezTo>
                  <a:pt x="769627" y="0"/>
                  <a:pt x="797092" y="27465"/>
                  <a:pt x="797092" y="61344"/>
                </a:cubicBezTo>
                <a:cubicBezTo>
                  <a:pt x="797092" y="224927"/>
                  <a:pt x="797091" y="388509"/>
                  <a:pt x="797091" y="552092"/>
                </a:cubicBezTo>
                <a:cubicBezTo>
                  <a:pt x="797091" y="585971"/>
                  <a:pt x="769626" y="613436"/>
                  <a:pt x="735747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3,1</a:t>
            </a:r>
          </a:p>
        </p:txBody>
      </p:sp>
      <p:sp>
        <p:nvSpPr>
          <p:cNvPr id="45" name="Полилиния 44"/>
          <p:cNvSpPr/>
          <p:nvPr/>
        </p:nvSpPr>
        <p:spPr>
          <a:xfrm>
            <a:off x="8421482" y="3933056"/>
            <a:ext cx="612000" cy="393069"/>
          </a:xfrm>
          <a:custGeom>
            <a:avLst/>
            <a:gdLst>
              <a:gd name="connsiteX0" fmla="*/ 0 w 797091"/>
              <a:gd name="connsiteY0" fmla="*/ 61344 h 613435"/>
              <a:gd name="connsiteX1" fmla="*/ 61344 w 797091"/>
              <a:gd name="connsiteY1" fmla="*/ 0 h 613435"/>
              <a:gd name="connsiteX2" fmla="*/ 735748 w 797091"/>
              <a:gd name="connsiteY2" fmla="*/ 0 h 613435"/>
              <a:gd name="connsiteX3" fmla="*/ 797092 w 797091"/>
              <a:gd name="connsiteY3" fmla="*/ 61344 h 613435"/>
              <a:gd name="connsiteX4" fmla="*/ 797091 w 797091"/>
              <a:gd name="connsiteY4" fmla="*/ 552092 h 613435"/>
              <a:gd name="connsiteX5" fmla="*/ 735747 w 797091"/>
              <a:gd name="connsiteY5" fmla="*/ 613436 h 613435"/>
              <a:gd name="connsiteX6" fmla="*/ 61344 w 797091"/>
              <a:gd name="connsiteY6" fmla="*/ 613435 h 613435"/>
              <a:gd name="connsiteX7" fmla="*/ 0 w 797091"/>
              <a:gd name="connsiteY7" fmla="*/ 552091 h 613435"/>
              <a:gd name="connsiteX8" fmla="*/ 0 w 797091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7091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35748" y="0"/>
                </a:lnTo>
                <a:cubicBezTo>
                  <a:pt x="769627" y="0"/>
                  <a:pt x="797092" y="27465"/>
                  <a:pt x="797092" y="61344"/>
                </a:cubicBezTo>
                <a:cubicBezTo>
                  <a:pt x="797092" y="224927"/>
                  <a:pt x="797091" y="388509"/>
                  <a:pt x="797091" y="552092"/>
                </a:cubicBezTo>
                <a:cubicBezTo>
                  <a:pt x="797091" y="585971"/>
                  <a:pt x="769626" y="613436"/>
                  <a:pt x="735747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3,1</a:t>
            </a:r>
          </a:p>
        </p:txBody>
      </p:sp>
      <p:sp>
        <p:nvSpPr>
          <p:cNvPr id="46" name="Полилиния 45"/>
          <p:cNvSpPr/>
          <p:nvPr/>
        </p:nvSpPr>
        <p:spPr>
          <a:xfrm>
            <a:off x="7740352" y="4392936"/>
            <a:ext cx="612000" cy="620240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1,1</a:t>
            </a:r>
            <a:endParaRPr lang="ru-RU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8421482" y="4398297"/>
            <a:ext cx="612000" cy="614879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1,1</a:t>
            </a:r>
            <a:endParaRPr lang="ru-RU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7740352" y="5091202"/>
            <a:ext cx="612000" cy="570045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204,2</a:t>
            </a:r>
            <a:endParaRPr lang="ru-RU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8421482" y="5091201"/>
            <a:ext cx="612000" cy="570046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204,2</a:t>
            </a:r>
            <a:endParaRPr lang="ru-RU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7740352" y="5713880"/>
            <a:ext cx="612000" cy="306718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1501,0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8421482" y="5714570"/>
            <a:ext cx="612000" cy="306718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1 481,6</a:t>
            </a:r>
          </a:p>
        </p:txBody>
      </p:sp>
      <p:sp>
        <p:nvSpPr>
          <p:cNvPr id="54" name="Полилиния 53"/>
          <p:cNvSpPr/>
          <p:nvPr/>
        </p:nvSpPr>
        <p:spPr>
          <a:xfrm>
            <a:off x="4211961" y="6096657"/>
            <a:ext cx="2765396" cy="413406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государственной программы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7061905" y="6096657"/>
            <a:ext cx="612000" cy="408554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67,0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Полилиния 57"/>
          <p:cNvSpPr/>
          <p:nvPr/>
        </p:nvSpPr>
        <p:spPr>
          <a:xfrm>
            <a:off x="7740352" y="6101509"/>
            <a:ext cx="612000" cy="408554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68,9</a:t>
            </a:r>
            <a:endParaRPr lang="ru-RU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олилиния 58"/>
          <p:cNvSpPr/>
          <p:nvPr/>
        </p:nvSpPr>
        <p:spPr>
          <a:xfrm>
            <a:off x="8421482" y="6101509"/>
            <a:ext cx="612000" cy="408554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68,9</a:t>
            </a:r>
            <a:endParaRPr lang="ru-RU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2237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87214" y="4419564"/>
            <a:ext cx="4673523" cy="43204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экспорта в валовом региональном продукте, %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86255" y="2976508"/>
            <a:ext cx="4674545" cy="72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продукции (работ, услуг), произведенной субъектами малого и среднего предпринимательства, в общем объеме валового регионального продукта,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97920" y="5589312"/>
            <a:ext cx="4662112" cy="64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населения с денежными доходами ниже величины прожиточного минимума в общей численности населения, %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87215" y="1791210"/>
            <a:ext cx="2810210" cy="5040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77</a:t>
            </a:fld>
            <a:endParaRPr lang="ru-RU" dirty="0"/>
          </a:p>
        </p:txBody>
      </p:sp>
      <p:pic>
        <p:nvPicPr>
          <p:cNvPr id="2050" name="Picture 2" descr="T:\Сектор финансирования\198186_origin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486" y="692696"/>
            <a:ext cx="1717522" cy="1196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http://ppt.ru/images/news/12841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6255" y="573664"/>
            <a:ext cx="2726736" cy="1217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Экономическое развитие Чувашской Республики»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" name="Полилиния 3"/>
          <p:cNvSpPr/>
          <p:nvPr/>
        </p:nvSpPr>
        <p:spPr>
          <a:xfrm>
            <a:off x="4716016" y="836713"/>
            <a:ext cx="4308585" cy="792088"/>
          </a:xfrm>
          <a:custGeom>
            <a:avLst/>
            <a:gdLst>
              <a:gd name="connsiteX0" fmla="*/ 0 w 4317011"/>
              <a:gd name="connsiteY0" fmla="*/ 110465 h 1104651"/>
              <a:gd name="connsiteX1" fmla="*/ 110465 w 4317011"/>
              <a:gd name="connsiteY1" fmla="*/ 0 h 1104651"/>
              <a:gd name="connsiteX2" fmla="*/ 4206546 w 4317011"/>
              <a:gd name="connsiteY2" fmla="*/ 0 h 1104651"/>
              <a:gd name="connsiteX3" fmla="*/ 4317011 w 4317011"/>
              <a:gd name="connsiteY3" fmla="*/ 110465 h 1104651"/>
              <a:gd name="connsiteX4" fmla="*/ 4317011 w 4317011"/>
              <a:gd name="connsiteY4" fmla="*/ 994186 h 1104651"/>
              <a:gd name="connsiteX5" fmla="*/ 4206546 w 4317011"/>
              <a:gd name="connsiteY5" fmla="*/ 1104651 h 1104651"/>
              <a:gd name="connsiteX6" fmla="*/ 110465 w 4317011"/>
              <a:gd name="connsiteY6" fmla="*/ 1104651 h 1104651"/>
              <a:gd name="connsiteX7" fmla="*/ 0 w 4317011"/>
              <a:gd name="connsiteY7" fmla="*/ 994186 h 1104651"/>
              <a:gd name="connsiteX8" fmla="*/ 0 w 4317011"/>
              <a:gd name="connsiteY8" fmla="*/ 110465 h 1104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17011" h="1104651">
                <a:moveTo>
                  <a:pt x="0" y="110465"/>
                </a:moveTo>
                <a:cubicBezTo>
                  <a:pt x="0" y="49457"/>
                  <a:pt x="49457" y="0"/>
                  <a:pt x="110465" y="0"/>
                </a:cubicBezTo>
                <a:lnTo>
                  <a:pt x="4206546" y="0"/>
                </a:lnTo>
                <a:cubicBezTo>
                  <a:pt x="4267554" y="0"/>
                  <a:pt x="4317011" y="49457"/>
                  <a:pt x="4317011" y="110465"/>
                </a:cubicBezTo>
                <a:lnTo>
                  <a:pt x="4317011" y="994186"/>
                </a:lnTo>
                <a:cubicBezTo>
                  <a:pt x="4317011" y="1055194"/>
                  <a:pt x="4267554" y="1104651"/>
                  <a:pt x="4206546" y="1104651"/>
                </a:cubicBezTo>
                <a:lnTo>
                  <a:pt x="110465" y="1104651"/>
                </a:lnTo>
                <a:cubicBezTo>
                  <a:pt x="49457" y="1104651"/>
                  <a:pt x="0" y="1055194"/>
                  <a:pt x="0" y="994186"/>
                </a:cubicBezTo>
                <a:lnTo>
                  <a:pt x="0" y="110465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85694" tIns="85694" rIns="85694" bIns="85694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i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600" b="1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5863518" y="1844824"/>
            <a:ext cx="720000" cy="404156"/>
          </a:xfrm>
          <a:custGeom>
            <a:avLst/>
            <a:gdLst>
              <a:gd name="connsiteX0" fmla="*/ 0 w 807455"/>
              <a:gd name="connsiteY0" fmla="*/ 40416 h 404156"/>
              <a:gd name="connsiteX1" fmla="*/ 40416 w 807455"/>
              <a:gd name="connsiteY1" fmla="*/ 0 h 404156"/>
              <a:gd name="connsiteX2" fmla="*/ 767039 w 807455"/>
              <a:gd name="connsiteY2" fmla="*/ 0 h 404156"/>
              <a:gd name="connsiteX3" fmla="*/ 807455 w 807455"/>
              <a:gd name="connsiteY3" fmla="*/ 40416 h 404156"/>
              <a:gd name="connsiteX4" fmla="*/ 807455 w 807455"/>
              <a:gd name="connsiteY4" fmla="*/ 363740 h 404156"/>
              <a:gd name="connsiteX5" fmla="*/ 767039 w 807455"/>
              <a:gd name="connsiteY5" fmla="*/ 404156 h 404156"/>
              <a:gd name="connsiteX6" fmla="*/ 40416 w 807455"/>
              <a:gd name="connsiteY6" fmla="*/ 404156 h 404156"/>
              <a:gd name="connsiteX7" fmla="*/ 0 w 807455"/>
              <a:gd name="connsiteY7" fmla="*/ 363740 h 404156"/>
              <a:gd name="connsiteX8" fmla="*/ 0 w 807455"/>
              <a:gd name="connsiteY8" fmla="*/ 40416 h 404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7455" h="404156">
                <a:moveTo>
                  <a:pt x="0" y="40416"/>
                </a:moveTo>
                <a:cubicBezTo>
                  <a:pt x="0" y="18095"/>
                  <a:pt x="18095" y="0"/>
                  <a:pt x="40416" y="0"/>
                </a:cubicBezTo>
                <a:lnTo>
                  <a:pt x="767039" y="0"/>
                </a:lnTo>
                <a:cubicBezTo>
                  <a:pt x="789360" y="0"/>
                  <a:pt x="807455" y="18095"/>
                  <a:pt x="807455" y="40416"/>
                </a:cubicBezTo>
                <a:lnTo>
                  <a:pt x="807455" y="363740"/>
                </a:lnTo>
                <a:cubicBezTo>
                  <a:pt x="807455" y="386061"/>
                  <a:pt x="789360" y="404156"/>
                  <a:pt x="767039" y="404156"/>
                </a:cubicBezTo>
                <a:lnTo>
                  <a:pt x="40416" y="404156"/>
                </a:lnTo>
                <a:cubicBezTo>
                  <a:pt x="18095" y="404156"/>
                  <a:pt x="0" y="386061"/>
                  <a:pt x="0" y="363740"/>
                </a:cubicBezTo>
                <a:lnTo>
                  <a:pt x="0" y="40416"/>
                </a:lnTo>
                <a:close/>
              </a:path>
            </a:pathLst>
          </a:custGeom>
          <a:gradFill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557" tIns="57557" rIns="57557" bIns="57557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i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</a:p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sz="1200" b="1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5886269" y="4365588"/>
            <a:ext cx="720000" cy="540000"/>
          </a:xfrm>
          <a:custGeom>
            <a:avLst/>
            <a:gdLst>
              <a:gd name="connsiteX0" fmla="*/ 0 w 804306"/>
              <a:gd name="connsiteY0" fmla="*/ 56932 h 569323"/>
              <a:gd name="connsiteX1" fmla="*/ 56932 w 804306"/>
              <a:gd name="connsiteY1" fmla="*/ 0 h 569323"/>
              <a:gd name="connsiteX2" fmla="*/ 747374 w 804306"/>
              <a:gd name="connsiteY2" fmla="*/ 0 h 569323"/>
              <a:gd name="connsiteX3" fmla="*/ 804306 w 804306"/>
              <a:gd name="connsiteY3" fmla="*/ 56932 h 569323"/>
              <a:gd name="connsiteX4" fmla="*/ 804306 w 804306"/>
              <a:gd name="connsiteY4" fmla="*/ 512391 h 569323"/>
              <a:gd name="connsiteX5" fmla="*/ 747374 w 804306"/>
              <a:gd name="connsiteY5" fmla="*/ 569323 h 569323"/>
              <a:gd name="connsiteX6" fmla="*/ 56932 w 804306"/>
              <a:gd name="connsiteY6" fmla="*/ 569323 h 569323"/>
              <a:gd name="connsiteX7" fmla="*/ 0 w 804306"/>
              <a:gd name="connsiteY7" fmla="*/ 512391 h 569323"/>
              <a:gd name="connsiteX8" fmla="*/ 0 w 804306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4306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7374" y="0"/>
                </a:lnTo>
                <a:cubicBezTo>
                  <a:pt x="778817" y="0"/>
                  <a:pt x="804306" y="25489"/>
                  <a:pt x="804306" y="56932"/>
                </a:cubicBezTo>
                <a:lnTo>
                  <a:pt x="804306" y="512391"/>
                </a:lnTo>
                <a:cubicBezTo>
                  <a:pt x="804306" y="543834"/>
                  <a:pt x="778817" y="569323"/>
                  <a:pt x="747374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i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3,9</a:t>
            </a:r>
          </a:p>
        </p:txBody>
      </p:sp>
      <p:sp>
        <p:nvSpPr>
          <p:cNvPr id="26" name="Полилиния 25"/>
          <p:cNvSpPr/>
          <p:nvPr/>
        </p:nvSpPr>
        <p:spPr>
          <a:xfrm>
            <a:off x="5863518" y="2973823"/>
            <a:ext cx="720000" cy="720000"/>
          </a:xfrm>
          <a:custGeom>
            <a:avLst/>
            <a:gdLst>
              <a:gd name="connsiteX0" fmla="*/ 0 w 798044"/>
              <a:gd name="connsiteY0" fmla="*/ 79804 h 1152486"/>
              <a:gd name="connsiteX1" fmla="*/ 79804 w 798044"/>
              <a:gd name="connsiteY1" fmla="*/ 0 h 1152486"/>
              <a:gd name="connsiteX2" fmla="*/ 718240 w 798044"/>
              <a:gd name="connsiteY2" fmla="*/ 0 h 1152486"/>
              <a:gd name="connsiteX3" fmla="*/ 798044 w 798044"/>
              <a:gd name="connsiteY3" fmla="*/ 79804 h 1152486"/>
              <a:gd name="connsiteX4" fmla="*/ 798044 w 798044"/>
              <a:gd name="connsiteY4" fmla="*/ 1072682 h 1152486"/>
              <a:gd name="connsiteX5" fmla="*/ 718240 w 798044"/>
              <a:gd name="connsiteY5" fmla="*/ 1152486 h 1152486"/>
              <a:gd name="connsiteX6" fmla="*/ 79804 w 798044"/>
              <a:gd name="connsiteY6" fmla="*/ 1152486 h 1152486"/>
              <a:gd name="connsiteX7" fmla="*/ 0 w 798044"/>
              <a:gd name="connsiteY7" fmla="*/ 1072682 h 1152486"/>
              <a:gd name="connsiteX8" fmla="*/ 0 w 798044"/>
              <a:gd name="connsiteY8" fmla="*/ 79804 h 1152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1152486">
                <a:moveTo>
                  <a:pt x="0" y="79804"/>
                </a:moveTo>
                <a:cubicBezTo>
                  <a:pt x="0" y="35729"/>
                  <a:pt x="35729" y="0"/>
                  <a:pt x="79804" y="0"/>
                </a:cubicBezTo>
                <a:lnTo>
                  <a:pt x="718240" y="0"/>
                </a:lnTo>
                <a:cubicBezTo>
                  <a:pt x="762315" y="0"/>
                  <a:pt x="798044" y="35729"/>
                  <a:pt x="798044" y="79804"/>
                </a:cubicBezTo>
                <a:lnTo>
                  <a:pt x="798044" y="1072682"/>
                </a:lnTo>
                <a:cubicBezTo>
                  <a:pt x="798044" y="1116757"/>
                  <a:pt x="762315" y="1152486"/>
                  <a:pt x="718240" y="1152486"/>
                </a:cubicBezTo>
                <a:lnTo>
                  <a:pt x="79804" y="1152486"/>
                </a:lnTo>
                <a:cubicBezTo>
                  <a:pt x="35729" y="1152486"/>
                  <a:pt x="0" y="1116757"/>
                  <a:pt x="0" y="1072682"/>
                </a:cubicBezTo>
                <a:lnTo>
                  <a:pt x="0" y="79804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094" tIns="69094" rIns="69094" bIns="69094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34,5</a:t>
            </a:r>
          </a:p>
        </p:txBody>
      </p:sp>
      <p:sp>
        <p:nvSpPr>
          <p:cNvPr id="27" name="Полилиния 26"/>
          <p:cNvSpPr/>
          <p:nvPr/>
        </p:nvSpPr>
        <p:spPr>
          <a:xfrm>
            <a:off x="5868224" y="5589312"/>
            <a:ext cx="720000" cy="648000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17,0</a:t>
            </a:r>
          </a:p>
        </p:txBody>
      </p:sp>
      <p:sp>
        <p:nvSpPr>
          <p:cNvPr id="29" name="Полилиния 28"/>
          <p:cNvSpPr/>
          <p:nvPr/>
        </p:nvSpPr>
        <p:spPr>
          <a:xfrm>
            <a:off x="5868224" y="3753581"/>
            <a:ext cx="720000" cy="540000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17,6</a:t>
            </a:r>
          </a:p>
        </p:txBody>
      </p:sp>
      <p:sp>
        <p:nvSpPr>
          <p:cNvPr id="30" name="Полилиния 29"/>
          <p:cNvSpPr/>
          <p:nvPr/>
        </p:nvSpPr>
        <p:spPr>
          <a:xfrm>
            <a:off x="5868224" y="4984439"/>
            <a:ext cx="720000" cy="540000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30 858,3</a:t>
            </a:r>
          </a:p>
        </p:txBody>
      </p:sp>
      <p:sp>
        <p:nvSpPr>
          <p:cNvPr id="31" name="Полилиния 30"/>
          <p:cNvSpPr/>
          <p:nvPr/>
        </p:nvSpPr>
        <p:spPr>
          <a:xfrm>
            <a:off x="6655606" y="1844824"/>
            <a:ext cx="720000" cy="404156"/>
          </a:xfrm>
          <a:custGeom>
            <a:avLst/>
            <a:gdLst>
              <a:gd name="connsiteX0" fmla="*/ 0 w 807455"/>
              <a:gd name="connsiteY0" fmla="*/ 40416 h 404156"/>
              <a:gd name="connsiteX1" fmla="*/ 40416 w 807455"/>
              <a:gd name="connsiteY1" fmla="*/ 0 h 404156"/>
              <a:gd name="connsiteX2" fmla="*/ 767039 w 807455"/>
              <a:gd name="connsiteY2" fmla="*/ 0 h 404156"/>
              <a:gd name="connsiteX3" fmla="*/ 807455 w 807455"/>
              <a:gd name="connsiteY3" fmla="*/ 40416 h 404156"/>
              <a:gd name="connsiteX4" fmla="*/ 807455 w 807455"/>
              <a:gd name="connsiteY4" fmla="*/ 363740 h 404156"/>
              <a:gd name="connsiteX5" fmla="*/ 767039 w 807455"/>
              <a:gd name="connsiteY5" fmla="*/ 404156 h 404156"/>
              <a:gd name="connsiteX6" fmla="*/ 40416 w 807455"/>
              <a:gd name="connsiteY6" fmla="*/ 404156 h 404156"/>
              <a:gd name="connsiteX7" fmla="*/ 0 w 807455"/>
              <a:gd name="connsiteY7" fmla="*/ 363740 h 404156"/>
              <a:gd name="connsiteX8" fmla="*/ 0 w 807455"/>
              <a:gd name="connsiteY8" fmla="*/ 40416 h 404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7455" h="404156">
                <a:moveTo>
                  <a:pt x="0" y="40416"/>
                </a:moveTo>
                <a:cubicBezTo>
                  <a:pt x="0" y="18095"/>
                  <a:pt x="18095" y="0"/>
                  <a:pt x="40416" y="0"/>
                </a:cubicBezTo>
                <a:lnTo>
                  <a:pt x="767039" y="0"/>
                </a:lnTo>
                <a:cubicBezTo>
                  <a:pt x="789360" y="0"/>
                  <a:pt x="807455" y="18095"/>
                  <a:pt x="807455" y="40416"/>
                </a:cubicBezTo>
                <a:lnTo>
                  <a:pt x="807455" y="363740"/>
                </a:lnTo>
                <a:cubicBezTo>
                  <a:pt x="807455" y="386061"/>
                  <a:pt x="789360" y="404156"/>
                  <a:pt x="767039" y="404156"/>
                </a:cubicBezTo>
                <a:lnTo>
                  <a:pt x="40416" y="404156"/>
                </a:lnTo>
                <a:cubicBezTo>
                  <a:pt x="18095" y="404156"/>
                  <a:pt x="0" y="386061"/>
                  <a:pt x="0" y="363740"/>
                </a:cubicBezTo>
                <a:lnTo>
                  <a:pt x="0" y="4041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557" tIns="57557" rIns="57557" bIns="57557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i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RU" sz="1200" b="1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6657181" y="4365588"/>
            <a:ext cx="720000" cy="540000"/>
          </a:xfrm>
          <a:custGeom>
            <a:avLst/>
            <a:gdLst>
              <a:gd name="connsiteX0" fmla="*/ 0 w 804306"/>
              <a:gd name="connsiteY0" fmla="*/ 56932 h 569323"/>
              <a:gd name="connsiteX1" fmla="*/ 56932 w 804306"/>
              <a:gd name="connsiteY1" fmla="*/ 0 h 569323"/>
              <a:gd name="connsiteX2" fmla="*/ 747374 w 804306"/>
              <a:gd name="connsiteY2" fmla="*/ 0 h 569323"/>
              <a:gd name="connsiteX3" fmla="*/ 804306 w 804306"/>
              <a:gd name="connsiteY3" fmla="*/ 56932 h 569323"/>
              <a:gd name="connsiteX4" fmla="*/ 804306 w 804306"/>
              <a:gd name="connsiteY4" fmla="*/ 512391 h 569323"/>
              <a:gd name="connsiteX5" fmla="*/ 747374 w 804306"/>
              <a:gd name="connsiteY5" fmla="*/ 569323 h 569323"/>
              <a:gd name="connsiteX6" fmla="*/ 56932 w 804306"/>
              <a:gd name="connsiteY6" fmla="*/ 569323 h 569323"/>
              <a:gd name="connsiteX7" fmla="*/ 0 w 804306"/>
              <a:gd name="connsiteY7" fmla="*/ 512391 h 569323"/>
              <a:gd name="connsiteX8" fmla="*/ 0 w 804306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4306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7374" y="0"/>
                </a:lnTo>
                <a:cubicBezTo>
                  <a:pt x="778817" y="0"/>
                  <a:pt x="804306" y="25489"/>
                  <a:pt x="804306" y="56932"/>
                </a:cubicBezTo>
                <a:lnTo>
                  <a:pt x="804306" y="512391"/>
                </a:lnTo>
                <a:cubicBezTo>
                  <a:pt x="804306" y="543834"/>
                  <a:pt x="778817" y="569323"/>
                  <a:pt x="747374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i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3,9</a:t>
            </a:r>
          </a:p>
        </p:txBody>
      </p:sp>
      <p:sp>
        <p:nvSpPr>
          <p:cNvPr id="34" name="Полилиния 33"/>
          <p:cNvSpPr/>
          <p:nvPr/>
        </p:nvSpPr>
        <p:spPr>
          <a:xfrm>
            <a:off x="6660312" y="2976508"/>
            <a:ext cx="720000" cy="720000"/>
          </a:xfrm>
          <a:custGeom>
            <a:avLst/>
            <a:gdLst>
              <a:gd name="connsiteX0" fmla="*/ 0 w 798044"/>
              <a:gd name="connsiteY0" fmla="*/ 79804 h 1152486"/>
              <a:gd name="connsiteX1" fmla="*/ 79804 w 798044"/>
              <a:gd name="connsiteY1" fmla="*/ 0 h 1152486"/>
              <a:gd name="connsiteX2" fmla="*/ 718240 w 798044"/>
              <a:gd name="connsiteY2" fmla="*/ 0 h 1152486"/>
              <a:gd name="connsiteX3" fmla="*/ 798044 w 798044"/>
              <a:gd name="connsiteY3" fmla="*/ 79804 h 1152486"/>
              <a:gd name="connsiteX4" fmla="*/ 798044 w 798044"/>
              <a:gd name="connsiteY4" fmla="*/ 1072682 h 1152486"/>
              <a:gd name="connsiteX5" fmla="*/ 718240 w 798044"/>
              <a:gd name="connsiteY5" fmla="*/ 1152486 h 1152486"/>
              <a:gd name="connsiteX6" fmla="*/ 79804 w 798044"/>
              <a:gd name="connsiteY6" fmla="*/ 1152486 h 1152486"/>
              <a:gd name="connsiteX7" fmla="*/ 0 w 798044"/>
              <a:gd name="connsiteY7" fmla="*/ 1072682 h 1152486"/>
              <a:gd name="connsiteX8" fmla="*/ 0 w 798044"/>
              <a:gd name="connsiteY8" fmla="*/ 79804 h 1152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1152486">
                <a:moveTo>
                  <a:pt x="0" y="79804"/>
                </a:moveTo>
                <a:cubicBezTo>
                  <a:pt x="0" y="35729"/>
                  <a:pt x="35729" y="0"/>
                  <a:pt x="79804" y="0"/>
                </a:cubicBezTo>
                <a:lnTo>
                  <a:pt x="718240" y="0"/>
                </a:lnTo>
                <a:cubicBezTo>
                  <a:pt x="762315" y="0"/>
                  <a:pt x="798044" y="35729"/>
                  <a:pt x="798044" y="79804"/>
                </a:cubicBezTo>
                <a:lnTo>
                  <a:pt x="798044" y="1072682"/>
                </a:lnTo>
                <a:cubicBezTo>
                  <a:pt x="798044" y="1116757"/>
                  <a:pt x="762315" y="1152486"/>
                  <a:pt x="718240" y="1152486"/>
                </a:cubicBezTo>
                <a:lnTo>
                  <a:pt x="79804" y="1152486"/>
                </a:lnTo>
                <a:cubicBezTo>
                  <a:pt x="35729" y="1152486"/>
                  <a:pt x="0" y="1116757"/>
                  <a:pt x="0" y="1072682"/>
                </a:cubicBezTo>
                <a:lnTo>
                  <a:pt x="0" y="79804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094" tIns="69094" rIns="69094" bIns="69094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i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35,0</a:t>
            </a:r>
          </a:p>
        </p:txBody>
      </p:sp>
      <p:sp>
        <p:nvSpPr>
          <p:cNvPr id="35" name="Полилиния 34"/>
          <p:cNvSpPr/>
          <p:nvPr/>
        </p:nvSpPr>
        <p:spPr>
          <a:xfrm>
            <a:off x="6660312" y="5589312"/>
            <a:ext cx="720000" cy="648000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14,0</a:t>
            </a:r>
          </a:p>
        </p:txBody>
      </p:sp>
      <p:sp>
        <p:nvSpPr>
          <p:cNvPr id="36" name="Полилиния 35"/>
          <p:cNvSpPr/>
          <p:nvPr/>
        </p:nvSpPr>
        <p:spPr>
          <a:xfrm>
            <a:off x="6660312" y="2348880"/>
            <a:ext cx="720000" cy="540000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268,0</a:t>
            </a:r>
          </a:p>
        </p:txBody>
      </p:sp>
      <p:sp>
        <p:nvSpPr>
          <p:cNvPr id="37" name="Полилиния 36"/>
          <p:cNvSpPr/>
          <p:nvPr/>
        </p:nvSpPr>
        <p:spPr>
          <a:xfrm>
            <a:off x="6660312" y="3753581"/>
            <a:ext cx="720000" cy="540000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i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18,2</a:t>
            </a:r>
            <a:endParaRPr lang="ru-RU" sz="1200" b="1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6660312" y="4984439"/>
            <a:ext cx="720000" cy="540000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33 018,3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7447694" y="1844824"/>
            <a:ext cx="720000" cy="404156"/>
          </a:xfrm>
          <a:custGeom>
            <a:avLst/>
            <a:gdLst>
              <a:gd name="connsiteX0" fmla="*/ 0 w 807455"/>
              <a:gd name="connsiteY0" fmla="*/ 40416 h 404156"/>
              <a:gd name="connsiteX1" fmla="*/ 40416 w 807455"/>
              <a:gd name="connsiteY1" fmla="*/ 0 h 404156"/>
              <a:gd name="connsiteX2" fmla="*/ 767039 w 807455"/>
              <a:gd name="connsiteY2" fmla="*/ 0 h 404156"/>
              <a:gd name="connsiteX3" fmla="*/ 807455 w 807455"/>
              <a:gd name="connsiteY3" fmla="*/ 40416 h 404156"/>
              <a:gd name="connsiteX4" fmla="*/ 807455 w 807455"/>
              <a:gd name="connsiteY4" fmla="*/ 363740 h 404156"/>
              <a:gd name="connsiteX5" fmla="*/ 767039 w 807455"/>
              <a:gd name="connsiteY5" fmla="*/ 404156 h 404156"/>
              <a:gd name="connsiteX6" fmla="*/ 40416 w 807455"/>
              <a:gd name="connsiteY6" fmla="*/ 404156 h 404156"/>
              <a:gd name="connsiteX7" fmla="*/ 0 w 807455"/>
              <a:gd name="connsiteY7" fmla="*/ 363740 h 404156"/>
              <a:gd name="connsiteX8" fmla="*/ 0 w 807455"/>
              <a:gd name="connsiteY8" fmla="*/ 40416 h 404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7455" h="404156">
                <a:moveTo>
                  <a:pt x="0" y="40416"/>
                </a:moveTo>
                <a:cubicBezTo>
                  <a:pt x="0" y="18095"/>
                  <a:pt x="18095" y="0"/>
                  <a:pt x="40416" y="0"/>
                </a:cubicBezTo>
                <a:lnTo>
                  <a:pt x="767039" y="0"/>
                </a:lnTo>
                <a:cubicBezTo>
                  <a:pt x="789360" y="0"/>
                  <a:pt x="807455" y="18095"/>
                  <a:pt x="807455" y="40416"/>
                </a:cubicBezTo>
                <a:lnTo>
                  <a:pt x="807455" y="363740"/>
                </a:lnTo>
                <a:cubicBezTo>
                  <a:pt x="807455" y="386061"/>
                  <a:pt x="789360" y="404156"/>
                  <a:pt x="767039" y="404156"/>
                </a:cubicBezTo>
                <a:lnTo>
                  <a:pt x="40416" y="404156"/>
                </a:lnTo>
                <a:cubicBezTo>
                  <a:pt x="18095" y="404156"/>
                  <a:pt x="0" y="386061"/>
                  <a:pt x="0" y="363740"/>
                </a:cubicBezTo>
                <a:lnTo>
                  <a:pt x="0" y="4041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557" tIns="57557" rIns="57557" bIns="57557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i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sz="1200" b="1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7449269" y="4365588"/>
            <a:ext cx="720000" cy="540000"/>
          </a:xfrm>
          <a:custGeom>
            <a:avLst/>
            <a:gdLst>
              <a:gd name="connsiteX0" fmla="*/ 0 w 804306"/>
              <a:gd name="connsiteY0" fmla="*/ 56932 h 569323"/>
              <a:gd name="connsiteX1" fmla="*/ 56932 w 804306"/>
              <a:gd name="connsiteY1" fmla="*/ 0 h 569323"/>
              <a:gd name="connsiteX2" fmla="*/ 747374 w 804306"/>
              <a:gd name="connsiteY2" fmla="*/ 0 h 569323"/>
              <a:gd name="connsiteX3" fmla="*/ 804306 w 804306"/>
              <a:gd name="connsiteY3" fmla="*/ 56932 h 569323"/>
              <a:gd name="connsiteX4" fmla="*/ 804306 w 804306"/>
              <a:gd name="connsiteY4" fmla="*/ 512391 h 569323"/>
              <a:gd name="connsiteX5" fmla="*/ 747374 w 804306"/>
              <a:gd name="connsiteY5" fmla="*/ 569323 h 569323"/>
              <a:gd name="connsiteX6" fmla="*/ 56932 w 804306"/>
              <a:gd name="connsiteY6" fmla="*/ 569323 h 569323"/>
              <a:gd name="connsiteX7" fmla="*/ 0 w 804306"/>
              <a:gd name="connsiteY7" fmla="*/ 512391 h 569323"/>
              <a:gd name="connsiteX8" fmla="*/ 0 w 804306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4306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7374" y="0"/>
                </a:lnTo>
                <a:cubicBezTo>
                  <a:pt x="778817" y="0"/>
                  <a:pt x="804306" y="25489"/>
                  <a:pt x="804306" y="56932"/>
                </a:cubicBezTo>
                <a:lnTo>
                  <a:pt x="804306" y="512391"/>
                </a:lnTo>
                <a:cubicBezTo>
                  <a:pt x="804306" y="543834"/>
                  <a:pt x="778817" y="569323"/>
                  <a:pt x="747374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4,0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7452400" y="2976508"/>
            <a:ext cx="720000" cy="720000"/>
          </a:xfrm>
          <a:custGeom>
            <a:avLst/>
            <a:gdLst>
              <a:gd name="connsiteX0" fmla="*/ 0 w 798044"/>
              <a:gd name="connsiteY0" fmla="*/ 79804 h 1152486"/>
              <a:gd name="connsiteX1" fmla="*/ 79804 w 798044"/>
              <a:gd name="connsiteY1" fmla="*/ 0 h 1152486"/>
              <a:gd name="connsiteX2" fmla="*/ 718240 w 798044"/>
              <a:gd name="connsiteY2" fmla="*/ 0 h 1152486"/>
              <a:gd name="connsiteX3" fmla="*/ 798044 w 798044"/>
              <a:gd name="connsiteY3" fmla="*/ 79804 h 1152486"/>
              <a:gd name="connsiteX4" fmla="*/ 798044 w 798044"/>
              <a:gd name="connsiteY4" fmla="*/ 1072682 h 1152486"/>
              <a:gd name="connsiteX5" fmla="*/ 718240 w 798044"/>
              <a:gd name="connsiteY5" fmla="*/ 1152486 h 1152486"/>
              <a:gd name="connsiteX6" fmla="*/ 79804 w 798044"/>
              <a:gd name="connsiteY6" fmla="*/ 1152486 h 1152486"/>
              <a:gd name="connsiteX7" fmla="*/ 0 w 798044"/>
              <a:gd name="connsiteY7" fmla="*/ 1072682 h 1152486"/>
              <a:gd name="connsiteX8" fmla="*/ 0 w 798044"/>
              <a:gd name="connsiteY8" fmla="*/ 79804 h 1152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1152486">
                <a:moveTo>
                  <a:pt x="0" y="79804"/>
                </a:moveTo>
                <a:cubicBezTo>
                  <a:pt x="0" y="35729"/>
                  <a:pt x="35729" y="0"/>
                  <a:pt x="79804" y="0"/>
                </a:cubicBezTo>
                <a:lnTo>
                  <a:pt x="718240" y="0"/>
                </a:lnTo>
                <a:cubicBezTo>
                  <a:pt x="762315" y="0"/>
                  <a:pt x="798044" y="35729"/>
                  <a:pt x="798044" y="79804"/>
                </a:cubicBezTo>
                <a:lnTo>
                  <a:pt x="798044" y="1072682"/>
                </a:lnTo>
                <a:cubicBezTo>
                  <a:pt x="798044" y="1116757"/>
                  <a:pt x="762315" y="1152486"/>
                  <a:pt x="718240" y="1152486"/>
                </a:cubicBezTo>
                <a:lnTo>
                  <a:pt x="79804" y="1152486"/>
                </a:lnTo>
                <a:cubicBezTo>
                  <a:pt x="35729" y="1152486"/>
                  <a:pt x="0" y="1116757"/>
                  <a:pt x="0" y="1072682"/>
                </a:cubicBezTo>
                <a:lnTo>
                  <a:pt x="0" y="79804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094" tIns="69094" rIns="69094" bIns="69094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i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35,5</a:t>
            </a:r>
          </a:p>
        </p:txBody>
      </p:sp>
      <p:sp>
        <p:nvSpPr>
          <p:cNvPr id="42" name="Полилиния 41"/>
          <p:cNvSpPr/>
          <p:nvPr/>
        </p:nvSpPr>
        <p:spPr>
          <a:xfrm>
            <a:off x="7452400" y="5589312"/>
            <a:ext cx="720000" cy="648000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12,2</a:t>
            </a:r>
          </a:p>
        </p:txBody>
      </p:sp>
      <p:sp>
        <p:nvSpPr>
          <p:cNvPr id="43" name="Полилиния 42"/>
          <p:cNvSpPr/>
          <p:nvPr/>
        </p:nvSpPr>
        <p:spPr>
          <a:xfrm>
            <a:off x="7452400" y="2348880"/>
            <a:ext cx="720000" cy="540000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286,2</a:t>
            </a:r>
          </a:p>
        </p:txBody>
      </p:sp>
      <p:sp>
        <p:nvSpPr>
          <p:cNvPr id="44" name="Полилиния 43"/>
          <p:cNvSpPr/>
          <p:nvPr/>
        </p:nvSpPr>
        <p:spPr>
          <a:xfrm>
            <a:off x="7452400" y="3753581"/>
            <a:ext cx="720000" cy="540000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i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19,0</a:t>
            </a:r>
            <a:endParaRPr lang="ru-RU" sz="1200" b="1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7452400" y="4984439"/>
            <a:ext cx="720000" cy="540000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35 593,8</a:t>
            </a:r>
          </a:p>
        </p:txBody>
      </p:sp>
      <p:sp>
        <p:nvSpPr>
          <p:cNvPr id="46" name="Полилиния 45"/>
          <p:cNvSpPr/>
          <p:nvPr/>
        </p:nvSpPr>
        <p:spPr>
          <a:xfrm>
            <a:off x="8239782" y="1844824"/>
            <a:ext cx="720000" cy="404156"/>
          </a:xfrm>
          <a:custGeom>
            <a:avLst/>
            <a:gdLst>
              <a:gd name="connsiteX0" fmla="*/ 0 w 807455"/>
              <a:gd name="connsiteY0" fmla="*/ 40416 h 404156"/>
              <a:gd name="connsiteX1" fmla="*/ 40416 w 807455"/>
              <a:gd name="connsiteY1" fmla="*/ 0 h 404156"/>
              <a:gd name="connsiteX2" fmla="*/ 767039 w 807455"/>
              <a:gd name="connsiteY2" fmla="*/ 0 h 404156"/>
              <a:gd name="connsiteX3" fmla="*/ 807455 w 807455"/>
              <a:gd name="connsiteY3" fmla="*/ 40416 h 404156"/>
              <a:gd name="connsiteX4" fmla="*/ 807455 w 807455"/>
              <a:gd name="connsiteY4" fmla="*/ 363740 h 404156"/>
              <a:gd name="connsiteX5" fmla="*/ 767039 w 807455"/>
              <a:gd name="connsiteY5" fmla="*/ 404156 h 404156"/>
              <a:gd name="connsiteX6" fmla="*/ 40416 w 807455"/>
              <a:gd name="connsiteY6" fmla="*/ 404156 h 404156"/>
              <a:gd name="connsiteX7" fmla="*/ 0 w 807455"/>
              <a:gd name="connsiteY7" fmla="*/ 363740 h 404156"/>
              <a:gd name="connsiteX8" fmla="*/ 0 w 807455"/>
              <a:gd name="connsiteY8" fmla="*/ 40416 h 404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7455" h="404156">
                <a:moveTo>
                  <a:pt x="0" y="40416"/>
                </a:moveTo>
                <a:cubicBezTo>
                  <a:pt x="0" y="18095"/>
                  <a:pt x="18095" y="0"/>
                  <a:pt x="40416" y="0"/>
                </a:cubicBezTo>
                <a:lnTo>
                  <a:pt x="767039" y="0"/>
                </a:lnTo>
                <a:cubicBezTo>
                  <a:pt x="789360" y="0"/>
                  <a:pt x="807455" y="18095"/>
                  <a:pt x="807455" y="40416"/>
                </a:cubicBezTo>
                <a:lnTo>
                  <a:pt x="807455" y="363740"/>
                </a:lnTo>
                <a:cubicBezTo>
                  <a:pt x="807455" y="386061"/>
                  <a:pt x="789360" y="404156"/>
                  <a:pt x="767039" y="404156"/>
                </a:cubicBezTo>
                <a:lnTo>
                  <a:pt x="40416" y="404156"/>
                </a:lnTo>
                <a:cubicBezTo>
                  <a:pt x="18095" y="404156"/>
                  <a:pt x="0" y="386061"/>
                  <a:pt x="0" y="363740"/>
                </a:cubicBezTo>
                <a:lnTo>
                  <a:pt x="0" y="4041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557" tIns="57557" rIns="57557" bIns="57557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i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200" b="1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8241357" y="4365588"/>
            <a:ext cx="720000" cy="540000"/>
          </a:xfrm>
          <a:custGeom>
            <a:avLst/>
            <a:gdLst>
              <a:gd name="connsiteX0" fmla="*/ 0 w 804306"/>
              <a:gd name="connsiteY0" fmla="*/ 56932 h 569323"/>
              <a:gd name="connsiteX1" fmla="*/ 56932 w 804306"/>
              <a:gd name="connsiteY1" fmla="*/ 0 h 569323"/>
              <a:gd name="connsiteX2" fmla="*/ 747374 w 804306"/>
              <a:gd name="connsiteY2" fmla="*/ 0 h 569323"/>
              <a:gd name="connsiteX3" fmla="*/ 804306 w 804306"/>
              <a:gd name="connsiteY3" fmla="*/ 56932 h 569323"/>
              <a:gd name="connsiteX4" fmla="*/ 804306 w 804306"/>
              <a:gd name="connsiteY4" fmla="*/ 512391 h 569323"/>
              <a:gd name="connsiteX5" fmla="*/ 747374 w 804306"/>
              <a:gd name="connsiteY5" fmla="*/ 569323 h 569323"/>
              <a:gd name="connsiteX6" fmla="*/ 56932 w 804306"/>
              <a:gd name="connsiteY6" fmla="*/ 569323 h 569323"/>
              <a:gd name="connsiteX7" fmla="*/ 0 w 804306"/>
              <a:gd name="connsiteY7" fmla="*/ 512391 h 569323"/>
              <a:gd name="connsiteX8" fmla="*/ 0 w 804306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4306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7374" y="0"/>
                </a:lnTo>
                <a:cubicBezTo>
                  <a:pt x="778817" y="0"/>
                  <a:pt x="804306" y="25489"/>
                  <a:pt x="804306" y="56932"/>
                </a:cubicBezTo>
                <a:lnTo>
                  <a:pt x="804306" y="512391"/>
                </a:lnTo>
                <a:cubicBezTo>
                  <a:pt x="804306" y="543834"/>
                  <a:pt x="778817" y="569323"/>
                  <a:pt x="747374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4,1</a:t>
            </a:r>
            <a:endParaRPr lang="ru-RU" sz="1200" b="1" i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8244488" y="2976508"/>
            <a:ext cx="720000" cy="720000"/>
          </a:xfrm>
          <a:custGeom>
            <a:avLst/>
            <a:gdLst>
              <a:gd name="connsiteX0" fmla="*/ 0 w 798044"/>
              <a:gd name="connsiteY0" fmla="*/ 79804 h 1152486"/>
              <a:gd name="connsiteX1" fmla="*/ 79804 w 798044"/>
              <a:gd name="connsiteY1" fmla="*/ 0 h 1152486"/>
              <a:gd name="connsiteX2" fmla="*/ 718240 w 798044"/>
              <a:gd name="connsiteY2" fmla="*/ 0 h 1152486"/>
              <a:gd name="connsiteX3" fmla="*/ 798044 w 798044"/>
              <a:gd name="connsiteY3" fmla="*/ 79804 h 1152486"/>
              <a:gd name="connsiteX4" fmla="*/ 798044 w 798044"/>
              <a:gd name="connsiteY4" fmla="*/ 1072682 h 1152486"/>
              <a:gd name="connsiteX5" fmla="*/ 718240 w 798044"/>
              <a:gd name="connsiteY5" fmla="*/ 1152486 h 1152486"/>
              <a:gd name="connsiteX6" fmla="*/ 79804 w 798044"/>
              <a:gd name="connsiteY6" fmla="*/ 1152486 h 1152486"/>
              <a:gd name="connsiteX7" fmla="*/ 0 w 798044"/>
              <a:gd name="connsiteY7" fmla="*/ 1072682 h 1152486"/>
              <a:gd name="connsiteX8" fmla="*/ 0 w 798044"/>
              <a:gd name="connsiteY8" fmla="*/ 79804 h 1152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1152486">
                <a:moveTo>
                  <a:pt x="0" y="79804"/>
                </a:moveTo>
                <a:cubicBezTo>
                  <a:pt x="0" y="35729"/>
                  <a:pt x="35729" y="0"/>
                  <a:pt x="79804" y="0"/>
                </a:cubicBezTo>
                <a:lnTo>
                  <a:pt x="718240" y="0"/>
                </a:lnTo>
                <a:cubicBezTo>
                  <a:pt x="762315" y="0"/>
                  <a:pt x="798044" y="35729"/>
                  <a:pt x="798044" y="79804"/>
                </a:cubicBezTo>
                <a:lnTo>
                  <a:pt x="798044" y="1072682"/>
                </a:lnTo>
                <a:cubicBezTo>
                  <a:pt x="798044" y="1116757"/>
                  <a:pt x="762315" y="1152486"/>
                  <a:pt x="718240" y="1152486"/>
                </a:cubicBezTo>
                <a:lnTo>
                  <a:pt x="79804" y="1152486"/>
                </a:lnTo>
                <a:cubicBezTo>
                  <a:pt x="35729" y="1152486"/>
                  <a:pt x="0" y="1116757"/>
                  <a:pt x="0" y="1072682"/>
                </a:cubicBezTo>
                <a:lnTo>
                  <a:pt x="0" y="79804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094" tIns="69094" rIns="69094" bIns="69094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i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36,0</a:t>
            </a:r>
          </a:p>
        </p:txBody>
      </p:sp>
      <p:sp>
        <p:nvSpPr>
          <p:cNvPr id="49" name="Полилиния 48"/>
          <p:cNvSpPr/>
          <p:nvPr/>
        </p:nvSpPr>
        <p:spPr>
          <a:xfrm>
            <a:off x="8244488" y="5589312"/>
            <a:ext cx="720000" cy="648000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i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10,6</a:t>
            </a:r>
          </a:p>
        </p:txBody>
      </p:sp>
      <p:sp>
        <p:nvSpPr>
          <p:cNvPr id="50" name="Полилиния 49"/>
          <p:cNvSpPr/>
          <p:nvPr/>
        </p:nvSpPr>
        <p:spPr>
          <a:xfrm>
            <a:off x="8244488" y="2348880"/>
            <a:ext cx="720000" cy="540000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i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307,3</a:t>
            </a:r>
            <a:endParaRPr lang="ru-RU" sz="1200" b="1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8244488" y="3753581"/>
            <a:ext cx="720000" cy="540000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i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19,7</a:t>
            </a:r>
            <a:endParaRPr lang="ru-RU" sz="1200" b="1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8244488" y="4984439"/>
            <a:ext cx="720000" cy="540000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i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38 441,3</a:t>
            </a:r>
            <a:endParaRPr lang="ru-RU" sz="1200" b="1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99749" y="2384880"/>
            <a:ext cx="4660161" cy="46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Валовой региональный продукт на душу населения, тыс. рублей 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99749" y="3771581"/>
            <a:ext cx="4660161" cy="50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Отношение объема инвестиций в основной капитал к валовому региональному продукту,%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12005" y="5042357"/>
            <a:ext cx="4647100" cy="42416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Среднемесячная заработная плата одного работника, рублей</a:t>
            </a:r>
          </a:p>
        </p:txBody>
      </p:sp>
      <p:sp>
        <p:nvSpPr>
          <p:cNvPr id="54" name="Полилиния 53"/>
          <p:cNvSpPr/>
          <p:nvPr/>
        </p:nvSpPr>
        <p:spPr>
          <a:xfrm>
            <a:off x="5868224" y="2348880"/>
            <a:ext cx="720000" cy="540000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254,1</a:t>
            </a:r>
          </a:p>
        </p:txBody>
      </p:sp>
      <p:sp>
        <p:nvSpPr>
          <p:cNvPr id="53" name="Полилиния 52"/>
          <p:cNvSpPr/>
          <p:nvPr/>
        </p:nvSpPr>
        <p:spPr>
          <a:xfrm>
            <a:off x="5076136" y="1845302"/>
            <a:ext cx="720000" cy="403200"/>
          </a:xfrm>
          <a:custGeom>
            <a:avLst/>
            <a:gdLst>
              <a:gd name="connsiteX0" fmla="*/ 0 w 730024"/>
              <a:gd name="connsiteY0" fmla="*/ 73002 h 775751"/>
              <a:gd name="connsiteX1" fmla="*/ 73002 w 730024"/>
              <a:gd name="connsiteY1" fmla="*/ 0 h 775751"/>
              <a:gd name="connsiteX2" fmla="*/ 657022 w 730024"/>
              <a:gd name="connsiteY2" fmla="*/ 0 h 775751"/>
              <a:gd name="connsiteX3" fmla="*/ 730024 w 730024"/>
              <a:gd name="connsiteY3" fmla="*/ 73002 h 775751"/>
              <a:gd name="connsiteX4" fmla="*/ 730024 w 730024"/>
              <a:gd name="connsiteY4" fmla="*/ 702749 h 775751"/>
              <a:gd name="connsiteX5" fmla="*/ 657022 w 730024"/>
              <a:gd name="connsiteY5" fmla="*/ 775751 h 775751"/>
              <a:gd name="connsiteX6" fmla="*/ 73002 w 730024"/>
              <a:gd name="connsiteY6" fmla="*/ 775751 h 775751"/>
              <a:gd name="connsiteX7" fmla="*/ 0 w 730024"/>
              <a:gd name="connsiteY7" fmla="*/ 702749 h 775751"/>
              <a:gd name="connsiteX8" fmla="*/ 0 w 730024"/>
              <a:gd name="connsiteY8" fmla="*/ 73002 h 77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775751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702749"/>
                </a:lnTo>
                <a:cubicBezTo>
                  <a:pt x="730024" y="743067"/>
                  <a:pt x="697340" y="775751"/>
                  <a:pt x="657022" y="775751"/>
                </a:cubicBezTo>
                <a:lnTo>
                  <a:pt x="73002" y="775751"/>
                </a:lnTo>
                <a:cubicBezTo>
                  <a:pt x="32684" y="775751"/>
                  <a:pt x="0" y="743067"/>
                  <a:pt x="0" y="702749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22" tIns="74722" rIns="74722" bIns="74722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</a:p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5070759" y="4365588"/>
            <a:ext cx="720000" cy="540001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3,9</a:t>
            </a:r>
          </a:p>
        </p:txBody>
      </p:sp>
      <p:sp>
        <p:nvSpPr>
          <p:cNvPr id="56" name="Полилиния 55"/>
          <p:cNvSpPr/>
          <p:nvPr/>
        </p:nvSpPr>
        <p:spPr>
          <a:xfrm>
            <a:off x="5070759" y="2976508"/>
            <a:ext cx="720000" cy="720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34,0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5076136" y="5589312"/>
            <a:ext cx="720000" cy="64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18,5</a:t>
            </a:r>
          </a:p>
        </p:txBody>
      </p:sp>
      <p:sp>
        <p:nvSpPr>
          <p:cNvPr id="58" name="Полилиния 57"/>
          <p:cNvSpPr/>
          <p:nvPr/>
        </p:nvSpPr>
        <p:spPr>
          <a:xfrm>
            <a:off x="5070759" y="2348880"/>
            <a:ext cx="720000" cy="540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242,7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олилиния 58"/>
          <p:cNvSpPr/>
          <p:nvPr/>
        </p:nvSpPr>
        <p:spPr>
          <a:xfrm>
            <a:off x="5070759" y="3753581"/>
            <a:ext cx="720000" cy="540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17,8</a:t>
            </a:r>
          </a:p>
        </p:txBody>
      </p:sp>
      <p:sp>
        <p:nvSpPr>
          <p:cNvPr id="60" name="Полилиния 59"/>
          <p:cNvSpPr/>
          <p:nvPr/>
        </p:nvSpPr>
        <p:spPr>
          <a:xfrm>
            <a:off x="5076136" y="4984439"/>
            <a:ext cx="720000" cy="540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28 912,0</a:t>
            </a:r>
          </a:p>
        </p:txBody>
      </p:sp>
    </p:spTree>
    <p:extLst>
      <p:ext uri="{BB962C8B-B14F-4D97-AF65-F5344CB8AC3E}">
        <p14:creationId xmlns:p14="http://schemas.microsoft.com/office/powerpoint/2010/main" val="120222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52337" y="988664"/>
            <a:ext cx="5571791" cy="144016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5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лучшение жилищных условий граждан в Чувашской Республике путем увеличения объемов ввода жилья и стимулирования спроса на жилье</a:t>
            </a: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2580288"/>
              </p:ext>
            </p:extLst>
          </p:nvPr>
        </p:nvGraphicFramePr>
        <p:xfrm>
          <a:off x="147780" y="3356992"/>
          <a:ext cx="45719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5" name="Picture 2" descr="T:\Госдолг\АЛЕНА\картинки\70998725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559" y="698698"/>
            <a:ext cx="3289082" cy="2139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/>
          <p:cNvSpPr txBox="1"/>
          <p:nvPr/>
        </p:nvSpPr>
        <p:spPr>
          <a:xfrm>
            <a:off x="20209" y="2838318"/>
            <a:ext cx="3949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7" name="Диаграмма 5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2100910"/>
              </p:ext>
            </p:extLst>
          </p:nvPr>
        </p:nvGraphicFramePr>
        <p:xfrm>
          <a:off x="43458" y="3116525"/>
          <a:ext cx="3872921" cy="3073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78</a:t>
            </a:fld>
            <a:endParaRPr lang="ru-RU" dirty="0"/>
          </a:p>
        </p:txBody>
      </p:sp>
      <p:sp>
        <p:nvSpPr>
          <p:cNvPr id="59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7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«Обеспечение граждан в Чувашской Республике доступным и комфортным жильем»</a:t>
            </a:r>
            <a:endParaRPr lang="ru-RU" sz="17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0" name="Прямая соединительная линия 5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4118902" y="3104616"/>
            <a:ext cx="4826369" cy="393035"/>
          </a:xfrm>
          <a:custGeom>
            <a:avLst/>
            <a:gdLst>
              <a:gd name="connsiteX0" fmla="*/ 0 w 3933156"/>
              <a:gd name="connsiteY0" fmla="*/ 47719 h 477185"/>
              <a:gd name="connsiteX1" fmla="*/ 47719 w 3933156"/>
              <a:gd name="connsiteY1" fmla="*/ 0 h 477185"/>
              <a:gd name="connsiteX2" fmla="*/ 3885438 w 3933156"/>
              <a:gd name="connsiteY2" fmla="*/ 0 h 477185"/>
              <a:gd name="connsiteX3" fmla="*/ 3933157 w 3933156"/>
              <a:gd name="connsiteY3" fmla="*/ 47719 h 477185"/>
              <a:gd name="connsiteX4" fmla="*/ 3933156 w 3933156"/>
              <a:gd name="connsiteY4" fmla="*/ 429467 h 477185"/>
              <a:gd name="connsiteX5" fmla="*/ 3885437 w 3933156"/>
              <a:gd name="connsiteY5" fmla="*/ 477186 h 477185"/>
              <a:gd name="connsiteX6" fmla="*/ 47719 w 3933156"/>
              <a:gd name="connsiteY6" fmla="*/ 477185 h 477185"/>
              <a:gd name="connsiteX7" fmla="*/ 0 w 3933156"/>
              <a:gd name="connsiteY7" fmla="*/ 429466 h 477185"/>
              <a:gd name="connsiteX8" fmla="*/ 0 w 3933156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3156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3885438" y="0"/>
                </a:lnTo>
                <a:cubicBezTo>
                  <a:pt x="3911792" y="0"/>
                  <a:pt x="3933157" y="21365"/>
                  <a:pt x="3933157" y="47719"/>
                </a:cubicBezTo>
                <a:cubicBezTo>
                  <a:pt x="3933157" y="174968"/>
                  <a:pt x="3933156" y="302218"/>
                  <a:pt x="3933156" y="429467"/>
                </a:cubicBezTo>
                <a:cubicBezTo>
                  <a:pt x="3933156" y="455821"/>
                  <a:pt x="3911791" y="477186"/>
                  <a:pt x="3885437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b="1" i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26" name="Полилиния 25"/>
          <p:cNvSpPr/>
          <p:nvPr/>
        </p:nvSpPr>
        <p:spPr>
          <a:xfrm>
            <a:off x="4118902" y="4038144"/>
            <a:ext cx="2685345" cy="51265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поддержка строительства жилья в Чувашской Республике </a:t>
            </a:r>
            <a:endParaRPr lang="ru-RU" sz="1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4118904" y="5539893"/>
            <a:ext cx="2685344" cy="540008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государственной программы Чувашской Республики</a:t>
            </a:r>
            <a:endParaRPr lang="ru-RU" sz="1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4118902" y="4618452"/>
            <a:ext cx="2685345" cy="822513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жилыми помещениями детей-сирот и детей, оставшихся без попечения родителей, лиц из числа детей-сирот и детей, оставшихся без попечения родителей</a:t>
            </a: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4118904" y="3566891"/>
            <a:ext cx="2685344" cy="372680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6948264" y="4038145"/>
            <a:ext cx="612000" cy="512649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1 089,6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6948264" y="3566891"/>
            <a:ext cx="612000" cy="372680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7636151" y="4618451"/>
            <a:ext cx="606142" cy="822513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24,9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7630293" y="4038145"/>
            <a:ext cx="612000" cy="512649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865,0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7636151" y="3566891"/>
            <a:ext cx="612000" cy="372680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7630293" y="5547892"/>
            <a:ext cx="612000" cy="545404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7,5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6948264" y="4618451"/>
            <a:ext cx="612000" cy="822513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82,2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6948265" y="5547892"/>
            <a:ext cx="612000" cy="545404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65,7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8339129" y="4618451"/>
            <a:ext cx="606142" cy="822513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124,5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8333271" y="4038145"/>
            <a:ext cx="612000" cy="512649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892,8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8339129" y="3566891"/>
            <a:ext cx="612000" cy="372680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8333271" y="5547892"/>
            <a:ext cx="612000" cy="545404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7,5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60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/>
          <p:nvPr/>
        </p:nvSpPr>
        <p:spPr>
          <a:xfrm>
            <a:off x="5532816" y="1052736"/>
            <a:ext cx="3373076" cy="836382"/>
          </a:xfrm>
          <a:custGeom>
            <a:avLst/>
            <a:gdLst>
              <a:gd name="connsiteX0" fmla="*/ 0 w 3902419"/>
              <a:gd name="connsiteY0" fmla="*/ 91715 h 917152"/>
              <a:gd name="connsiteX1" fmla="*/ 91715 w 3902419"/>
              <a:gd name="connsiteY1" fmla="*/ 0 h 917152"/>
              <a:gd name="connsiteX2" fmla="*/ 3810704 w 3902419"/>
              <a:gd name="connsiteY2" fmla="*/ 0 h 917152"/>
              <a:gd name="connsiteX3" fmla="*/ 3902419 w 3902419"/>
              <a:gd name="connsiteY3" fmla="*/ 91715 h 917152"/>
              <a:gd name="connsiteX4" fmla="*/ 3902419 w 3902419"/>
              <a:gd name="connsiteY4" fmla="*/ 825437 h 917152"/>
              <a:gd name="connsiteX5" fmla="*/ 3810704 w 3902419"/>
              <a:gd name="connsiteY5" fmla="*/ 917152 h 917152"/>
              <a:gd name="connsiteX6" fmla="*/ 91715 w 3902419"/>
              <a:gd name="connsiteY6" fmla="*/ 917152 h 917152"/>
              <a:gd name="connsiteX7" fmla="*/ 0 w 3902419"/>
              <a:gd name="connsiteY7" fmla="*/ 825437 h 917152"/>
              <a:gd name="connsiteX8" fmla="*/ 0 w 3902419"/>
              <a:gd name="connsiteY8" fmla="*/ 91715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2419" h="917152">
                <a:moveTo>
                  <a:pt x="0" y="91715"/>
                </a:moveTo>
                <a:cubicBezTo>
                  <a:pt x="0" y="41062"/>
                  <a:pt x="41062" y="0"/>
                  <a:pt x="91715" y="0"/>
                </a:cubicBezTo>
                <a:lnTo>
                  <a:pt x="3810704" y="0"/>
                </a:lnTo>
                <a:cubicBezTo>
                  <a:pt x="3861357" y="0"/>
                  <a:pt x="3902419" y="41062"/>
                  <a:pt x="3902419" y="91715"/>
                </a:cubicBezTo>
                <a:lnTo>
                  <a:pt x="3902419" y="825437"/>
                </a:lnTo>
                <a:cubicBezTo>
                  <a:pt x="3902419" y="876090"/>
                  <a:pt x="3861357" y="917152"/>
                  <a:pt x="3810704" y="917152"/>
                </a:cubicBezTo>
                <a:lnTo>
                  <a:pt x="91715" y="917152"/>
                </a:lnTo>
                <a:cubicBezTo>
                  <a:pt x="41062" y="917152"/>
                  <a:pt x="0" y="876090"/>
                  <a:pt x="0" y="825437"/>
                </a:cubicBezTo>
                <a:lnTo>
                  <a:pt x="0" y="91715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80202" tIns="80202" rIns="80202" bIns="80202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26080" y="2701757"/>
            <a:ext cx="5004000" cy="40155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жилищного строительства в год, тыс. кв. м 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26080" y="3644129"/>
            <a:ext cx="5004000" cy="35350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молодых семей, улучшивших жилищные условия, семей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126080" y="4097140"/>
            <a:ext cx="5004000" cy="39770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выданных ипотечных жилищных кредитов, млн. рублей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26080" y="1844824"/>
            <a:ext cx="2261408" cy="562622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0" descr="https://im-tub-ap-ru.yandex.net/pic/6150132de79217342d1ff8cab52cbfd2/www.gksprim.ru/upload/iblock/1a8/859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0050" y="764704"/>
            <a:ext cx="2842030" cy="1853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126080" y="4536273"/>
            <a:ext cx="4984282" cy="43204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квадратных метров, расселенного аварийного жилищного фонда,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признанного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таковым до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января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тыс. кв. м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79</a:t>
            </a:fld>
            <a:endParaRPr lang="ru-RU" dirty="0"/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7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«</a:t>
            </a: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граждан в Чувашской Республике доступным и комфортным </a:t>
            </a:r>
            <a:r>
              <a:rPr lang="ru-RU" sz="17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жильем»</a:t>
            </a:r>
            <a:endParaRPr lang="ru-RU" sz="17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 fontAlgn="auto">
              <a:spcAft>
                <a:spcPts val="0"/>
              </a:spcAft>
              <a:buNone/>
            </a:pPr>
            <a:endParaRPr lang="ru-RU" sz="17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1" name="Прямая соединительная линия 4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126080" y="5059882"/>
            <a:ext cx="4984281" cy="79208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детей-сирот и детей, оставшихся без попечения родителей, лиц из их числа, обеспеченных жилыми помещениями специализированного жилищного фонда по договорам найма специализированных жилых помещений, человек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126080" y="5912949"/>
            <a:ext cx="4984282" cy="6115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ремонта жилых помещений, собственниками которых являются дети-сироты и дети, оставшиеся без попечения родителей, а также лица из их числа (в возрасте от 14 до 23 лет), единиц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126080" y="3192155"/>
            <a:ext cx="5004000" cy="3627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ввода арендного жилья, тыс. кв. м 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5296173" y="2132857"/>
            <a:ext cx="715987" cy="4391593"/>
            <a:chOff x="5532816" y="2132856"/>
            <a:chExt cx="715987" cy="4391593"/>
          </a:xfrm>
        </p:grpSpPr>
        <p:sp>
          <p:nvSpPr>
            <p:cNvPr id="27" name="Полилиния 26"/>
            <p:cNvSpPr/>
            <p:nvPr/>
          </p:nvSpPr>
          <p:spPr>
            <a:xfrm>
              <a:off x="5532816" y="2132856"/>
              <a:ext cx="715987" cy="503161"/>
            </a:xfrm>
            <a:custGeom>
              <a:avLst/>
              <a:gdLst>
                <a:gd name="connsiteX0" fmla="*/ 0 w 501594"/>
                <a:gd name="connsiteY0" fmla="*/ 50159 h 917152"/>
                <a:gd name="connsiteX1" fmla="*/ 50159 w 501594"/>
                <a:gd name="connsiteY1" fmla="*/ 0 h 917152"/>
                <a:gd name="connsiteX2" fmla="*/ 451435 w 501594"/>
                <a:gd name="connsiteY2" fmla="*/ 0 h 917152"/>
                <a:gd name="connsiteX3" fmla="*/ 501594 w 501594"/>
                <a:gd name="connsiteY3" fmla="*/ 50159 h 917152"/>
                <a:gd name="connsiteX4" fmla="*/ 501594 w 501594"/>
                <a:gd name="connsiteY4" fmla="*/ 866993 h 917152"/>
                <a:gd name="connsiteX5" fmla="*/ 451435 w 501594"/>
                <a:gd name="connsiteY5" fmla="*/ 917152 h 917152"/>
                <a:gd name="connsiteX6" fmla="*/ 50159 w 501594"/>
                <a:gd name="connsiteY6" fmla="*/ 917152 h 917152"/>
                <a:gd name="connsiteX7" fmla="*/ 0 w 501594"/>
                <a:gd name="connsiteY7" fmla="*/ 866993 h 917152"/>
                <a:gd name="connsiteX8" fmla="*/ 0 w 501594"/>
                <a:gd name="connsiteY8" fmla="*/ 50159 h 917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1594" h="917152">
                  <a:moveTo>
                    <a:pt x="0" y="50159"/>
                  </a:moveTo>
                  <a:cubicBezTo>
                    <a:pt x="0" y="22457"/>
                    <a:pt x="22457" y="0"/>
                    <a:pt x="50159" y="0"/>
                  </a:cubicBezTo>
                  <a:lnTo>
                    <a:pt x="451435" y="0"/>
                  </a:lnTo>
                  <a:cubicBezTo>
                    <a:pt x="479137" y="0"/>
                    <a:pt x="501594" y="22457"/>
                    <a:pt x="501594" y="50159"/>
                  </a:cubicBezTo>
                  <a:lnTo>
                    <a:pt x="501594" y="866993"/>
                  </a:lnTo>
                  <a:cubicBezTo>
                    <a:pt x="501594" y="894695"/>
                    <a:pt x="479137" y="917152"/>
                    <a:pt x="451435" y="917152"/>
                  </a:cubicBezTo>
                  <a:lnTo>
                    <a:pt x="50159" y="917152"/>
                  </a:lnTo>
                  <a:cubicBezTo>
                    <a:pt x="22457" y="917152"/>
                    <a:pt x="0" y="894695"/>
                    <a:pt x="0" y="866993"/>
                  </a:cubicBezTo>
                  <a:lnTo>
                    <a:pt x="0" y="5015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EF397"/>
                </a:gs>
                <a:gs pos="50000">
                  <a:srgbClr val="D5F6C0"/>
                </a:gs>
                <a:gs pos="100000">
                  <a:srgbClr val="EAFAE0"/>
                </a:gs>
              </a:gsLst>
              <a:lin ang="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ru-RU" sz="135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2019</a:t>
              </a:r>
            </a:p>
            <a:p>
              <a:pPr algn="ctr"/>
              <a:r>
                <a:rPr lang="ru-RU" sz="135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факт</a:t>
              </a:r>
              <a:endParaRPr lang="ru-RU" sz="13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" name="Группа 3"/>
            <p:cNvGrpSpPr/>
            <p:nvPr/>
          </p:nvGrpSpPr>
          <p:grpSpPr>
            <a:xfrm>
              <a:off x="5532816" y="2718960"/>
              <a:ext cx="715987" cy="3805489"/>
              <a:chOff x="5532816" y="2718960"/>
              <a:chExt cx="715987" cy="3805489"/>
            </a:xfrm>
          </p:grpSpPr>
          <p:sp>
            <p:nvSpPr>
              <p:cNvPr id="57" name="Полилиния 56"/>
              <p:cNvSpPr/>
              <p:nvPr/>
            </p:nvSpPr>
            <p:spPr>
              <a:xfrm>
                <a:off x="5532816" y="5059883"/>
                <a:ext cx="715987" cy="792088"/>
              </a:xfrm>
              <a:custGeom>
                <a:avLst/>
                <a:gdLst>
                  <a:gd name="connsiteX0" fmla="*/ 0 w 444361"/>
                  <a:gd name="connsiteY0" fmla="*/ 30190 h 301899"/>
                  <a:gd name="connsiteX1" fmla="*/ 30190 w 444361"/>
                  <a:gd name="connsiteY1" fmla="*/ 0 h 301899"/>
                  <a:gd name="connsiteX2" fmla="*/ 414171 w 444361"/>
                  <a:gd name="connsiteY2" fmla="*/ 0 h 301899"/>
                  <a:gd name="connsiteX3" fmla="*/ 444361 w 444361"/>
                  <a:gd name="connsiteY3" fmla="*/ 30190 h 301899"/>
                  <a:gd name="connsiteX4" fmla="*/ 444361 w 444361"/>
                  <a:gd name="connsiteY4" fmla="*/ 271709 h 301899"/>
                  <a:gd name="connsiteX5" fmla="*/ 414171 w 444361"/>
                  <a:gd name="connsiteY5" fmla="*/ 301899 h 301899"/>
                  <a:gd name="connsiteX6" fmla="*/ 30190 w 444361"/>
                  <a:gd name="connsiteY6" fmla="*/ 301899 h 301899"/>
                  <a:gd name="connsiteX7" fmla="*/ 0 w 444361"/>
                  <a:gd name="connsiteY7" fmla="*/ 271709 h 301899"/>
                  <a:gd name="connsiteX8" fmla="*/ 0 w 444361"/>
                  <a:gd name="connsiteY8" fmla="*/ 30190 h 301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4361" h="301899">
                    <a:moveTo>
                      <a:pt x="0" y="30190"/>
                    </a:moveTo>
                    <a:cubicBezTo>
                      <a:pt x="0" y="13517"/>
                      <a:pt x="13517" y="0"/>
                      <a:pt x="30190" y="0"/>
                    </a:cubicBezTo>
                    <a:lnTo>
                      <a:pt x="414171" y="0"/>
                    </a:lnTo>
                    <a:cubicBezTo>
                      <a:pt x="430844" y="0"/>
                      <a:pt x="444361" y="13517"/>
                      <a:pt x="444361" y="30190"/>
                    </a:cubicBezTo>
                    <a:lnTo>
                      <a:pt x="444361" y="271709"/>
                    </a:lnTo>
                    <a:cubicBezTo>
                      <a:pt x="444361" y="288382"/>
                      <a:pt x="430844" y="301899"/>
                      <a:pt x="414171" y="301899"/>
                    </a:cubicBezTo>
                    <a:lnTo>
                      <a:pt x="30190" y="301899"/>
                    </a:lnTo>
                    <a:cubicBezTo>
                      <a:pt x="13517" y="301899"/>
                      <a:pt x="0" y="288382"/>
                      <a:pt x="0" y="271709"/>
                    </a:cubicBezTo>
                    <a:lnTo>
                      <a:pt x="0" y="3019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BEF397"/>
                  </a:gs>
                  <a:gs pos="50000">
                    <a:srgbClr val="D5F6C0"/>
                  </a:gs>
                  <a:gs pos="100000">
                    <a:srgbClr val="EAFAE0"/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r>
                  <a:rPr lang="ru-RU" sz="1300" b="1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208</a:t>
                </a:r>
                <a:endParaRPr lang="ru-RU" sz="13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3" name="Группа 2"/>
              <p:cNvGrpSpPr/>
              <p:nvPr/>
            </p:nvGrpSpPr>
            <p:grpSpPr>
              <a:xfrm>
                <a:off x="5532816" y="2718960"/>
                <a:ext cx="715987" cy="3805489"/>
                <a:chOff x="5532816" y="2718960"/>
                <a:chExt cx="715987" cy="3805489"/>
              </a:xfrm>
            </p:grpSpPr>
            <p:sp>
              <p:nvSpPr>
                <p:cNvPr id="28" name="Полилиния 27"/>
                <p:cNvSpPr/>
                <p:nvPr/>
              </p:nvSpPr>
              <p:spPr>
                <a:xfrm>
                  <a:off x="5532816" y="2718960"/>
                  <a:ext cx="715987" cy="384347"/>
                </a:xfrm>
                <a:custGeom>
                  <a:avLst/>
                  <a:gdLst>
                    <a:gd name="connsiteX0" fmla="*/ 0 w 481076"/>
                    <a:gd name="connsiteY0" fmla="*/ 46765 h 467646"/>
                    <a:gd name="connsiteX1" fmla="*/ 46765 w 481076"/>
                    <a:gd name="connsiteY1" fmla="*/ 0 h 467646"/>
                    <a:gd name="connsiteX2" fmla="*/ 434311 w 481076"/>
                    <a:gd name="connsiteY2" fmla="*/ 0 h 467646"/>
                    <a:gd name="connsiteX3" fmla="*/ 481076 w 481076"/>
                    <a:gd name="connsiteY3" fmla="*/ 46765 h 467646"/>
                    <a:gd name="connsiteX4" fmla="*/ 481076 w 481076"/>
                    <a:gd name="connsiteY4" fmla="*/ 420881 h 467646"/>
                    <a:gd name="connsiteX5" fmla="*/ 434311 w 481076"/>
                    <a:gd name="connsiteY5" fmla="*/ 467646 h 467646"/>
                    <a:gd name="connsiteX6" fmla="*/ 46765 w 481076"/>
                    <a:gd name="connsiteY6" fmla="*/ 467646 h 467646"/>
                    <a:gd name="connsiteX7" fmla="*/ 0 w 481076"/>
                    <a:gd name="connsiteY7" fmla="*/ 420881 h 467646"/>
                    <a:gd name="connsiteX8" fmla="*/ 0 w 481076"/>
                    <a:gd name="connsiteY8" fmla="*/ 46765 h 467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81076" h="467646">
                      <a:moveTo>
                        <a:pt x="0" y="46765"/>
                      </a:moveTo>
                      <a:cubicBezTo>
                        <a:pt x="0" y="20937"/>
                        <a:pt x="20937" y="0"/>
                        <a:pt x="46765" y="0"/>
                      </a:cubicBezTo>
                      <a:lnTo>
                        <a:pt x="434311" y="0"/>
                      </a:lnTo>
                      <a:cubicBezTo>
                        <a:pt x="460139" y="0"/>
                        <a:pt x="481076" y="20937"/>
                        <a:pt x="481076" y="46765"/>
                      </a:cubicBezTo>
                      <a:lnTo>
                        <a:pt x="481076" y="420881"/>
                      </a:lnTo>
                      <a:cubicBezTo>
                        <a:pt x="481076" y="446709"/>
                        <a:pt x="460139" y="467646"/>
                        <a:pt x="434311" y="467646"/>
                      </a:cubicBezTo>
                      <a:lnTo>
                        <a:pt x="46765" y="467646"/>
                      </a:lnTo>
                      <a:cubicBezTo>
                        <a:pt x="20937" y="467646"/>
                        <a:pt x="0" y="446709"/>
                        <a:pt x="0" y="420881"/>
                      </a:cubicBezTo>
                      <a:lnTo>
                        <a:pt x="0" y="46765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EF397"/>
                    </a:gs>
                    <a:gs pos="50000">
                      <a:srgbClr val="D5F6C0"/>
                    </a:gs>
                    <a:gs pos="100000">
                      <a:srgbClr val="EAFAE0"/>
                    </a:gs>
                  </a:gsLst>
                  <a:lin ang="0" scaled="1"/>
                  <a:tileRect/>
                </a:grad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r>
                    <a:rPr lang="ru-RU" sz="1300" b="1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656</a:t>
                  </a:r>
                  <a:endParaRPr lang="ru-RU" sz="13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1" name="Полилиния 30"/>
                <p:cNvSpPr/>
                <p:nvPr/>
              </p:nvSpPr>
              <p:spPr>
                <a:xfrm>
                  <a:off x="5532816" y="3644129"/>
                  <a:ext cx="715987" cy="379772"/>
                </a:xfrm>
                <a:custGeom>
                  <a:avLst/>
                  <a:gdLst>
                    <a:gd name="connsiteX0" fmla="*/ 0 w 473035"/>
                    <a:gd name="connsiteY0" fmla="*/ 47304 h 479881"/>
                    <a:gd name="connsiteX1" fmla="*/ 47304 w 473035"/>
                    <a:gd name="connsiteY1" fmla="*/ 0 h 479881"/>
                    <a:gd name="connsiteX2" fmla="*/ 425732 w 473035"/>
                    <a:gd name="connsiteY2" fmla="*/ 0 h 479881"/>
                    <a:gd name="connsiteX3" fmla="*/ 473036 w 473035"/>
                    <a:gd name="connsiteY3" fmla="*/ 47304 h 479881"/>
                    <a:gd name="connsiteX4" fmla="*/ 473035 w 473035"/>
                    <a:gd name="connsiteY4" fmla="*/ 432578 h 479881"/>
                    <a:gd name="connsiteX5" fmla="*/ 425731 w 473035"/>
                    <a:gd name="connsiteY5" fmla="*/ 479882 h 479881"/>
                    <a:gd name="connsiteX6" fmla="*/ 47304 w 473035"/>
                    <a:gd name="connsiteY6" fmla="*/ 479881 h 479881"/>
                    <a:gd name="connsiteX7" fmla="*/ 0 w 473035"/>
                    <a:gd name="connsiteY7" fmla="*/ 432577 h 479881"/>
                    <a:gd name="connsiteX8" fmla="*/ 0 w 473035"/>
                    <a:gd name="connsiteY8" fmla="*/ 47304 h 4798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73035" h="479881">
                      <a:moveTo>
                        <a:pt x="0" y="47304"/>
                      </a:moveTo>
                      <a:cubicBezTo>
                        <a:pt x="0" y="21179"/>
                        <a:pt x="21179" y="0"/>
                        <a:pt x="47304" y="0"/>
                      </a:cubicBezTo>
                      <a:lnTo>
                        <a:pt x="425732" y="0"/>
                      </a:lnTo>
                      <a:cubicBezTo>
                        <a:pt x="451857" y="0"/>
                        <a:pt x="473036" y="21179"/>
                        <a:pt x="473036" y="47304"/>
                      </a:cubicBezTo>
                      <a:cubicBezTo>
                        <a:pt x="473036" y="175729"/>
                        <a:pt x="473035" y="304153"/>
                        <a:pt x="473035" y="432578"/>
                      </a:cubicBezTo>
                      <a:cubicBezTo>
                        <a:pt x="473035" y="458703"/>
                        <a:pt x="451856" y="479882"/>
                        <a:pt x="425731" y="479882"/>
                      </a:cubicBezTo>
                      <a:lnTo>
                        <a:pt x="47304" y="479881"/>
                      </a:lnTo>
                      <a:cubicBezTo>
                        <a:pt x="21179" y="479881"/>
                        <a:pt x="0" y="458702"/>
                        <a:pt x="0" y="432577"/>
                      </a:cubicBezTo>
                      <a:lnTo>
                        <a:pt x="0" y="47304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EF397"/>
                    </a:gs>
                    <a:gs pos="50000">
                      <a:srgbClr val="D5F6C0"/>
                    </a:gs>
                    <a:gs pos="100000">
                      <a:srgbClr val="EAFAE0"/>
                    </a:gs>
                  </a:gsLst>
                  <a:lin ang="0" scaled="1"/>
                  <a:tileRect/>
                </a:grad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r>
                    <a:rPr lang="ru-RU" sz="1300" b="1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547</a:t>
                  </a:r>
                  <a:endParaRPr lang="ru-RU" sz="13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2" name="Полилиния 91"/>
                <p:cNvSpPr/>
                <p:nvPr/>
              </p:nvSpPr>
              <p:spPr>
                <a:xfrm>
                  <a:off x="5532816" y="4097139"/>
                  <a:ext cx="715987" cy="397711"/>
                </a:xfrm>
                <a:custGeom>
                  <a:avLst/>
                  <a:gdLst>
                    <a:gd name="connsiteX0" fmla="*/ 0 w 444361"/>
                    <a:gd name="connsiteY0" fmla="*/ 44398 h 443984"/>
                    <a:gd name="connsiteX1" fmla="*/ 44398 w 444361"/>
                    <a:gd name="connsiteY1" fmla="*/ 0 h 443984"/>
                    <a:gd name="connsiteX2" fmla="*/ 399963 w 444361"/>
                    <a:gd name="connsiteY2" fmla="*/ 0 h 443984"/>
                    <a:gd name="connsiteX3" fmla="*/ 444361 w 444361"/>
                    <a:gd name="connsiteY3" fmla="*/ 44398 h 443984"/>
                    <a:gd name="connsiteX4" fmla="*/ 444361 w 444361"/>
                    <a:gd name="connsiteY4" fmla="*/ 399586 h 443984"/>
                    <a:gd name="connsiteX5" fmla="*/ 399963 w 444361"/>
                    <a:gd name="connsiteY5" fmla="*/ 443984 h 443984"/>
                    <a:gd name="connsiteX6" fmla="*/ 44398 w 444361"/>
                    <a:gd name="connsiteY6" fmla="*/ 443984 h 443984"/>
                    <a:gd name="connsiteX7" fmla="*/ 0 w 444361"/>
                    <a:gd name="connsiteY7" fmla="*/ 399586 h 443984"/>
                    <a:gd name="connsiteX8" fmla="*/ 0 w 444361"/>
                    <a:gd name="connsiteY8" fmla="*/ 44398 h 4439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44361" h="443984">
                      <a:moveTo>
                        <a:pt x="0" y="44398"/>
                      </a:moveTo>
                      <a:cubicBezTo>
                        <a:pt x="0" y="19878"/>
                        <a:pt x="19878" y="0"/>
                        <a:pt x="44398" y="0"/>
                      </a:cubicBezTo>
                      <a:lnTo>
                        <a:pt x="399963" y="0"/>
                      </a:lnTo>
                      <a:cubicBezTo>
                        <a:pt x="424483" y="0"/>
                        <a:pt x="444361" y="19878"/>
                        <a:pt x="444361" y="44398"/>
                      </a:cubicBezTo>
                      <a:lnTo>
                        <a:pt x="444361" y="399586"/>
                      </a:lnTo>
                      <a:cubicBezTo>
                        <a:pt x="444361" y="424106"/>
                        <a:pt x="424483" y="443984"/>
                        <a:pt x="399963" y="443984"/>
                      </a:cubicBezTo>
                      <a:lnTo>
                        <a:pt x="44398" y="443984"/>
                      </a:lnTo>
                      <a:cubicBezTo>
                        <a:pt x="19878" y="443984"/>
                        <a:pt x="0" y="424106"/>
                        <a:pt x="0" y="399586"/>
                      </a:cubicBezTo>
                      <a:lnTo>
                        <a:pt x="0" y="44398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EF397"/>
                    </a:gs>
                    <a:gs pos="50000">
                      <a:srgbClr val="D5F6C0"/>
                    </a:gs>
                    <a:gs pos="100000">
                      <a:srgbClr val="EAFAE0"/>
                    </a:gs>
                  </a:gsLst>
                  <a:lin ang="0" scaled="1"/>
                  <a:tileRect/>
                </a:grad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r>
                    <a:rPr lang="ru-RU" sz="1100" b="1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25 796,0</a:t>
                  </a:r>
                  <a:endParaRPr lang="ru-RU" sz="11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32" name="Полилиния 131"/>
                <p:cNvSpPr/>
                <p:nvPr/>
              </p:nvSpPr>
              <p:spPr>
                <a:xfrm>
                  <a:off x="5532816" y="4581127"/>
                  <a:ext cx="715987" cy="387193"/>
                </a:xfrm>
                <a:custGeom>
                  <a:avLst/>
                  <a:gdLst>
                    <a:gd name="connsiteX0" fmla="*/ 0 w 444361"/>
                    <a:gd name="connsiteY0" fmla="*/ 30190 h 301899"/>
                    <a:gd name="connsiteX1" fmla="*/ 30190 w 444361"/>
                    <a:gd name="connsiteY1" fmla="*/ 0 h 301899"/>
                    <a:gd name="connsiteX2" fmla="*/ 414171 w 444361"/>
                    <a:gd name="connsiteY2" fmla="*/ 0 h 301899"/>
                    <a:gd name="connsiteX3" fmla="*/ 444361 w 444361"/>
                    <a:gd name="connsiteY3" fmla="*/ 30190 h 301899"/>
                    <a:gd name="connsiteX4" fmla="*/ 444361 w 444361"/>
                    <a:gd name="connsiteY4" fmla="*/ 271709 h 301899"/>
                    <a:gd name="connsiteX5" fmla="*/ 414171 w 444361"/>
                    <a:gd name="connsiteY5" fmla="*/ 301899 h 301899"/>
                    <a:gd name="connsiteX6" fmla="*/ 30190 w 444361"/>
                    <a:gd name="connsiteY6" fmla="*/ 301899 h 301899"/>
                    <a:gd name="connsiteX7" fmla="*/ 0 w 444361"/>
                    <a:gd name="connsiteY7" fmla="*/ 271709 h 301899"/>
                    <a:gd name="connsiteX8" fmla="*/ 0 w 444361"/>
                    <a:gd name="connsiteY8" fmla="*/ 30190 h 301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44361" h="301899">
                      <a:moveTo>
                        <a:pt x="0" y="30190"/>
                      </a:moveTo>
                      <a:cubicBezTo>
                        <a:pt x="0" y="13517"/>
                        <a:pt x="13517" y="0"/>
                        <a:pt x="30190" y="0"/>
                      </a:cubicBezTo>
                      <a:lnTo>
                        <a:pt x="414171" y="0"/>
                      </a:lnTo>
                      <a:cubicBezTo>
                        <a:pt x="430844" y="0"/>
                        <a:pt x="444361" y="13517"/>
                        <a:pt x="444361" y="30190"/>
                      </a:cubicBezTo>
                      <a:lnTo>
                        <a:pt x="444361" y="271709"/>
                      </a:lnTo>
                      <a:cubicBezTo>
                        <a:pt x="444361" y="288382"/>
                        <a:pt x="430844" y="301899"/>
                        <a:pt x="414171" y="301899"/>
                      </a:cubicBezTo>
                      <a:lnTo>
                        <a:pt x="30190" y="301899"/>
                      </a:lnTo>
                      <a:cubicBezTo>
                        <a:pt x="13517" y="301899"/>
                        <a:pt x="0" y="288382"/>
                        <a:pt x="0" y="271709"/>
                      </a:cubicBezTo>
                      <a:lnTo>
                        <a:pt x="0" y="3019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EF397"/>
                    </a:gs>
                    <a:gs pos="50000">
                      <a:srgbClr val="D5F6C0"/>
                    </a:gs>
                    <a:gs pos="100000">
                      <a:srgbClr val="EAFAE0"/>
                    </a:gs>
                  </a:gsLst>
                  <a:lin ang="0" scaled="1"/>
                  <a:tileRect/>
                </a:grad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r>
                    <a:rPr lang="ru-RU" sz="1300" b="1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0,0</a:t>
                  </a:r>
                  <a:endParaRPr lang="ru-RU" sz="13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2" name="Полилиния 61"/>
                <p:cNvSpPr/>
                <p:nvPr/>
              </p:nvSpPr>
              <p:spPr>
                <a:xfrm>
                  <a:off x="5532816" y="5912949"/>
                  <a:ext cx="715987" cy="611500"/>
                </a:xfrm>
                <a:custGeom>
                  <a:avLst/>
                  <a:gdLst>
                    <a:gd name="connsiteX0" fmla="*/ 0 w 444361"/>
                    <a:gd name="connsiteY0" fmla="*/ 30190 h 301899"/>
                    <a:gd name="connsiteX1" fmla="*/ 30190 w 444361"/>
                    <a:gd name="connsiteY1" fmla="*/ 0 h 301899"/>
                    <a:gd name="connsiteX2" fmla="*/ 414171 w 444361"/>
                    <a:gd name="connsiteY2" fmla="*/ 0 h 301899"/>
                    <a:gd name="connsiteX3" fmla="*/ 444361 w 444361"/>
                    <a:gd name="connsiteY3" fmla="*/ 30190 h 301899"/>
                    <a:gd name="connsiteX4" fmla="*/ 444361 w 444361"/>
                    <a:gd name="connsiteY4" fmla="*/ 271709 h 301899"/>
                    <a:gd name="connsiteX5" fmla="*/ 414171 w 444361"/>
                    <a:gd name="connsiteY5" fmla="*/ 301899 h 301899"/>
                    <a:gd name="connsiteX6" fmla="*/ 30190 w 444361"/>
                    <a:gd name="connsiteY6" fmla="*/ 301899 h 301899"/>
                    <a:gd name="connsiteX7" fmla="*/ 0 w 444361"/>
                    <a:gd name="connsiteY7" fmla="*/ 271709 h 301899"/>
                    <a:gd name="connsiteX8" fmla="*/ 0 w 444361"/>
                    <a:gd name="connsiteY8" fmla="*/ 30190 h 301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44361" h="301899">
                      <a:moveTo>
                        <a:pt x="0" y="30190"/>
                      </a:moveTo>
                      <a:cubicBezTo>
                        <a:pt x="0" y="13517"/>
                        <a:pt x="13517" y="0"/>
                        <a:pt x="30190" y="0"/>
                      </a:cubicBezTo>
                      <a:lnTo>
                        <a:pt x="414171" y="0"/>
                      </a:lnTo>
                      <a:cubicBezTo>
                        <a:pt x="430844" y="0"/>
                        <a:pt x="444361" y="13517"/>
                        <a:pt x="444361" y="30190"/>
                      </a:cubicBezTo>
                      <a:lnTo>
                        <a:pt x="444361" y="271709"/>
                      </a:lnTo>
                      <a:cubicBezTo>
                        <a:pt x="444361" y="288382"/>
                        <a:pt x="430844" y="301899"/>
                        <a:pt x="414171" y="301899"/>
                      </a:cubicBezTo>
                      <a:lnTo>
                        <a:pt x="30190" y="301899"/>
                      </a:lnTo>
                      <a:cubicBezTo>
                        <a:pt x="13517" y="301899"/>
                        <a:pt x="0" y="288382"/>
                        <a:pt x="0" y="271709"/>
                      </a:cubicBezTo>
                      <a:lnTo>
                        <a:pt x="0" y="3019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EF397"/>
                    </a:gs>
                    <a:gs pos="50000">
                      <a:srgbClr val="D5F6C0"/>
                    </a:gs>
                    <a:gs pos="100000">
                      <a:srgbClr val="EAFAE0"/>
                    </a:gs>
                  </a:gsLst>
                  <a:lin ang="0" scaled="1"/>
                  <a:tileRect/>
                </a:grad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r>
                    <a:rPr lang="ru-RU" sz="1300" b="1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6</a:t>
                  </a:r>
                  <a:endParaRPr lang="ru-RU" sz="13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4" name="Полилиния 53"/>
                <p:cNvSpPr/>
                <p:nvPr/>
              </p:nvSpPr>
              <p:spPr>
                <a:xfrm>
                  <a:off x="5532816" y="3192154"/>
                  <a:ext cx="715987" cy="362729"/>
                </a:xfrm>
                <a:custGeom>
                  <a:avLst/>
                  <a:gdLst>
                    <a:gd name="connsiteX0" fmla="*/ 0 w 481076"/>
                    <a:gd name="connsiteY0" fmla="*/ 46765 h 467646"/>
                    <a:gd name="connsiteX1" fmla="*/ 46765 w 481076"/>
                    <a:gd name="connsiteY1" fmla="*/ 0 h 467646"/>
                    <a:gd name="connsiteX2" fmla="*/ 434311 w 481076"/>
                    <a:gd name="connsiteY2" fmla="*/ 0 h 467646"/>
                    <a:gd name="connsiteX3" fmla="*/ 481076 w 481076"/>
                    <a:gd name="connsiteY3" fmla="*/ 46765 h 467646"/>
                    <a:gd name="connsiteX4" fmla="*/ 481076 w 481076"/>
                    <a:gd name="connsiteY4" fmla="*/ 420881 h 467646"/>
                    <a:gd name="connsiteX5" fmla="*/ 434311 w 481076"/>
                    <a:gd name="connsiteY5" fmla="*/ 467646 h 467646"/>
                    <a:gd name="connsiteX6" fmla="*/ 46765 w 481076"/>
                    <a:gd name="connsiteY6" fmla="*/ 467646 h 467646"/>
                    <a:gd name="connsiteX7" fmla="*/ 0 w 481076"/>
                    <a:gd name="connsiteY7" fmla="*/ 420881 h 467646"/>
                    <a:gd name="connsiteX8" fmla="*/ 0 w 481076"/>
                    <a:gd name="connsiteY8" fmla="*/ 46765 h 467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81076" h="467646">
                      <a:moveTo>
                        <a:pt x="0" y="46765"/>
                      </a:moveTo>
                      <a:cubicBezTo>
                        <a:pt x="0" y="20937"/>
                        <a:pt x="20937" y="0"/>
                        <a:pt x="46765" y="0"/>
                      </a:cubicBezTo>
                      <a:lnTo>
                        <a:pt x="434311" y="0"/>
                      </a:lnTo>
                      <a:cubicBezTo>
                        <a:pt x="460139" y="0"/>
                        <a:pt x="481076" y="20937"/>
                        <a:pt x="481076" y="46765"/>
                      </a:cubicBezTo>
                      <a:lnTo>
                        <a:pt x="481076" y="420881"/>
                      </a:lnTo>
                      <a:cubicBezTo>
                        <a:pt x="481076" y="446709"/>
                        <a:pt x="460139" y="467646"/>
                        <a:pt x="434311" y="467646"/>
                      </a:cubicBezTo>
                      <a:lnTo>
                        <a:pt x="46765" y="467646"/>
                      </a:lnTo>
                      <a:cubicBezTo>
                        <a:pt x="20937" y="467646"/>
                        <a:pt x="0" y="446709"/>
                        <a:pt x="0" y="420881"/>
                      </a:cubicBezTo>
                      <a:lnTo>
                        <a:pt x="0" y="46765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EF397"/>
                    </a:gs>
                    <a:gs pos="50000">
                      <a:srgbClr val="D5F6C0"/>
                    </a:gs>
                    <a:gs pos="100000">
                      <a:srgbClr val="EAFAE0"/>
                    </a:gs>
                  </a:gsLst>
                  <a:lin ang="0" scaled="1"/>
                  <a:tileRect/>
                </a:grad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r>
                    <a:rPr lang="ru-RU" sz="1300" b="1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-</a:t>
                  </a:r>
                  <a:endParaRPr lang="ru-RU" sz="13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</p:grpSp>
      <p:grpSp>
        <p:nvGrpSpPr>
          <p:cNvPr id="9" name="Группа 8"/>
          <p:cNvGrpSpPr/>
          <p:nvPr/>
        </p:nvGrpSpPr>
        <p:grpSpPr>
          <a:xfrm>
            <a:off x="6084168" y="2132858"/>
            <a:ext cx="648073" cy="4390631"/>
            <a:chOff x="6429254" y="2133818"/>
            <a:chExt cx="648073" cy="4390631"/>
          </a:xfrm>
        </p:grpSpPr>
        <p:sp>
          <p:nvSpPr>
            <p:cNvPr id="63" name="Полилиния 62"/>
            <p:cNvSpPr/>
            <p:nvPr/>
          </p:nvSpPr>
          <p:spPr>
            <a:xfrm>
              <a:off x="6429520" y="5912949"/>
              <a:ext cx="647806" cy="611500"/>
            </a:xfrm>
            <a:custGeom>
              <a:avLst/>
              <a:gdLst>
                <a:gd name="connsiteX0" fmla="*/ 0 w 444361"/>
                <a:gd name="connsiteY0" fmla="*/ 30190 h 301899"/>
                <a:gd name="connsiteX1" fmla="*/ 30190 w 444361"/>
                <a:gd name="connsiteY1" fmla="*/ 0 h 301899"/>
                <a:gd name="connsiteX2" fmla="*/ 414171 w 444361"/>
                <a:gd name="connsiteY2" fmla="*/ 0 h 301899"/>
                <a:gd name="connsiteX3" fmla="*/ 444361 w 444361"/>
                <a:gd name="connsiteY3" fmla="*/ 30190 h 301899"/>
                <a:gd name="connsiteX4" fmla="*/ 444361 w 444361"/>
                <a:gd name="connsiteY4" fmla="*/ 271709 h 301899"/>
                <a:gd name="connsiteX5" fmla="*/ 414171 w 444361"/>
                <a:gd name="connsiteY5" fmla="*/ 301899 h 301899"/>
                <a:gd name="connsiteX6" fmla="*/ 30190 w 444361"/>
                <a:gd name="connsiteY6" fmla="*/ 301899 h 301899"/>
                <a:gd name="connsiteX7" fmla="*/ 0 w 444361"/>
                <a:gd name="connsiteY7" fmla="*/ 271709 h 301899"/>
                <a:gd name="connsiteX8" fmla="*/ 0 w 444361"/>
                <a:gd name="connsiteY8" fmla="*/ 30190 h 301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4361" h="301899">
                  <a:moveTo>
                    <a:pt x="0" y="30190"/>
                  </a:moveTo>
                  <a:cubicBezTo>
                    <a:pt x="0" y="13517"/>
                    <a:pt x="13517" y="0"/>
                    <a:pt x="30190" y="0"/>
                  </a:cubicBezTo>
                  <a:lnTo>
                    <a:pt x="414171" y="0"/>
                  </a:lnTo>
                  <a:cubicBezTo>
                    <a:pt x="430844" y="0"/>
                    <a:pt x="444361" y="13517"/>
                    <a:pt x="444361" y="30190"/>
                  </a:cubicBezTo>
                  <a:lnTo>
                    <a:pt x="444361" y="271709"/>
                  </a:lnTo>
                  <a:cubicBezTo>
                    <a:pt x="444361" y="288382"/>
                    <a:pt x="430844" y="301899"/>
                    <a:pt x="414171" y="301899"/>
                  </a:cubicBezTo>
                  <a:lnTo>
                    <a:pt x="30190" y="301899"/>
                  </a:lnTo>
                  <a:cubicBezTo>
                    <a:pt x="13517" y="301899"/>
                    <a:pt x="0" y="288382"/>
                    <a:pt x="0" y="271709"/>
                  </a:cubicBezTo>
                  <a:lnTo>
                    <a:pt x="0" y="301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BF8E6"/>
                </a:gs>
                <a:gs pos="50000">
                  <a:srgbClr val="D4FAEE"/>
                </a:gs>
                <a:gs pos="100000">
                  <a:srgbClr val="E9FCF6"/>
                </a:gs>
              </a:gsLst>
              <a:lin ang="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0752" tIns="50752" rIns="50752" bIns="50752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ru-RU" sz="1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8" name="Группа 7"/>
            <p:cNvGrpSpPr/>
            <p:nvPr/>
          </p:nvGrpSpPr>
          <p:grpSpPr>
            <a:xfrm>
              <a:off x="6429254" y="2133818"/>
              <a:ext cx="648073" cy="3718153"/>
              <a:chOff x="6429254" y="2133818"/>
              <a:chExt cx="648073" cy="3718153"/>
            </a:xfrm>
          </p:grpSpPr>
          <p:sp>
            <p:nvSpPr>
              <p:cNvPr id="38" name="Полилиния 37"/>
              <p:cNvSpPr/>
              <p:nvPr/>
            </p:nvSpPr>
            <p:spPr>
              <a:xfrm>
                <a:off x="6429520" y="2133818"/>
                <a:ext cx="647806" cy="509882"/>
              </a:xfrm>
              <a:custGeom>
                <a:avLst/>
                <a:gdLst>
                  <a:gd name="connsiteX0" fmla="*/ 0 w 501594"/>
                  <a:gd name="connsiteY0" fmla="*/ 50159 h 917152"/>
                  <a:gd name="connsiteX1" fmla="*/ 50159 w 501594"/>
                  <a:gd name="connsiteY1" fmla="*/ 0 h 917152"/>
                  <a:gd name="connsiteX2" fmla="*/ 451435 w 501594"/>
                  <a:gd name="connsiteY2" fmla="*/ 0 h 917152"/>
                  <a:gd name="connsiteX3" fmla="*/ 501594 w 501594"/>
                  <a:gd name="connsiteY3" fmla="*/ 50159 h 917152"/>
                  <a:gd name="connsiteX4" fmla="*/ 501594 w 501594"/>
                  <a:gd name="connsiteY4" fmla="*/ 866993 h 917152"/>
                  <a:gd name="connsiteX5" fmla="*/ 451435 w 501594"/>
                  <a:gd name="connsiteY5" fmla="*/ 917152 h 917152"/>
                  <a:gd name="connsiteX6" fmla="*/ 50159 w 501594"/>
                  <a:gd name="connsiteY6" fmla="*/ 917152 h 917152"/>
                  <a:gd name="connsiteX7" fmla="*/ 0 w 501594"/>
                  <a:gd name="connsiteY7" fmla="*/ 866993 h 917152"/>
                  <a:gd name="connsiteX8" fmla="*/ 0 w 501594"/>
                  <a:gd name="connsiteY8" fmla="*/ 50159 h 917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01594" h="917152">
                    <a:moveTo>
                      <a:pt x="0" y="50159"/>
                    </a:moveTo>
                    <a:cubicBezTo>
                      <a:pt x="0" y="22457"/>
                      <a:pt x="22457" y="0"/>
                      <a:pt x="50159" y="0"/>
                    </a:cubicBezTo>
                    <a:lnTo>
                      <a:pt x="451435" y="0"/>
                    </a:lnTo>
                    <a:cubicBezTo>
                      <a:pt x="479137" y="0"/>
                      <a:pt x="501594" y="22457"/>
                      <a:pt x="501594" y="50159"/>
                    </a:cubicBezTo>
                    <a:lnTo>
                      <a:pt x="501594" y="866993"/>
                    </a:lnTo>
                    <a:cubicBezTo>
                      <a:pt x="501594" y="894695"/>
                      <a:pt x="479137" y="917152"/>
                      <a:pt x="451435" y="917152"/>
                    </a:cubicBezTo>
                    <a:lnTo>
                      <a:pt x="50159" y="917152"/>
                    </a:lnTo>
                    <a:cubicBezTo>
                      <a:pt x="22457" y="917152"/>
                      <a:pt x="0" y="894695"/>
                      <a:pt x="0" y="866993"/>
                    </a:cubicBezTo>
                    <a:lnTo>
                      <a:pt x="0" y="5015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BBF8E6"/>
                  </a:gs>
                  <a:gs pos="50000">
                    <a:srgbClr val="D4FAEE"/>
                  </a:gs>
                  <a:gs pos="100000">
                    <a:srgbClr val="E9FCF6"/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68031" tIns="68031" rIns="68031" bIns="68031" numCol="1" spcCol="1270" anchor="ctr" anchorCtr="0">
                <a:noAutofit/>
              </a:bodyPr>
              <a:lstStyle/>
              <a:p>
                <a:pPr lvl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400" b="1" kern="1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2020 план</a:t>
                </a:r>
                <a:endParaRPr lang="ru-RU" sz="14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Полилиния 38"/>
              <p:cNvSpPr/>
              <p:nvPr/>
            </p:nvSpPr>
            <p:spPr>
              <a:xfrm>
                <a:off x="6429521" y="2718960"/>
                <a:ext cx="647806" cy="384347"/>
              </a:xfrm>
              <a:custGeom>
                <a:avLst/>
                <a:gdLst>
                  <a:gd name="connsiteX0" fmla="*/ 0 w 499638"/>
                  <a:gd name="connsiteY0" fmla="*/ 42908 h 429080"/>
                  <a:gd name="connsiteX1" fmla="*/ 42908 w 499638"/>
                  <a:gd name="connsiteY1" fmla="*/ 0 h 429080"/>
                  <a:gd name="connsiteX2" fmla="*/ 456730 w 499638"/>
                  <a:gd name="connsiteY2" fmla="*/ 0 h 429080"/>
                  <a:gd name="connsiteX3" fmla="*/ 499638 w 499638"/>
                  <a:gd name="connsiteY3" fmla="*/ 42908 h 429080"/>
                  <a:gd name="connsiteX4" fmla="*/ 499638 w 499638"/>
                  <a:gd name="connsiteY4" fmla="*/ 386172 h 429080"/>
                  <a:gd name="connsiteX5" fmla="*/ 456730 w 499638"/>
                  <a:gd name="connsiteY5" fmla="*/ 429080 h 429080"/>
                  <a:gd name="connsiteX6" fmla="*/ 42908 w 499638"/>
                  <a:gd name="connsiteY6" fmla="*/ 429080 h 429080"/>
                  <a:gd name="connsiteX7" fmla="*/ 0 w 499638"/>
                  <a:gd name="connsiteY7" fmla="*/ 386172 h 429080"/>
                  <a:gd name="connsiteX8" fmla="*/ 0 w 499638"/>
                  <a:gd name="connsiteY8" fmla="*/ 42908 h 429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9638" h="429080">
                    <a:moveTo>
                      <a:pt x="0" y="42908"/>
                    </a:moveTo>
                    <a:cubicBezTo>
                      <a:pt x="0" y="19211"/>
                      <a:pt x="19211" y="0"/>
                      <a:pt x="42908" y="0"/>
                    </a:cubicBezTo>
                    <a:lnTo>
                      <a:pt x="456730" y="0"/>
                    </a:lnTo>
                    <a:cubicBezTo>
                      <a:pt x="480427" y="0"/>
                      <a:pt x="499638" y="19211"/>
                      <a:pt x="499638" y="42908"/>
                    </a:cubicBezTo>
                    <a:lnTo>
                      <a:pt x="499638" y="386172"/>
                    </a:lnTo>
                    <a:cubicBezTo>
                      <a:pt x="499638" y="409869"/>
                      <a:pt x="480427" y="429080"/>
                      <a:pt x="456730" y="429080"/>
                    </a:cubicBezTo>
                    <a:lnTo>
                      <a:pt x="42908" y="429080"/>
                    </a:lnTo>
                    <a:cubicBezTo>
                      <a:pt x="19211" y="429080"/>
                      <a:pt x="0" y="409869"/>
                      <a:pt x="0" y="386172"/>
                    </a:cubicBezTo>
                    <a:lnTo>
                      <a:pt x="0" y="4290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BBF8E6"/>
                  </a:gs>
                  <a:gs pos="50000">
                    <a:srgbClr val="D4FAEE"/>
                  </a:gs>
                  <a:gs pos="100000">
                    <a:srgbClr val="E9FCF6"/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4477" tIns="54477" rIns="54477" bIns="54477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3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748</a:t>
                </a:r>
                <a:endParaRPr lang="ru-RU" sz="13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" name="Полилиния 41"/>
              <p:cNvSpPr/>
              <p:nvPr/>
            </p:nvSpPr>
            <p:spPr>
              <a:xfrm>
                <a:off x="6429521" y="3644129"/>
                <a:ext cx="647806" cy="379772"/>
              </a:xfrm>
              <a:custGeom>
                <a:avLst/>
                <a:gdLst>
                  <a:gd name="connsiteX0" fmla="*/ 0 w 473035"/>
                  <a:gd name="connsiteY0" fmla="*/ 47304 h 500150"/>
                  <a:gd name="connsiteX1" fmla="*/ 47304 w 473035"/>
                  <a:gd name="connsiteY1" fmla="*/ 0 h 500150"/>
                  <a:gd name="connsiteX2" fmla="*/ 425732 w 473035"/>
                  <a:gd name="connsiteY2" fmla="*/ 0 h 500150"/>
                  <a:gd name="connsiteX3" fmla="*/ 473036 w 473035"/>
                  <a:gd name="connsiteY3" fmla="*/ 47304 h 500150"/>
                  <a:gd name="connsiteX4" fmla="*/ 473035 w 473035"/>
                  <a:gd name="connsiteY4" fmla="*/ 452847 h 500150"/>
                  <a:gd name="connsiteX5" fmla="*/ 425731 w 473035"/>
                  <a:gd name="connsiteY5" fmla="*/ 500151 h 500150"/>
                  <a:gd name="connsiteX6" fmla="*/ 47304 w 473035"/>
                  <a:gd name="connsiteY6" fmla="*/ 500150 h 500150"/>
                  <a:gd name="connsiteX7" fmla="*/ 0 w 473035"/>
                  <a:gd name="connsiteY7" fmla="*/ 452846 h 500150"/>
                  <a:gd name="connsiteX8" fmla="*/ 0 w 473035"/>
                  <a:gd name="connsiteY8" fmla="*/ 47304 h 500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035" h="500150">
                    <a:moveTo>
                      <a:pt x="0" y="47304"/>
                    </a:moveTo>
                    <a:cubicBezTo>
                      <a:pt x="0" y="21179"/>
                      <a:pt x="21179" y="0"/>
                      <a:pt x="47304" y="0"/>
                    </a:cubicBezTo>
                    <a:lnTo>
                      <a:pt x="425732" y="0"/>
                    </a:lnTo>
                    <a:cubicBezTo>
                      <a:pt x="451857" y="0"/>
                      <a:pt x="473036" y="21179"/>
                      <a:pt x="473036" y="47304"/>
                    </a:cubicBezTo>
                    <a:cubicBezTo>
                      <a:pt x="473036" y="182485"/>
                      <a:pt x="473035" y="317666"/>
                      <a:pt x="473035" y="452847"/>
                    </a:cubicBezTo>
                    <a:cubicBezTo>
                      <a:pt x="473035" y="478972"/>
                      <a:pt x="451856" y="500151"/>
                      <a:pt x="425731" y="500151"/>
                    </a:cubicBezTo>
                    <a:lnTo>
                      <a:pt x="47304" y="500150"/>
                    </a:lnTo>
                    <a:cubicBezTo>
                      <a:pt x="21179" y="500150"/>
                      <a:pt x="0" y="478971"/>
                      <a:pt x="0" y="452846"/>
                    </a:cubicBezTo>
                    <a:lnTo>
                      <a:pt x="0" y="47304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BBF8E6"/>
                  </a:gs>
                  <a:gs pos="50000">
                    <a:srgbClr val="D4FAEE"/>
                  </a:gs>
                  <a:gs pos="100000">
                    <a:srgbClr val="E9FCF6"/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5765" tIns="55765" rIns="55765" bIns="55765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3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350</a:t>
                </a:r>
                <a:endParaRPr lang="ru-RU" sz="13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Полилиния 42"/>
              <p:cNvSpPr/>
              <p:nvPr/>
            </p:nvSpPr>
            <p:spPr>
              <a:xfrm>
                <a:off x="6429254" y="4097139"/>
                <a:ext cx="648073" cy="397711"/>
              </a:xfrm>
              <a:custGeom>
                <a:avLst/>
                <a:gdLst>
                  <a:gd name="connsiteX0" fmla="*/ 0 w 444361"/>
                  <a:gd name="connsiteY0" fmla="*/ 30190 h 301899"/>
                  <a:gd name="connsiteX1" fmla="*/ 30190 w 444361"/>
                  <a:gd name="connsiteY1" fmla="*/ 0 h 301899"/>
                  <a:gd name="connsiteX2" fmla="*/ 414171 w 444361"/>
                  <a:gd name="connsiteY2" fmla="*/ 0 h 301899"/>
                  <a:gd name="connsiteX3" fmla="*/ 444361 w 444361"/>
                  <a:gd name="connsiteY3" fmla="*/ 30190 h 301899"/>
                  <a:gd name="connsiteX4" fmla="*/ 444361 w 444361"/>
                  <a:gd name="connsiteY4" fmla="*/ 271709 h 301899"/>
                  <a:gd name="connsiteX5" fmla="*/ 414171 w 444361"/>
                  <a:gd name="connsiteY5" fmla="*/ 301899 h 301899"/>
                  <a:gd name="connsiteX6" fmla="*/ 30190 w 444361"/>
                  <a:gd name="connsiteY6" fmla="*/ 301899 h 301899"/>
                  <a:gd name="connsiteX7" fmla="*/ 0 w 444361"/>
                  <a:gd name="connsiteY7" fmla="*/ 271709 h 301899"/>
                  <a:gd name="connsiteX8" fmla="*/ 0 w 444361"/>
                  <a:gd name="connsiteY8" fmla="*/ 30190 h 301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4361" h="301899">
                    <a:moveTo>
                      <a:pt x="0" y="30190"/>
                    </a:moveTo>
                    <a:cubicBezTo>
                      <a:pt x="0" y="13517"/>
                      <a:pt x="13517" y="0"/>
                      <a:pt x="30190" y="0"/>
                    </a:cubicBezTo>
                    <a:lnTo>
                      <a:pt x="414171" y="0"/>
                    </a:lnTo>
                    <a:cubicBezTo>
                      <a:pt x="430844" y="0"/>
                      <a:pt x="444361" y="13517"/>
                      <a:pt x="444361" y="30190"/>
                    </a:cubicBezTo>
                    <a:lnTo>
                      <a:pt x="444361" y="271709"/>
                    </a:lnTo>
                    <a:cubicBezTo>
                      <a:pt x="444361" y="288382"/>
                      <a:pt x="430844" y="301899"/>
                      <a:pt x="414171" y="301899"/>
                    </a:cubicBezTo>
                    <a:lnTo>
                      <a:pt x="30190" y="301899"/>
                    </a:lnTo>
                    <a:cubicBezTo>
                      <a:pt x="13517" y="301899"/>
                      <a:pt x="0" y="288382"/>
                      <a:pt x="0" y="271709"/>
                    </a:cubicBezTo>
                    <a:lnTo>
                      <a:pt x="0" y="3019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BBF8E6"/>
                  </a:gs>
                  <a:gs pos="50000">
                    <a:srgbClr val="D4FAEE"/>
                  </a:gs>
                  <a:gs pos="100000">
                    <a:srgbClr val="E9FCF6"/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0752" tIns="50752" rIns="50752" bIns="50752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1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25 500,0</a:t>
                </a:r>
                <a:endParaRPr lang="ru-RU" sz="11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0" name="Полилиния 129"/>
              <p:cNvSpPr/>
              <p:nvPr/>
            </p:nvSpPr>
            <p:spPr>
              <a:xfrm>
                <a:off x="6429520" y="4581127"/>
                <a:ext cx="647806" cy="387194"/>
              </a:xfrm>
              <a:custGeom>
                <a:avLst/>
                <a:gdLst>
                  <a:gd name="connsiteX0" fmla="*/ 0 w 444361"/>
                  <a:gd name="connsiteY0" fmla="*/ 30190 h 301899"/>
                  <a:gd name="connsiteX1" fmla="*/ 30190 w 444361"/>
                  <a:gd name="connsiteY1" fmla="*/ 0 h 301899"/>
                  <a:gd name="connsiteX2" fmla="*/ 414171 w 444361"/>
                  <a:gd name="connsiteY2" fmla="*/ 0 h 301899"/>
                  <a:gd name="connsiteX3" fmla="*/ 444361 w 444361"/>
                  <a:gd name="connsiteY3" fmla="*/ 30190 h 301899"/>
                  <a:gd name="connsiteX4" fmla="*/ 444361 w 444361"/>
                  <a:gd name="connsiteY4" fmla="*/ 271709 h 301899"/>
                  <a:gd name="connsiteX5" fmla="*/ 414171 w 444361"/>
                  <a:gd name="connsiteY5" fmla="*/ 301899 h 301899"/>
                  <a:gd name="connsiteX6" fmla="*/ 30190 w 444361"/>
                  <a:gd name="connsiteY6" fmla="*/ 301899 h 301899"/>
                  <a:gd name="connsiteX7" fmla="*/ 0 w 444361"/>
                  <a:gd name="connsiteY7" fmla="*/ 271709 h 301899"/>
                  <a:gd name="connsiteX8" fmla="*/ 0 w 444361"/>
                  <a:gd name="connsiteY8" fmla="*/ 30190 h 301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4361" h="301899">
                    <a:moveTo>
                      <a:pt x="0" y="30190"/>
                    </a:moveTo>
                    <a:cubicBezTo>
                      <a:pt x="0" y="13517"/>
                      <a:pt x="13517" y="0"/>
                      <a:pt x="30190" y="0"/>
                    </a:cubicBezTo>
                    <a:lnTo>
                      <a:pt x="414171" y="0"/>
                    </a:lnTo>
                    <a:cubicBezTo>
                      <a:pt x="430844" y="0"/>
                      <a:pt x="444361" y="13517"/>
                      <a:pt x="444361" y="30190"/>
                    </a:cubicBezTo>
                    <a:lnTo>
                      <a:pt x="444361" y="271709"/>
                    </a:lnTo>
                    <a:cubicBezTo>
                      <a:pt x="444361" y="288382"/>
                      <a:pt x="430844" y="301899"/>
                      <a:pt x="414171" y="301899"/>
                    </a:cubicBezTo>
                    <a:lnTo>
                      <a:pt x="30190" y="301899"/>
                    </a:lnTo>
                    <a:cubicBezTo>
                      <a:pt x="13517" y="301899"/>
                      <a:pt x="0" y="288382"/>
                      <a:pt x="0" y="271709"/>
                    </a:cubicBezTo>
                    <a:lnTo>
                      <a:pt x="0" y="3019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BBF8E6"/>
                  </a:gs>
                  <a:gs pos="50000">
                    <a:srgbClr val="D4FAEE"/>
                  </a:gs>
                  <a:gs pos="100000">
                    <a:srgbClr val="E9FCF6"/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0752" tIns="50752" rIns="50752" bIns="50752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3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1,9</a:t>
                </a:r>
                <a:endParaRPr lang="ru-RU" sz="13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8" name="Полилиния 57"/>
              <p:cNvSpPr/>
              <p:nvPr/>
            </p:nvSpPr>
            <p:spPr>
              <a:xfrm>
                <a:off x="6429520" y="5059882"/>
                <a:ext cx="647807" cy="792089"/>
              </a:xfrm>
              <a:custGeom>
                <a:avLst/>
                <a:gdLst>
                  <a:gd name="connsiteX0" fmla="*/ 0 w 444361"/>
                  <a:gd name="connsiteY0" fmla="*/ 30190 h 301899"/>
                  <a:gd name="connsiteX1" fmla="*/ 30190 w 444361"/>
                  <a:gd name="connsiteY1" fmla="*/ 0 h 301899"/>
                  <a:gd name="connsiteX2" fmla="*/ 414171 w 444361"/>
                  <a:gd name="connsiteY2" fmla="*/ 0 h 301899"/>
                  <a:gd name="connsiteX3" fmla="*/ 444361 w 444361"/>
                  <a:gd name="connsiteY3" fmla="*/ 30190 h 301899"/>
                  <a:gd name="connsiteX4" fmla="*/ 444361 w 444361"/>
                  <a:gd name="connsiteY4" fmla="*/ 271709 h 301899"/>
                  <a:gd name="connsiteX5" fmla="*/ 414171 w 444361"/>
                  <a:gd name="connsiteY5" fmla="*/ 301899 h 301899"/>
                  <a:gd name="connsiteX6" fmla="*/ 30190 w 444361"/>
                  <a:gd name="connsiteY6" fmla="*/ 301899 h 301899"/>
                  <a:gd name="connsiteX7" fmla="*/ 0 w 444361"/>
                  <a:gd name="connsiteY7" fmla="*/ 271709 h 301899"/>
                  <a:gd name="connsiteX8" fmla="*/ 0 w 444361"/>
                  <a:gd name="connsiteY8" fmla="*/ 30190 h 301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4361" h="301899">
                    <a:moveTo>
                      <a:pt x="0" y="30190"/>
                    </a:moveTo>
                    <a:cubicBezTo>
                      <a:pt x="0" y="13517"/>
                      <a:pt x="13517" y="0"/>
                      <a:pt x="30190" y="0"/>
                    </a:cubicBezTo>
                    <a:lnTo>
                      <a:pt x="414171" y="0"/>
                    </a:lnTo>
                    <a:cubicBezTo>
                      <a:pt x="430844" y="0"/>
                      <a:pt x="444361" y="13517"/>
                      <a:pt x="444361" y="30190"/>
                    </a:cubicBezTo>
                    <a:lnTo>
                      <a:pt x="444361" y="271709"/>
                    </a:lnTo>
                    <a:cubicBezTo>
                      <a:pt x="444361" y="288382"/>
                      <a:pt x="430844" y="301899"/>
                      <a:pt x="414171" y="301899"/>
                    </a:cubicBezTo>
                    <a:lnTo>
                      <a:pt x="30190" y="301899"/>
                    </a:lnTo>
                    <a:cubicBezTo>
                      <a:pt x="13517" y="301899"/>
                      <a:pt x="0" y="288382"/>
                      <a:pt x="0" y="271709"/>
                    </a:cubicBezTo>
                    <a:lnTo>
                      <a:pt x="0" y="3019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BBF8E6"/>
                  </a:gs>
                  <a:gs pos="50000">
                    <a:srgbClr val="D4FAEE"/>
                  </a:gs>
                  <a:gs pos="100000">
                    <a:srgbClr val="E9FCF6"/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0752" tIns="50752" rIns="50752" bIns="50752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3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194</a:t>
                </a:r>
                <a:endParaRPr lang="ru-RU" sz="13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5" name="Полилиния 64"/>
              <p:cNvSpPr/>
              <p:nvPr/>
            </p:nvSpPr>
            <p:spPr>
              <a:xfrm>
                <a:off x="6429254" y="3176804"/>
                <a:ext cx="648073" cy="378079"/>
              </a:xfrm>
              <a:custGeom>
                <a:avLst/>
                <a:gdLst>
                  <a:gd name="connsiteX0" fmla="*/ 0 w 499638"/>
                  <a:gd name="connsiteY0" fmla="*/ 42908 h 429080"/>
                  <a:gd name="connsiteX1" fmla="*/ 42908 w 499638"/>
                  <a:gd name="connsiteY1" fmla="*/ 0 h 429080"/>
                  <a:gd name="connsiteX2" fmla="*/ 456730 w 499638"/>
                  <a:gd name="connsiteY2" fmla="*/ 0 h 429080"/>
                  <a:gd name="connsiteX3" fmla="*/ 499638 w 499638"/>
                  <a:gd name="connsiteY3" fmla="*/ 42908 h 429080"/>
                  <a:gd name="connsiteX4" fmla="*/ 499638 w 499638"/>
                  <a:gd name="connsiteY4" fmla="*/ 386172 h 429080"/>
                  <a:gd name="connsiteX5" fmla="*/ 456730 w 499638"/>
                  <a:gd name="connsiteY5" fmla="*/ 429080 h 429080"/>
                  <a:gd name="connsiteX6" fmla="*/ 42908 w 499638"/>
                  <a:gd name="connsiteY6" fmla="*/ 429080 h 429080"/>
                  <a:gd name="connsiteX7" fmla="*/ 0 w 499638"/>
                  <a:gd name="connsiteY7" fmla="*/ 386172 h 429080"/>
                  <a:gd name="connsiteX8" fmla="*/ 0 w 499638"/>
                  <a:gd name="connsiteY8" fmla="*/ 42908 h 429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9638" h="429080">
                    <a:moveTo>
                      <a:pt x="0" y="42908"/>
                    </a:moveTo>
                    <a:cubicBezTo>
                      <a:pt x="0" y="19211"/>
                      <a:pt x="19211" y="0"/>
                      <a:pt x="42908" y="0"/>
                    </a:cubicBezTo>
                    <a:lnTo>
                      <a:pt x="456730" y="0"/>
                    </a:lnTo>
                    <a:cubicBezTo>
                      <a:pt x="480427" y="0"/>
                      <a:pt x="499638" y="19211"/>
                      <a:pt x="499638" y="42908"/>
                    </a:cubicBezTo>
                    <a:lnTo>
                      <a:pt x="499638" y="386172"/>
                    </a:lnTo>
                    <a:cubicBezTo>
                      <a:pt x="499638" y="409869"/>
                      <a:pt x="480427" y="429080"/>
                      <a:pt x="456730" y="429080"/>
                    </a:cubicBezTo>
                    <a:lnTo>
                      <a:pt x="42908" y="429080"/>
                    </a:lnTo>
                    <a:cubicBezTo>
                      <a:pt x="19211" y="429080"/>
                      <a:pt x="0" y="409869"/>
                      <a:pt x="0" y="386172"/>
                    </a:cubicBezTo>
                    <a:lnTo>
                      <a:pt x="0" y="4290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BBF8E6"/>
                  </a:gs>
                  <a:gs pos="50000">
                    <a:srgbClr val="D4FAEE"/>
                  </a:gs>
                  <a:gs pos="100000">
                    <a:srgbClr val="E9FCF6"/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4477" tIns="54477" rIns="54477" bIns="54477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3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4,0</a:t>
                </a:r>
                <a:endParaRPr lang="ru-RU" sz="13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6" name="Группа 15"/>
          <p:cNvGrpSpPr/>
          <p:nvPr/>
        </p:nvGrpSpPr>
        <p:grpSpPr>
          <a:xfrm>
            <a:off x="7592605" y="2132857"/>
            <a:ext cx="648073" cy="4390631"/>
            <a:chOff x="8153938" y="2126135"/>
            <a:chExt cx="648073" cy="4398314"/>
          </a:xfrm>
        </p:grpSpPr>
        <p:sp>
          <p:nvSpPr>
            <p:cNvPr id="47" name="Полилиния 46"/>
            <p:cNvSpPr/>
            <p:nvPr/>
          </p:nvSpPr>
          <p:spPr>
            <a:xfrm>
              <a:off x="8153939" y="2126135"/>
              <a:ext cx="648071" cy="517563"/>
            </a:xfrm>
            <a:custGeom>
              <a:avLst/>
              <a:gdLst>
                <a:gd name="connsiteX0" fmla="*/ 0 w 501594"/>
                <a:gd name="connsiteY0" fmla="*/ 50159 h 917152"/>
                <a:gd name="connsiteX1" fmla="*/ 50159 w 501594"/>
                <a:gd name="connsiteY1" fmla="*/ 0 h 917152"/>
                <a:gd name="connsiteX2" fmla="*/ 451435 w 501594"/>
                <a:gd name="connsiteY2" fmla="*/ 0 h 917152"/>
                <a:gd name="connsiteX3" fmla="*/ 501594 w 501594"/>
                <a:gd name="connsiteY3" fmla="*/ 50159 h 917152"/>
                <a:gd name="connsiteX4" fmla="*/ 501594 w 501594"/>
                <a:gd name="connsiteY4" fmla="*/ 866993 h 917152"/>
                <a:gd name="connsiteX5" fmla="*/ 451435 w 501594"/>
                <a:gd name="connsiteY5" fmla="*/ 917152 h 917152"/>
                <a:gd name="connsiteX6" fmla="*/ 50159 w 501594"/>
                <a:gd name="connsiteY6" fmla="*/ 917152 h 917152"/>
                <a:gd name="connsiteX7" fmla="*/ 0 w 501594"/>
                <a:gd name="connsiteY7" fmla="*/ 866993 h 917152"/>
                <a:gd name="connsiteX8" fmla="*/ 0 w 501594"/>
                <a:gd name="connsiteY8" fmla="*/ 50159 h 917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1594" h="917152">
                  <a:moveTo>
                    <a:pt x="0" y="50159"/>
                  </a:moveTo>
                  <a:cubicBezTo>
                    <a:pt x="0" y="22457"/>
                    <a:pt x="22457" y="0"/>
                    <a:pt x="50159" y="0"/>
                  </a:cubicBezTo>
                  <a:lnTo>
                    <a:pt x="451435" y="0"/>
                  </a:lnTo>
                  <a:cubicBezTo>
                    <a:pt x="479137" y="0"/>
                    <a:pt x="501594" y="22457"/>
                    <a:pt x="501594" y="50159"/>
                  </a:cubicBezTo>
                  <a:lnTo>
                    <a:pt x="501594" y="866993"/>
                  </a:lnTo>
                  <a:cubicBezTo>
                    <a:pt x="501594" y="894695"/>
                    <a:pt x="479137" y="917152"/>
                    <a:pt x="451435" y="917152"/>
                  </a:cubicBezTo>
                  <a:lnTo>
                    <a:pt x="50159" y="917152"/>
                  </a:lnTo>
                  <a:cubicBezTo>
                    <a:pt x="22457" y="917152"/>
                    <a:pt x="0" y="894695"/>
                    <a:pt x="0" y="866993"/>
                  </a:cubicBezTo>
                  <a:lnTo>
                    <a:pt x="0" y="5015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1DEFF">
                    <a:tint val="66000"/>
                    <a:satMod val="160000"/>
                  </a:srgbClr>
                </a:gs>
                <a:gs pos="50000">
                  <a:srgbClr val="81DEFF">
                    <a:tint val="44500"/>
                    <a:satMod val="160000"/>
                  </a:srgbClr>
                </a:gs>
                <a:gs pos="100000">
                  <a:srgbClr val="81DEFF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8031" tIns="68031" rIns="68031" bIns="68031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2022</a:t>
              </a:r>
              <a:endParaRPr lang="ru-RU" sz="1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Полилиния 51"/>
            <p:cNvSpPr/>
            <p:nvPr/>
          </p:nvSpPr>
          <p:spPr>
            <a:xfrm>
              <a:off x="8153939" y="2718960"/>
              <a:ext cx="648072" cy="384347"/>
            </a:xfrm>
            <a:custGeom>
              <a:avLst/>
              <a:gdLst>
                <a:gd name="connsiteX0" fmla="*/ 0 w 444361"/>
                <a:gd name="connsiteY0" fmla="*/ 30190 h 301899"/>
                <a:gd name="connsiteX1" fmla="*/ 30190 w 444361"/>
                <a:gd name="connsiteY1" fmla="*/ 0 h 301899"/>
                <a:gd name="connsiteX2" fmla="*/ 414171 w 444361"/>
                <a:gd name="connsiteY2" fmla="*/ 0 h 301899"/>
                <a:gd name="connsiteX3" fmla="*/ 444361 w 444361"/>
                <a:gd name="connsiteY3" fmla="*/ 30190 h 301899"/>
                <a:gd name="connsiteX4" fmla="*/ 444361 w 444361"/>
                <a:gd name="connsiteY4" fmla="*/ 271709 h 301899"/>
                <a:gd name="connsiteX5" fmla="*/ 414171 w 444361"/>
                <a:gd name="connsiteY5" fmla="*/ 301899 h 301899"/>
                <a:gd name="connsiteX6" fmla="*/ 30190 w 444361"/>
                <a:gd name="connsiteY6" fmla="*/ 301899 h 301899"/>
                <a:gd name="connsiteX7" fmla="*/ 0 w 444361"/>
                <a:gd name="connsiteY7" fmla="*/ 271709 h 301899"/>
                <a:gd name="connsiteX8" fmla="*/ 0 w 444361"/>
                <a:gd name="connsiteY8" fmla="*/ 30190 h 301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4361" h="301899">
                  <a:moveTo>
                    <a:pt x="0" y="30190"/>
                  </a:moveTo>
                  <a:cubicBezTo>
                    <a:pt x="0" y="13517"/>
                    <a:pt x="13517" y="0"/>
                    <a:pt x="30190" y="0"/>
                  </a:cubicBezTo>
                  <a:lnTo>
                    <a:pt x="414171" y="0"/>
                  </a:lnTo>
                  <a:cubicBezTo>
                    <a:pt x="430844" y="0"/>
                    <a:pt x="444361" y="13517"/>
                    <a:pt x="444361" y="30190"/>
                  </a:cubicBezTo>
                  <a:lnTo>
                    <a:pt x="444361" y="271709"/>
                  </a:lnTo>
                  <a:cubicBezTo>
                    <a:pt x="444361" y="288382"/>
                    <a:pt x="430844" y="301899"/>
                    <a:pt x="414171" y="301899"/>
                  </a:cubicBezTo>
                  <a:lnTo>
                    <a:pt x="30190" y="301899"/>
                  </a:lnTo>
                  <a:cubicBezTo>
                    <a:pt x="13517" y="301899"/>
                    <a:pt x="0" y="288382"/>
                    <a:pt x="0" y="271709"/>
                  </a:cubicBezTo>
                  <a:lnTo>
                    <a:pt x="0" y="301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1DEFF">
                    <a:tint val="66000"/>
                    <a:satMod val="160000"/>
                  </a:srgbClr>
                </a:gs>
                <a:gs pos="50000">
                  <a:srgbClr val="81DEFF">
                    <a:tint val="44500"/>
                    <a:satMod val="160000"/>
                  </a:srgbClr>
                </a:gs>
                <a:gs pos="100000">
                  <a:srgbClr val="81DEFF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0752" tIns="50752" rIns="50752" bIns="50752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794</a:t>
              </a:r>
              <a:endParaRPr lang="ru-RU" sz="1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3" name="Группа 12"/>
            <p:cNvGrpSpPr/>
            <p:nvPr/>
          </p:nvGrpSpPr>
          <p:grpSpPr>
            <a:xfrm>
              <a:off x="8153939" y="3644129"/>
              <a:ext cx="648072" cy="2207842"/>
              <a:chOff x="8153939" y="3644129"/>
              <a:chExt cx="648072" cy="2207842"/>
            </a:xfrm>
          </p:grpSpPr>
          <p:sp>
            <p:nvSpPr>
              <p:cNvPr id="51" name="Полилиния 50"/>
              <p:cNvSpPr/>
              <p:nvPr/>
            </p:nvSpPr>
            <p:spPr>
              <a:xfrm>
                <a:off x="8158517" y="3644129"/>
                <a:ext cx="643493" cy="379772"/>
              </a:xfrm>
              <a:custGeom>
                <a:avLst/>
                <a:gdLst>
                  <a:gd name="connsiteX0" fmla="*/ 0 w 444361"/>
                  <a:gd name="connsiteY0" fmla="*/ 30190 h 301899"/>
                  <a:gd name="connsiteX1" fmla="*/ 30190 w 444361"/>
                  <a:gd name="connsiteY1" fmla="*/ 0 h 301899"/>
                  <a:gd name="connsiteX2" fmla="*/ 414171 w 444361"/>
                  <a:gd name="connsiteY2" fmla="*/ 0 h 301899"/>
                  <a:gd name="connsiteX3" fmla="*/ 444361 w 444361"/>
                  <a:gd name="connsiteY3" fmla="*/ 30190 h 301899"/>
                  <a:gd name="connsiteX4" fmla="*/ 444361 w 444361"/>
                  <a:gd name="connsiteY4" fmla="*/ 271709 h 301899"/>
                  <a:gd name="connsiteX5" fmla="*/ 414171 w 444361"/>
                  <a:gd name="connsiteY5" fmla="*/ 301899 h 301899"/>
                  <a:gd name="connsiteX6" fmla="*/ 30190 w 444361"/>
                  <a:gd name="connsiteY6" fmla="*/ 301899 h 301899"/>
                  <a:gd name="connsiteX7" fmla="*/ 0 w 444361"/>
                  <a:gd name="connsiteY7" fmla="*/ 271709 h 301899"/>
                  <a:gd name="connsiteX8" fmla="*/ 0 w 444361"/>
                  <a:gd name="connsiteY8" fmla="*/ 30190 h 301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4361" h="301899">
                    <a:moveTo>
                      <a:pt x="0" y="30190"/>
                    </a:moveTo>
                    <a:cubicBezTo>
                      <a:pt x="0" y="13517"/>
                      <a:pt x="13517" y="0"/>
                      <a:pt x="30190" y="0"/>
                    </a:cubicBezTo>
                    <a:lnTo>
                      <a:pt x="414171" y="0"/>
                    </a:lnTo>
                    <a:cubicBezTo>
                      <a:pt x="430844" y="0"/>
                      <a:pt x="444361" y="13517"/>
                      <a:pt x="444361" y="30190"/>
                    </a:cubicBezTo>
                    <a:lnTo>
                      <a:pt x="444361" y="271709"/>
                    </a:lnTo>
                    <a:cubicBezTo>
                      <a:pt x="444361" y="288382"/>
                      <a:pt x="430844" y="301899"/>
                      <a:pt x="414171" y="301899"/>
                    </a:cubicBezTo>
                    <a:lnTo>
                      <a:pt x="30190" y="301899"/>
                    </a:lnTo>
                    <a:cubicBezTo>
                      <a:pt x="13517" y="301899"/>
                      <a:pt x="0" y="288382"/>
                      <a:pt x="0" y="271709"/>
                    </a:cubicBezTo>
                    <a:lnTo>
                      <a:pt x="0" y="3019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1DEFF">
                      <a:tint val="66000"/>
                      <a:satMod val="160000"/>
                    </a:srgbClr>
                  </a:gs>
                  <a:gs pos="50000">
                    <a:srgbClr val="81DEFF">
                      <a:tint val="44500"/>
                      <a:satMod val="160000"/>
                    </a:srgbClr>
                  </a:gs>
                  <a:gs pos="100000">
                    <a:srgbClr val="81DEFF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0752" tIns="50752" rIns="50752" bIns="50752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3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340</a:t>
                </a:r>
                <a:endParaRPr lang="ru-RU" sz="13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" name="Полилиния 54"/>
              <p:cNvSpPr/>
              <p:nvPr/>
            </p:nvSpPr>
            <p:spPr>
              <a:xfrm>
                <a:off x="8153939" y="4581127"/>
                <a:ext cx="648071" cy="387194"/>
              </a:xfrm>
              <a:custGeom>
                <a:avLst/>
                <a:gdLst>
                  <a:gd name="connsiteX0" fmla="*/ 0 w 444361"/>
                  <a:gd name="connsiteY0" fmla="*/ 30190 h 301899"/>
                  <a:gd name="connsiteX1" fmla="*/ 30190 w 444361"/>
                  <a:gd name="connsiteY1" fmla="*/ 0 h 301899"/>
                  <a:gd name="connsiteX2" fmla="*/ 414171 w 444361"/>
                  <a:gd name="connsiteY2" fmla="*/ 0 h 301899"/>
                  <a:gd name="connsiteX3" fmla="*/ 444361 w 444361"/>
                  <a:gd name="connsiteY3" fmla="*/ 30190 h 301899"/>
                  <a:gd name="connsiteX4" fmla="*/ 444361 w 444361"/>
                  <a:gd name="connsiteY4" fmla="*/ 271709 h 301899"/>
                  <a:gd name="connsiteX5" fmla="*/ 414171 w 444361"/>
                  <a:gd name="connsiteY5" fmla="*/ 301899 h 301899"/>
                  <a:gd name="connsiteX6" fmla="*/ 30190 w 444361"/>
                  <a:gd name="connsiteY6" fmla="*/ 301899 h 301899"/>
                  <a:gd name="connsiteX7" fmla="*/ 0 w 444361"/>
                  <a:gd name="connsiteY7" fmla="*/ 271709 h 301899"/>
                  <a:gd name="connsiteX8" fmla="*/ 0 w 444361"/>
                  <a:gd name="connsiteY8" fmla="*/ 30190 h 301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4361" h="301899">
                    <a:moveTo>
                      <a:pt x="0" y="30190"/>
                    </a:moveTo>
                    <a:cubicBezTo>
                      <a:pt x="0" y="13517"/>
                      <a:pt x="13517" y="0"/>
                      <a:pt x="30190" y="0"/>
                    </a:cubicBezTo>
                    <a:lnTo>
                      <a:pt x="414171" y="0"/>
                    </a:lnTo>
                    <a:cubicBezTo>
                      <a:pt x="430844" y="0"/>
                      <a:pt x="444361" y="13517"/>
                      <a:pt x="444361" y="30190"/>
                    </a:cubicBezTo>
                    <a:lnTo>
                      <a:pt x="444361" y="271709"/>
                    </a:lnTo>
                    <a:cubicBezTo>
                      <a:pt x="444361" y="288382"/>
                      <a:pt x="430844" y="301899"/>
                      <a:pt x="414171" y="301899"/>
                    </a:cubicBezTo>
                    <a:lnTo>
                      <a:pt x="30190" y="301899"/>
                    </a:lnTo>
                    <a:cubicBezTo>
                      <a:pt x="13517" y="301899"/>
                      <a:pt x="0" y="288382"/>
                      <a:pt x="0" y="271709"/>
                    </a:cubicBezTo>
                    <a:lnTo>
                      <a:pt x="0" y="3019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1DEFF">
                      <a:tint val="66000"/>
                      <a:satMod val="160000"/>
                    </a:srgbClr>
                  </a:gs>
                  <a:gs pos="50000">
                    <a:srgbClr val="81DEFF">
                      <a:tint val="44500"/>
                      <a:satMod val="160000"/>
                    </a:srgbClr>
                  </a:gs>
                  <a:gs pos="100000">
                    <a:srgbClr val="81DEFF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0752" tIns="50752" rIns="50752" bIns="50752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3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0,2</a:t>
                </a:r>
                <a:endParaRPr lang="ru-RU" sz="13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6" name="Полилиния 55"/>
              <p:cNvSpPr/>
              <p:nvPr/>
            </p:nvSpPr>
            <p:spPr>
              <a:xfrm>
                <a:off x="8158517" y="4097139"/>
                <a:ext cx="643494" cy="397711"/>
              </a:xfrm>
              <a:custGeom>
                <a:avLst/>
                <a:gdLst>
                  <a:gd name="connsiteX0" fmla="*/ 0 w 444361"/>
                  <a:gd name="connsiteY0" fmla="*/ 30190 h 301899"/>
                  <a:gd name="connsiteX1" fmla="*/ 30190 w 444361"/>
                  <a:gd name="connsiteY1" fmla="*/ 0 h 301899"/>
                  <a:gd name="connsiteX2" fmla="*/ 414171 w 444361"/>
                  <a:gd name="connsiteY2" fmla="*/ 0 h 301899"/>
                  <a:gd name="connsiteX3" fmla="*/ 444361 w 444361"/>
                  <a:gd name="connsiteY3" fmla="*/ 30190 h 301899"/>
                  <a:gd name="connsiteX4" fmla="*/ 444361 w 444361"/>
                  <a:gd name="connsiteY4" fmla="*/ 271709 h 301899"/>
                  <a:gd name="connsiteX5" fmla="*/ 414171 w 444361"/>
                  <a:gd name="connsiteY5" fmla="*/ 301899 h 301899"/>
                  <a:gd name="connsiteX6" fmla="*/ 30190 w 444361"/>
                  <a:gd name="connsiteY6" fmla="*/ 301899 h 301899"/>
                  <a:gd name="connsiteX7" fmla="*/ 0 w 444361"/>
                  <a:gd name="connsiteY7" fmla="*/ 271709 h 301899"/>
                  <a:gd name="connsiteX8" fmla="*/ 0 w 444361"/>
                  <a:gd name="connsiteY8" fmla="*/ 30190 h 301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4361" h="301899">
                    <a:moveTo>
                      <a:pt x="0" y="30190"/>
                    </a:moveTo>
                    <a:cubicBezTo>
                      <a:pt x="0" y="13517"/>
                      <a:pt x="13517" y="0"/>
                      <a:pt x="30190" y="0"/>
                    </a:cubicBezTo>
                    <a:lnTo>
                      <a:pt x="414171" y="0"/>
                    </a:lnTo>
                    <a:cubicBezTo>
                      <a:pt x="430844" y="0"/>
                      <a:pt x="444361" y="13517"/>
                      <a:pt x="444361" y="30190"/>
                    </a:cubicBezTo>
                    <a:lnTo>
                      <a:pt x="444361" y="271709"/>
                    </a:lnTo>
                    <a:cubicBezTo>
                      <a:pt x="444361" y="288382"/>
                      <a:pt x="430844" y="301899"/>
                      <a:pt x="414171" y="301899"/>
                    </a:cubicBezTo>
                    <a:lnTo>
                      <a:pt x="30190" y="301899"/>
                    </a:lnTo>
                    <a:cubicBezTo>
                      <a:pt x="13517" y="301899"/>
                      <a:pt x="0" y="288382"/>
                      <a:pt x="0" y="271709"/>
                    </a:cubicBezTo>
                    <a:lnTo>
                      <a:pt x="0" y="3019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1DEFF">
                      <a:tint val="66000"/>
                      <a:satMod val="160000"/>
                    </a:srgbClr>
                  </a:gs>
                  <a:gs pos="50000">
                    <a:srgbClr val="81DEFF">
                      <a:tint val="44500"/>
                      <a:satMod val="160000"/>
                    </a:srgbClr>
                  </a:gs>
                  <a:gs pos="100000">
                    <a:srgbClr val="81DEFF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0752" tIns="50752" rIns="50752" bIns="50752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1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29 450,0</a:t>
                </a:r>
                <a:endParaRPr lang="ru-RU" sz="11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" name="Полилиния 59"/>
              <p:cNvSpPr/>
              <p:nvPr/>
            </p:nvSpPr>
            <p:spPr>
              <a:xfrm>
                <a:off x="8153939" y="5059883"/>
                <a:ext cx="648071" cy="792088"/>
              </a:xfrm>
              <a:custGeom>
                <a:avLst/>
                <a:gdLst>
                  <a:gd name="connsiteX0" fmla="*/ 0 w 444361"/>
                  <a:gd name="connsiteY0" fmla="*/ 30190 h 301899"/>
                  <a:gd name="connsiteX1" fmla="*/ 30190 w 444361"/>
                  <a:gd name="connsiteY1" fmla="*/ 0 h 301899"/>
                  <a:gd name="connsiteX2" fmla="*/ 414171 w 444361"/>
                  <a:gd name="connsiteY2" fmla="*/ 0 h 301899"/>
                  <a:gd name="connsiteX3" fmla="*/ 444361 w 444361"/>
                  <a:gd name="connsiteY3" fmla="*/ 30190 h 301899"/>
                  <a:gd name="connsiteX4" fmla="*/ 444361 w 444361"/>
                  <a:gd name="connsiteY4" fmla="*/ 271709 h 301899"/>
                  <a:gd name="connsiteX5" fmla="*/ 414171 w 444361"/>
                  <a:gd name="connsiteY5" fmla="*/ 301899 h 301899"/>
                  <a:gd name="connsiteX6" fmla="*/ 30190 w 444361"/>
                  <a:gd name="connsiteY6" fmla="*/ 301899 h 301899"/>
                  <a:gd name="connsiteX7" fmla="*/ 0 w 444361"/>
                  <a:gd name="connsiteY7" fmla="*/ 271709 h 301899"/>
                  <a:gd name="connsiteX8" fmla="*/ 0 w 444361"/>
                  <a:gd name="connsiteY8" fmla="*/ 30190 h 301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4361" h="301899">
                    <a:moveTo>
                      <a:pt x="0" y="30190"/>
                    </a:moveTo>
                    <a:cubicBezTo>
                      <a:pt x="0" y="13517"/>
                      <a:pt x="13517" y="0"/>
                      <a:pt x="30190" y="0"/>
                    </a:cubicBezTo>
                    <a:lnTo>
                      <a:pt x="414171" y="0"/>
                    </a:lnTo>
                    <a:cubicBezTo>
                      <a:pt x="430844" y="0"/>
                      <a:pt x="444361" y="13517"/>
                      <a:pt x="444361" y="30190"/>
                    </a:cubicBezTo>
                    <a:lnTo>
                      <a:pt x="444361" y="271709"/>
                    </a:lnTo>
                    <a:cubicBezTo>
                      <a:pt x="444361" y="288382"/>
                      <a:pt x="430844" y="301899"/>
                      <a:pt x="414171" y="301899"/>
                    </a:cubicBezTo>
                    <a:lnTo>
                      <a:pt x="30190" y="301899"/>
                    </a:lnTo>
                    <a:cubicBezTo>
                      <a:pt x="13517" y="301899"/>
                      <a:pt x="0" y="288382"/>
                      <a:pt x="0" y="271709"/>
                    </a:cubicBezTo>
                    <a:lnTo>
                      <a:pt x="0" y="3019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1DEFF">
                      <a:tint val="66000"/>
                      <a:satMod val="160000"/>
                    </a:srgbClr>
                  </a:gs>
                  <a:gs pos="50000">
                    <a:srgbClr val="81DEFF">
                      <a:tint val="44500"/>
                      <a:satMod val="160000"/>
                    </a:srgbClr>
                  </a:gs>
                  <a:gs pos="100000">
                    <a:srgbClr val="81DEFF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0752" tIns="50752" rIns="50752" bIns="50752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3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107</a:t>
                </a:r>
                <a:endParaRPr lang="ru-RU" sz="13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7" name="Полилиния 66"/>
            <p:cNvSpPr/>
            <p:nvPr/>
          </p:nvSpPr>
          <p:spPr>
            <a:xfrm>
              <a:off x="8158516" y="5912950"/>
              <a:ext cx="643495" cy="611499"/>
            </a:xfrm>
            <a:custGeom>
              <a:avLst/>
              <a:gdLst>
                <a:gd name="connsiteX0" fmla="*/ 0 w 444361"/>
                <a:gd name="connsiteY0" fmla="*/ 30190 h 301899"/>
                <a:gd name="connsiteX1" fmla="*/ 30190 w 444361"/>
                <a:gd name="connsiteY1" fmla="*/ 0 h 301899"/>
                <a:gd name="connsiteX2" fmla="*/ 414171 w 444361"/>
                <a:gd name="connsiteY2" fmla="*/ 0 h 301899"/>
                <a:gd name="connsiteX3" fmla="*/ 444361 w 444361"/>
                <a:gd name="connsiteY3" fmla="*/ 30190 h 301899"/>
                <a:gd name="connsiteX4" fmla="*/ 444361 w 444361"/>
                <a:gd name="connsiteY4" fmla="*/ 271709 h 301899"/>
                <a:gd name="connsiteX5" fmla="*/ 414171 w 444361"/>
                <a:gd name="connsiteY5" fmla="*/ 301899 h 301899"/>
                <a:gd name="connsiteX6" fmla="*/ 30190 w 444361"/>
                <a:gd name="connsiteY6" fmla="*/ 301899 h 301899"/>
                <a:gd name="connsiteX7" fmla="*/ 0 w 444361"/>
                <a:gd name="connsiteY7" fmla="*/ 271709 h 301899"/>
                <a:gd name="connsiteX8" fmla="*/ 0 w 444361"/>
                <a:gd name="connsiteY8" fmla="*/ 30190 h 301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4361" h="301899">
                  <a:moveTo>
                    <a:pt x="0" y="30190"/>
                  </a:moveTo>
                  <a:cubicBezTo>
                    <a:pt x="0" y="13517"/>
                    <a:pt x="13517" y="0"/>
                    <a:pt x="30190" y="0"/>
                  </a:cubicBezTo>
                  <a:lnTo>
                    <a:pt x="414171" y="0"/>
                  </a:lnTo>
                  <a:cubicBezTo>
                    <a:pt x="430844" y="0"/>
                    <a:pt x="444361" y="13517"/>
                    <a:pt x="444361" y="30190"/>
                  </a:cubicBezTo>
                  <a:lnTo>
                    <a:pt x="444361" y="271709"/>
                  </a:lnTo>
                  <a:cubicBezTo>
                    <a:pt x="444361" y="288382"/>
                    <a:pt x="430844" y="301899"/>
                    <a:pt x="414171" y="301899"/>
                  </a:cubicBezTo>
                  <a:lnTo>
                    <a:pt x="30190" y="301899"/>
                  </a:lnTo>
                  <a:cubicBezTo>
                    <a:pt x="13517" y="301899"/>
                    <a:pt x="0" y="288382"/>
                    <a:pt x="0" y="271709"/>
                  </a:cubicBezTo>
                  <a:lnTo>
                    <a:pt x="0" y="301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1DEFF">
                    <a:tint val="66000"/>
                    <a:satMod val="160000"/>
                  </a:srgbClr>
                </a:gs>
                <a:gs pos="50000">
                  <a:srgbClr val="81DEFF">
                    <a:tint val="44500"/>
                    <a:satMod val="160000"/>
                  </a:srgbClr>
                </a:gs>
                <a:gs pos="100000">
                  <a:srgbClr val="81DEFF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0752" tIns="50752" rIns="50752" bIns="50752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ru-RU" sz="1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Полилиния 65"/>
            <p:cNvSpPr/>
            <p:nvPr/>
          </p:nvSpPr>
          <p:spPr>
            <a:xfrm>
              <a:off x="8153938" y="3176805"/>
              <a:ext cx="648073" cy="378078"/>
            </a:xfrm>
            <a:custGeom>
              <a:avLst/>
              <a:gdLst>
                <a:gd name="connsiteX0" fmla="*/ 0 w 499638"/>
                <a:gd name="connsiteY0" fmla="*/ 42908 h 429080"/>
                <a:gd name="connsiteX1" fmla="*/ 42908 w 499638"/>
                <a:gd name="connsiteY1" fmla="*/ 0 h 429080"/>
                <a:gd name="connsiteX2" fmla="*/ 456730 w 499638"/>
                <a:gd name="connsiteY2" fmla="*/ 0 h 429080"/>
                <a:gd name="connsiteX3" fmla="*/ 499638 w 499638"/>
                <a:gd name="connsiteY3" fmla="*/ 42908 h 429080"/>
                <a:gd name="connsiteX4" fmla="*/ 499638 w 499638"/>
                <a:gd name="connsiteY4" fmla="*/ 386172 h 429080"/>
                <a:gd name="connsiteX5" fmla="*/ 456730 w 499638"/>
                <a:gd name="connsiteY5" fmla="*/ 429080 h 429080"/>
                <a:gd name="connsiteX6" fmla="*/ 42908 w 499638"/>
                <a:gd name="connsiteY6" fmla="*/ 429080 h 429080"/>
                <a:gd name="connsiteX7" fmla="*/ 0 w 499638"/>
                <a:gd name="connsiteY7" fmla="*/ 386172 h 429080"/>
                <a:gd name="connsiteX8" fmla="*/ 0 w 499638"/>
                <a:gd name="connsiteY8" fmla="*/ 42908 h 429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9638" h="429080">
                  <a:moveTo>
                    <a:pt x="0" y="42908"/>
                  </a:moveTo>
                  <a:cubicBezTo>
                    <a:pt x="0" y="19211"/>
                    <a:pt x="19211" y="0"/>
                    <a:pt x="42908" y="0"/>
                  </a:cubicBezTo>
                  <a:lnTo>
                    <a:pt x="456730" y="0"/>
                  </a:lnTo>
                  <a:cubicBezTo>
                    <a:pt x="480427" y="0"/>
                    <a:pt x="499638" y="19211"/>
                    <a:pt x="499638" y="42908"/>
                  </a:cubicBezTo>
                  <a:lnTo>
                    <a:pt x="499638" y="386172"/>
                  </a:lnTo>
                  <a:cubicBezTo>
                    <a:pt x="499638" y="409869"/>
                    <a:pt x="480427" y="429080"/>
                    <a:pt x="456730" y="429080"/>
                  </a:cubicBezTo>
                  <a:lnTo>
                    <a:pt x="42908" y="429080"/>
                  </a:lnTo>
                  <a:cubicBezTo>
                    <a:pt x="19211" y="429080"/>
                    <a:pt x="0" y="409869"/>
                    <a:pt x="0" y="386172"/>
                  </a:cubicBezTo>
                  <a:lnTo>
                    <a:pt x="0" y="4290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1DEFF">
                    <a:tint val="66000"/>
                    <a:satMod val="160000"/>
                  </a:srgbClr>
                </a:gs>
                <a:gs pos="50000">
                  <a:srgbClr val="81DEFF">
                    <a:tint val="44500"/>
                    <a:satMod val="160000"/>
                  </a:srgbClr>
                </a:gs>
                <a:gs pos="100000">
                  <a:srgbClr val="81DEFF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4477" tIns="54477" rIns="54477" bIns="54477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4,0</a:t>
              </a:r>
              <a:endPara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6850294" y="2132857"/>
            <a:ext cx="674037" cy="4398314"/>
            <a:chOff x="7290265" y="2126136"/>
            <a:chExt cx="674037" cy="4398314"/>
          </a:xfrm>
        </p:grpSpPr>
        <p:sp>
          <p:nvSpPr>
            <p:cNvPr id="59" name="Полилиния 58"/>
            <p:cNvSpPr/>
            <p:nvPr/>
          </p:nvSpPr>
          <p:spPr>
            <a:xfrm>
              <a:off x="7290265" y="5059882"/>
              <a:ext cx="674036" cy="792089"/>
            </a:xfrm>
            <a:custGeom>
              <a:avLst/>
              <a:gdLst>
                <a:gd name="connsiteX0" fmla="*/ 0 w 444361"/>
                <a:gd name="connsiteY0" fmla="*/ 30190 h 301899"/>
                <a:gd name="connsiteX1" fmla="*/ 30190 w 444361"/>
                <a:gd name="connsiteY1" fmla="*/ 0 h 301899"/>
                <a:gd name="connsiteX2" fmla="*/ 414171 w 444361"/>
                <a:gd name="connsiteY2" fmla="*/ 0 h 301899"/>
                <a:gd name="connsiteX3" fmla="*/ 444361 w 444361"/>
                <a:gd name="connsiteY3" fmla="*/ 30190 h 301899"/>
                <a:gd name="connsiteX4" fmla="*/ 444361 w 444361"/>
                <a:gd name="connsiteY4" fmla="*/ 271709 h 301899"/>
                <a:gd name="connsiteX5" fmla="*/ 414171 w 444361"/>
                <a:gd name="connsiteY5" fmla="*/ 301899 h 301899"/>
                <a:gd name="connsiteX6" fmla="*/ 30190 w 444361"/>
                <a:gd name="connsiteY6" fmla="*/ 301899 h 301899"/>
                <a:gd name="connsiteX7" fmla="*/ 0 w 444361"/>
                <a:gd name="connsiteY7" fmla="*/ 271709 h 301899"/>
                <a:gd name="connsiteX8" fmla="*/ 0 w 444361"/>
                <a:gd name="connsiteY8" fmla="*/ 30190 h 301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4361" h="301899">
                  <a:moveTo>
                    <a:pt x="0" y="30190"/>
                  </a:moveTo>
                  <a:cubicBezTo>
                    <a:pt x="0" y="13517"/>
                    <a:pt x="13517" y="0"/>
                    <a:pt x="30190" y="0"/>
                  </a:cubicBezTo>
                  <a:lnTo>
                    <a:pt x="414171" y="0"/>
                  </a:lnTo>
                  <a:cubicBezTo>
                    <a:pt x="430844" y="0"/>
                    <a:pt x="444361" y="13517"/>
                    <a:pt x="444361" y="30190"/>
                  </a:cubicBezTo>
                  <a:lnTo>
                    <a:pt x="444361" y="271709"/>
                  </a:lnTo>
                  <a:cubicBezTo>
                    <a:pt x="444361" y="288382"/>
                    <a:pt x="430844" y="301899"/>
                    <a:pt x="414171" y="301899"/>
                  </a:cubicBezTo>
                  <a:lnTo>
                    <a:pt x="30190" y="301899"/>
                  </a:lnTo>
                  <a:cubicBezTo>
                    <a:pt x="13517" y="301899"/>
                    <a:pt x="0" y="288382"/>
                    <a:pt x="0" y="271709"/>
                  </a:cubicBezTo>
                  <a:lnTo>
                    <a:pt x="0" y="301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1DEFF">
                    <a:tint val="66000"/>
                    <a:satMod val="160000"/>
                  </a:srgbClr>
                </a:gs>
                <a:gs pos="50000">
                  <a:srgbClr val="81DEFF">
                    <a:tint val="44500"/>
                    <a:satMod val="160000"/>
                  </a:srgbClr>
                </a:gs>
                <a:gs pos="100000">
                  <a:srgbClr val="81DEFF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0752" tIns="50752" rIns="50752" bIns="50752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107</a:t>
              </a:r>
              <a:endParaRPr lang="ru-RU" sz="1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0" name="Группа 9"/>
            <p:cNvGrpSpPr/>
            <p:nvPr/>
          </p:nvGrpSpPr>
          <p:grpSpPr>
            <a:xfrm>
              <a:off x="7290265" y="2126136"/>
              <a:ext cx="674037" cy="4398314"/>
              <a:chOff x="7290265" y="2126136"/>
              <a:chExt cx="674037" cy="4398314"/>
            </a:xfrm>
          </p:grpSpPr>
          <p:sp>
            <p:nvSpPr>
              <p:cNvPr id="45" name="Полилиния 44"/>
              <p:cNvSpPr/>
              <p:nvPr/>
            </p:nvSpPr>
            <p:spPr>
              <a:xfrm>
                <a:off x="7293614" y="2126136"/>
                <a:ext cx="670685" cy="509881"/>
              </a:xfrm>
              <a:custGeom>
                <a:avLst/>
                <a:gdLst>
                  <a:gd name="connsiteX0" fmla="*/ 0 w 501594"/>
                  <a:gd name="connsiteY0" fmla="*/ 50159 h 917152"/>
                  <a:gd name="connsiteX1" fmla="*/ 50159 w 501594"/>
                  <a:gd name="connsiteY1" fmla="*/ 0 h 917152"/>
                  <a:gd name="connsiteX2" fmla="*/ 451435 w 501594"/>
                  <a:gd name="connsiteY2" fmla="*/ 0 h 917152"/>
                  <a:gd name="connsiteX3" fmla="*/ 501594 w 501594"/>
                  <a:gd name="connsiteY3" fmla="*/ 50159 h 917152"/>
                  <a:gd name="connsiteX4" fmla="*/ 501594 w 501594"/>
                  <a:gd name="connsiteY4" fmla="*/ 866993 h 917152"/>
                  <a:gd name="connsiteX5" fmla="*/ 451435 w 501594"/>
                  <a:gd name="connsiteY5" fmla="*/ 917152 h 917152"/>
                  <a:gd name="connsiteX6" fmla="*/ 50159 w 501594"/>
                  <a:gd name="connsiteY6" fmla="*/ 917152 h 917152"/>
                  <a:gd name="connsiteX7" fmla="*/ 0 w 501594"/>
                  <a:gd name="connsiteY7" fmla="*/ 866993 h 917152"/>
                  <a:gd name="connsiteX8" fmla="*/ 0 w 501594"/>
                  <a:gd name="connsiteY8" fmla="*/ 50159 h 917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01594" h="917152">
                    <a:moveTo>
                      <a:pt x="0" y="50159"/>
                    </a:moveTo>
                    <a:cubicBezTo>
                      <a:pt x="0" y="22457"/>
                      <a:pt x="22457" y="0"/>
                      <a:pt x="50159" y="0"/>
                    </a:cubicBezTo>
                    <a:lnTo>
                      <a:pt x="451435" y="0"/>
                    </a:lnTo>
                    <a:cubicBezTo>
                      <a:pt x="479137" y="0"/>
                      <a:pt x="501594" y="22457"/>
                      <a:pt x="501594" y="50159"/>
                    </a:cubicBezTo>
                    <a:lnTo>
                      <a:pt x="501594" y="866993"/>
                    </a:lnTo>
                    <a:cubicBezTo>
                      <a:pt x="501594" y="894695"/>
                      <a:pt x="479137" y="917152"/>
                      <a:pt x="451435" y="917152"/>
                    </a:cubicBezTo>
                    <a:lnTo>
                      <a:pt x="50159" y="917152"/>
                    </a:lnTo>
                    <a:cubicBezTo>
                      <a:pt x="22457" y="917152"/>
                      <a:pt x="0" y="894695"/>
                      <a:pt x="0" y="866993"/>
                    </a:cubicBezTo>
                    <a:lnTo>
                      <a:pt x="0" y="5015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1DEFF">
                      <a:tint val="66000"/>
                      <a:satMod val="160000"/>
                    </a:srgbClr>
                  </a:gs>
                  <a:gs pos="50000">
                    <a:srgbClr val="81DEFF">
                      <a:tint val="44500"/>
                      <a:satMod val="160000"/>
                    </a:srgbClr>
                  </a:gs>
                  <a:gs pos="100000">
                    <a:srgbClr val="81DEFF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68031" tIns="68031" rIns="68031" bIns="68031" numCol="1" spcCol="1270" anchor="ctr" anchorCtr="0">
                <a:noAutofit/>
              </a:bodyPr>
              <a:lstStyle/>
              <a:p>
                <a:pPr lvl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400" b="1" kern="1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2021</a:t>
                </a:r>
                <a:endParaRPr lang="ru-RU" sz="14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" name="Полилиния 45"/>
              <p:cNvSpPr/>
              <p:nvPr/>
            </p:nvSpPr>
            <p:spPr>
              <a:xfrm>
                <a:off x="7290265" y="2718960"/>
                <a:ext cx="674034" cy="384347"/>
              </a:xfrm>
              <a:custGeom>
                <a:avLst/>
                <a:gdLst>
                  <a:gd name="connsiteX0" fmla="*/ 0 w 499638"/>
                  <a:gd name="connsiteY0" fmla="*/ 42909 h 429089"/>
                  <a:gd name="connsiteX1" fmla="*/ 42909 w 499638"/>
                  <a:gd name="connsiteY1" fmla="*/ 0 h 429089"/>
                  <a:gd name="connsiteX2" fmla="*/ 456729 w 499638"/>
                  <a:gd name="connsiteY2" fmla="*/ 0 h 429089"/>
                  <a:gd name="connsiteX3" fmla="*/ 499638 w 499638"/>
                  <a:gd name="connsiteY3" fmla="*/ 42909 h 429089"/>
                  <a:gd name="connsiteX4" fmla="*/ 499638 w 499638"/>
                  <a:gd name="connsiteY4" fmla="*/ 386180 h 429089"/>
                  <a:gd name="connsiteX5" fmla="*/ 456729 w 499638"/>
                  <a:gd name="connsiteY5" fmla="*/ 429089 h 429089"/>
                  <a:gd name="connsiteX6" fmla="*/ 42909 w 499638"/>
                  <a:gd name="connsiteY6" fmla="*/ 429089 h 429089"/>
                  <a:gd name="connsiteX7" fmla="*/ 0 w 499638"/>
                  <a:gd name="connsiteY7" fmla="*/ 386180 h 429089"/>
                  <a:gd name="connsiteX8" fmla="*/ 0 w 499638"/>
                  <a:gd name="connsiteY8" fmla="*/ 42909 h 429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9638" h="429089">
                    <a:moveTo>
                      <a:pt x="0" y="42909"/>
                    </a:moveTo>
                    <a:cubicBezTo>
                      <a:pt x="0" y="19211"/>
                      <a:pt x="19211" y="0"/>
                      <a:pt x="42909" y="0"/>
                    </a:cubicBezTo>
                    <a:lnTo>
                      <a:pt x="456729" y="0"/>
                    </a:lnTo>
                    <a:cubicBezTo>
                      <a:pt x="480427" y="0"/>
                      <a:pt x="499638" y="19211"/>
                      <a:pt x="499638" y="42909"/>
                    </a:cubicBezTo>
                    <a:lnTo>
                      <a:pt x="499638" y="386180"/>
                    </a:lnTo>
                    <a:cubicBezTo>
                      <a:pt x="499638" y="409878"/>
                      <a:pt x="480427" y="429089"/>
                      <a:pt x="456729" y="429089"/>
                    </a:cubicBezTo>
                    <a:lnTo>
                      <a:pt x="42909" y="429089"/>
                    </a:lnTo>
                    <a:cubicBezTo>
                      <a:pt x="19211" y="429089"/>
                      <a:pt x="0" y="409878"/>
                      <a:pt x="0" y="386180"/>
                    </a:cubicBezTo>
                    <a:lnTo>
                      <a:pt x="0" y="4290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1DEFF">
                      <a:tint val="66000"/>
                      <a:satMod val="160000"/>
                    </a:srgbClr>
                  </a:gs>
                  <a:gs pos="50000">
                    <a:srgbClr val="81DEFF">
                      <a:tint val="44500"/>
                      <a:satMod val="160000"/>
                    </a:srgbClr>
                  </a:gs>
                  <a:gs pos="100000">
                    <a:srgbClr val="81DEFF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4478" tIns="54478" rIns="54478" bIns="54478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3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718</a:t>
                </a:r>
                <a:endParaRPr lang="ru-RU" sz="13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" name="Полилиния 47"/>
              <p:cNvSpPr/>
              <p:nvPr/>
            </p:nvSpPr>
            <p:spPr>
              <a:xfrm>
                <a:off x="7293614" y="3644129"/>
                <a:ext cx="670685" cy="375636"/>
              </a:xfrm>
              <a:custGeom>
                <a:avLst/>
                <a:gdLst>
                  <a:gd name="connsiteX0" fmla="*/ 0 w 488058"/>
                  <a:gd name="connsiteY0" fmla="*/ 48806 h 547530"/>
                  <a:gd name="connsiteX1" fmla="*/ 48806 w 488058"/>
                  <a:gd name="connsiteY1" fmla="*/ 0 h 547530"/>
                  <a:gd name="connsiteX2" fmla="*/ 439252 w 488058"/>
                  <a:gd name="connsiteY2" fmla="*/ 0 h 547530"/>
                  <a:gd name="connsiteX3" fmla="*/ 488058 w 488058"/>
                  <a:gd name="connsiteY3" fmla="*/ 48806 h 547530"/>
                  <a:gd name="connsiteX4" fmla="*/ 488058 w 488058"/>
                  <a:gd name="connsiteY4" fmla="*/ 498724 h 547530"/>
                  <a:gd name="connsiteX5" fmla="*/ 439252 w 488058"/>
                  <a:gd name="connsiteY5" fmla="*/ 547530 h 547530"/>
                  <a:gd name="connsiteX6" fmla="*/ 48806 w 488058"/>
                  <a:gd name="connsiteY6" fmla="*/ 547530 h 547530"/>
                  <a:gd name="connsiteX7" fmla="*/ 0 w 488058"/>
                  <a:gd name="connsiteY7" fmla="*/ 498724 h 547530"/>
                  <a:gd name="connsiteX8" fmla="*/ 0 w 488058"/>
                  <a:gd name="connsiteY8" fmla="*/ 48806 h 547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88058" h="547530">
                    <a:moveTo>
                      <a:pt x="0" y="48806"/>
                    </a:moveTo>
                    <a:cubicBezTo>
                      <a:pt x="0" y="21851"/>
                      <a:pt x="21851" y="0"/>
                      <a:pt x="48806" y="0"/>
                    </a:cubicBezTo>
                    <a:lnTo>
                      <a:pt x="439252" y="0"/>
                    </a:lnTo>
                    <a:cubicBezTo>
                      <a:pt x="466207" y="0"/>
                      <a:pt x="488058" y="21851"/>
                      <a:pt x="488058" y="48806"/>
                    </a:cubicBezTo>
                    <a:lnTo>
                      <a:pt x="488058" y="498724"/>
                    </a:lnTo>
                    <a:cubicBezTo>
                      <a:pt x="488058" y="525679"/>
                      <a:pt x="466207" y="547530"/>
                      <a:pt x="439252" y="547530"/>
                    </a:cubicBezTo>
                    <a:lnTo>
                      <a:pt x="48806" y="547530"/>
                    </a:lnTo>
                    <a:cubicBezTo>
                      <a:pt x="21851" y="547530"/>
                      <a:pt x="0" y="525679"/>
                      <a:pt x="0" y="498724"/>
                    </a:cubicBezTo>
                    <a:lnTo>
                      <a:pt x="0" y="4880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1DEFF">
                      <a:tint val="66000"/>
                      <a:satMod val="160000"/>
                    </a:srgbClr>
                  </a:gs>
                  <a:gs pos="50000">
                    <a:srgbClr val="81DEFF">
                      <a:tint val="44500"/>
                      <a:satMod val="160000"/>
                    </a:srgbClr>
                  </a:gs>
                  <a:gs pos="100000">
                    <a:srgbClr val="81DEFF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6205" tIns="56205" rIns="56205" bIns="56205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3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345</a:t>
                </a:r>
                <a:endParaRPr lang="ru-RU" sz="13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" name="Полилиния 49"/>
              <p:cNvSpPr/>
              <p:nvPr/>
            </p:nvSpPr>
            <p:spPr>
              <a:xfrm>
                <a:off x="7290265" y="4097139"/>
                <a:ext cx="674035" cy="390123"/>
              </a:xfrm>
              <a:custGeom>
                <a:avLst/>
                <a:gdLst>
                  <a:gd name="connsiteX0" fmla="*/ 0 w 473035"/>
                  <a:gd name="connsiteY0" fmla="*/ 37807 h 378068"/>
                  <a:gd name="connsiteX1" fmla="*/ 37807 w 473035"/>
                  <a:gd name="connsiteY1" fmla="*/ 0 h 378068"/>
                  <a:gd name="connsiteX2" fmla="*/ 435228 w 473035"/>
                  <a:gd name="connsiteY2" fmla="*/ 0 h 378068"/>
                  <a:gd name="connsiteX3" fmla="*/ 473035 w 473035"/>
                  <a:gd name="connsiteY3" fmla="*/ 37807 h 378068"/>
                  <a:gd name="connsiteX4" fmla="*/ 473035 w 473035"/>
                  <a:gd name="connsiteY4" fmla="*/ 340261 h 378068"/>
                  <a:gd name="connsiteX5" fmla="*/ 435228 w 473035"/>
                  <a:gd name="connsiteY5" fmla="*/ 378068 h 378068"/>
                  <a:gd name="connsiteX6" fmla="*/ 37807 w 473035"/>
                  <a:gd name="connsiteY6" fmla="*/ 378068 h 378068"/>
                  <a:gd name="connsiteX7" fmla="*/ 0 w 473035"/>
                  <a:gd name="connsiteY7" fmla="*/ 340261 h 378068"/>
                  <a:gd name="connsiteX8" fmla="*/ 0 w 473035"/>
                  <a:gd name="connsiteY8" fmla="*/ 37807 h 378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035" h="378068">
                    <a:moveTo>
                      <a:pt x="0" y="37807"/>
                    </a:moveTo>
                    <a:cubicBezTo>
                      <a:pt x="0" y="16927"/>
                      <a:pt x="16927" y="0"/>
                      <a:pt x="37807" y="0"/>
                    </a:cubicBezTo>
                    <a:lnTo>
                      <a:pt x="435228" y="0"/>
                    </a:lnTo>
                    <a:cubicBezTo>
                      <a:pt x="456108" y="0"/>
                      <a:pt x="473035" y="16927"/>
                      <a:pt x="473035" y="37807"/>
                    </a:cubicBezTo>
                    <a:lnTo>
                      <a:pt x="473035" y="340261"/>
                    </a:lnTo>
                    <a:cubicBezTo>
                      <a:pt x="473035" y="361141"/>
                      <a:pt x="456108" y="378068"/>
                      <a:pt x="435228" y="378068"/>
                    </a:cubicBezTo>
                    <a:lnTo>
                      <a:pt x="37807" y="378068"/>
                    </a:lnTo>
                    <a:cubicBezTo>
                      <a:pt x="16927" y="378068"/>
                      <a:pt x="0" y="361141"/>
                      <a:pt x="0" y="340261"/>
                    </a:cubicBezTo>
                    <a:lnTo>
                      <a:pt x="0" y="3780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1DEFF">
                      <a:tint val="66000"/>
                      <a:satMod val="160000"/>
                    </a:srgbClr>
                  </a:gs>
                  <a:gs pos="50000">
                    <a:srgbClr val="81DEFF">
                      <a:tint val="44500"/>
                      <a:satMod val="160000"/>
                    </a:srgbClr>
                  </a:gs>
                  <a:gs pos="100000">
                    <a:srgbClr val="81DEFF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2983" tIns="52983" rIns="52983" bIns="52983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1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29 400,0</a:t>
                </a:r>
                <a:endParaRPr lang="ru-RU" sz="11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1" name="Полилиния 130"/>
              <p:cNvSpPr/>
              <p:nvPr/>
            </p:nvSpPr>
            <p:spPr>
              <a:xfrm>
                <a:off x="7293614" y="4581127"/>
                <a:ext cx="670685" cy="387194"/>
              </a:xfrm>
              <a:custGeom>
                <a:avLst/>
                <a:gdLst>
                  <a:gd name="connsiteX0" fmla="*/ 0 w 444361"/>
                  <a:gd name="connsiteY0" fmla="*/ 30190 h 301899"/>
                  <a:gd name="connsiteX1" fmla="*/ 30190 w 444361"/>
                  <a:gd name="connsiteY1" fmla="*/ 0 h 301899"/>
                  <a:gd name="connsiteX2" fmla="*/ 414171 w 444361"/>
                  <a:gd name="connsiteY2" fmla="*/ 0 h 301899"/>
                  <a:gd name="connsiteX3" fmla="*/ 444361 w 444361"/>
                  <a:gd name="connsiteY3" fmla="*/ 30190 h 301899"/>
                  <a:gd name="connsiteX4" fmla="*/ 444361 w 444361"/>
                  <a:gd name="connsiteY4" fmla="*/ 271709 h 301899"/>
                  <a:gd name="connsiteX5" fmla="*/ 414171 w 444361"/>
                  <a:gd name="connsiteY5" fmla="*/ 301899 h 301899"/>
                  <a:gd name="connsiteX6" fmla="*/ 30190 w 444361"/>
                  <a:gd name="connsiteY6" fmla="*/ 301899 h 301899"/>
                  <a:gd name="connsiteX7" fmla="*/ 0 w 444361"/>
                  <a:gd name="connsiteY7" fmla="*/ 271709 h 301899"/>
                  <a:gd name="connsiteX8" fmla="*/ 0 w 444361"/>
                  <a:gd name="connsiteY8" fmla="*/ 30190 h 301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4361" h="301899">
                    <a:moveTo>
                      <a:pt x="0" y="30190"/>
                    </a:moveTo>
                    <a:cubicBezTo>
                      <a:pt x="0" y="13517"/>
                      <a:pt x="13517" y="0"/>
                      <a:pt x="30190" y="0"/>
                    </a:cubicBezTo>
                    <a:lnTo>
                      <a:pt x="414171" y="0"/>
                    </a:lnTo>
                    <a:cubicBezTo>
                      <a:pt x="430844" y="0"/>
                      <a:pt x="444361" y="13517"/>
                      <a:pt x="444361" y="30190"/>
                    </a:cubicBezTo>
                    <a:lnTo>
                      <a:pt x="444361" y="271709"/>
                    </a:lnTo>
                    <a:cubicBezTo>
                      <a:pt x="444361" y="288382"/>
                      <a:pt x="430844" y="301899"/>
                      <a:pt x="414171" y="301899"/>
                    </a:cubicBezTo>
                    <a:lnTo>
                      <a:pt x="30190" y="301899"/>
                    </a:lnTo>
                    <a:cubicBezTo>
                      <a:pt x="13517" y="301899"/>
                      <a:pt x="0" y="288382"/>
                      <a:pt x="0" y="271709"/>
                    </a:cubicBezTo>
                    <a:lnTo>
                      <a:pt x="0" y="3019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1DEFF">
                      <a:tint val="66000"/>
                      <a:satMod val="160000"/>
                    </a:srgbClr>
                  </a:gs>
                  <a:gs pos="50000">
                    <a:srgbClr val="81DEFF">
                      <a:tint val="44500"/>
                      <a:satMod val="160000"/>
                    </a:srgbClr>
                  </a:gs>
                  <a:gs pos="100000">
                    <a:srgbClr val="81DEFF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0752" tIns="50752" rIns="50752" bIns="50752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3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0,0</a:t>
                </a:r>
                <a:endParaRPr lang="ru-RU" sz="13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4" name="Полилиния 63"/>
              <p:cNvSpPr/>
              <p:nvPr/>
            </p:nvSpPr>
            <p:spPr>
              <a:xfrm>
                <a:off x="7290266" y="5912950"/>
                <a:ext cx="674036" cy="611500"/>
              </a:xfrm>
              <a:custGeom>
                <a:avLst/>
                <a:gdLst>
                  <a:gd name="connsiteX0" fmla="*/ 0 w 444361"/>
                  <a:gd name="connsiteY0" fmla="*/ 30190 h 301899"/>
                  <a:gd name="connsiteX1" fmla="*/ 30190 w 444361"/>
                  <a:gd name="connsiteY1" fmla="*/ 0 h 301899"/>
                  <a:gd name="connsiteX2" fmla="*/ 414171 w 444361"/>
                  <a:gd name="connsiteY2" fmla="*/ 0 h 301899"/>
                  <a:gd name="connsiteX3" fmla="*/ 444361 w 444361"/>
                  <a:gd name="connsiteY3" fmla="*/ 30190 h 301899"/>
                  <a:gd name="connsiteX4" fmla="*/ 444361 w 444361"/>
                  <a:gd name="connsiteY4" fmla="*/ 271709 h 301899"/>
                  <a:gd name="connsiteX5" fmla="*/ 414171 w 444361"/>
                  <a:gd name="connsiteY5" fmla="*/ 301899 h 301899"/>
                  <a:gd name="connsiteX6" fmla="*/ 30190 w 444361"/>
                  <a:gd name="connsiteY6" fmla="*/ 301899 h 301899"/>
                  <a:gd name="connsiteX7" fmla="*/ 0 w 444361"/>
                  <a:gd name="connsiteY7" fmla="*/ 271709 h 301899"/>
                  <a:gd name="connsiteX8" fmla="*/ 0 w 444361"/>
                  <a:gd name="connsiteY8" fmla="*/ 30190 h 301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4361" h="301899">
                    <a:moveTo>
                      <a:pt x="0" y="30190"/>
                    </a:moveTo>
                    <a:cubicBezTo>
                      <a:pt x="0" y="13517"/>
                      <a:pt x="13517" y="0"/>
                      <a:pt x="30190" y="0"/>
                    </a:cubicBezTo>
                    <a:lnTo>
                      <a:pt x="414171" y="0"/>
                    </a:lnTo>
                    <a:cubicBezTo>
                      <a:pt x="430844" y="0"/>
                      <a:pt x="444361" y="13517"/>
                      <a:pt x="444361" y="30190"/>
                    </a:cubicBezTo>
                    <a:lnTo>
                      <a:pt x="444361" y="271709"/>
                    </a:lnTo>
                    <a:cubicBezTo>
                      <a:pt x="444361" y="288382"/>
                      <a:pt x="430844" y="301899"/>
                      <a:pt x="414171" y="301899"/>
                    </a:cubicBezTo>
                    <a:lnTo>
                      <a:pt x="30190" y="301899"/>
                    </a:lnTo>
                    <a:cubicBezTo>
                      <a:pt x="13517" y="301899"/>
                      <a:pt x="0" y="288382"/>
                      <a:pt x="0" y="271709"/>
                    </a:cubicBezTo>
                    <a:lnTo>
                      <a:pt x="0" y="3019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1DEFF">
                      <a:tint val="66000"/>
                      <a:satMod val="160000"/>
                    </a:srgbClr>
                  </a:gs>
                  <a:gs pos="50000">
                    <a:srgbClr val="81DEFF">
                      <a:tint val="44500"/>
                      <a:satMod val="160000"/>
                    </a:srgbClr>
                  </a:gs>
                  <a:gs pos="100000">
                    <a:srgbClr val="81DEFF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0752" tIns="50752" rIns="50752" bIns="50752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3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ru-RU" sz="13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" name="Полилиния 67"/>
              <p:cNvSpPr/>
              <p:nvPr/>
            </p:nvSpPr>
            <p:spPr>
              <a:xfrm>
                <a:off x="7293614" y="3191907"/>
                <a:ext cx="670686" cy="362975"/>
              </a:xfrm>
              <a:custGeom>
                <a:avLst/>
                <a:gdLst>
                  <a:gd name="connsiteX0" fmla="*/ 0 w 499638"/>
                  <a:gd name="connsiteY0" fmla="*/ 42908 h 429080"/>
                  <a:gd name="connsiteX1" fmla="*/ 42908 w 499638"/>
                  <a:gd name="connsiteY1" fmla="*/ 0 h 429080"/>
                  <a:gd name="connsiteX2" fmla="*/ 456730 w 499638"/>
                  <a:gd name="connsiteY2" fmla="*/ 0 h 429080"/>
                  <a:gd name="connsiteX3" fmla="*/ 499638 w 499638"/>
                  <a:gd name="connsiteY3" fmla="*/ 42908 h 429080"/>
                  <a:gd name="connsiteX4" fmla="*/ 499638 w 499638"/>
                  <a:gd name="connsiteY4" fmla="*/ 386172 h 429080"/>
                  <a:gd name="connsiteX5" fmla="*/ 456730 w 499638"/>
                  <a:gd name="connsiteY5" fmla="*/ 429080 h 429080"/>
                  <a:gd name="connsiteX6" fmla="*/ 42908 w 499638"/>
                  <a:gd name="connsiteY6" fmla="*/ 429080 h 429080"/>
                  <a:gd name="connsiteX7" fmla="*/ 0 w 499638"/>
                  <a:gd name="connsiteY7" fmla="*/ 386172 h 429080"/>
                  <a:gd name="connsiteX8" fmla="*/ 0 w 499638"/>
                  <a:gd name="connsiteY8" fmla="*/ 42908 h 429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9638" h="429080">
                    <a:moveTo>
                      <a:pt x="0" y="42908"/>
                    </a:moveTo>
                    <a:cubicBezTo>
                      <a:pt x="0" y="19211"/>
                      <a:pt x="19211" y="0"/>
                      <a:pt x="42908" y="0"/>
                    </a:cubicBezTo>
                    <a:lnTo>
                      <a:pt x="456730" y="0"/>
                    </a:lnTo>
                    <a:cubicBezTo>
                      <a:pt x="480427" y="0"/>
                      <a:pt x="499638" y="19211"/>
                      <a:pt x="499638" y="42908"/>
                    </a:cubicBezTo>
                    <a:lnTo>
                      <a:pt x="499638" y="386172"/>
                    </a:lnTo>
                    <a:cubicBezTo>
                      <a:pt x="499638" y="409869"/>
                      <a:pt x="480427" y="429080"/>
                      <a:pt x="456730" y="429080"/>
                    </a:cubicBezTo>
                    <a:lnTo>
                      <a:pt x="42908" y="429080"/>
                    </a:lnTo>
                    <a:cubicBezTo>
                      <a:pt x="19211" y="429080"/>
                      <a:pt x="0" y="409869"/>
                      <a:pt x="0" y="386172"/>
                    </a:cubicBezTo>
                    <a:lnTo>
                      <a:pt x="0" y="4290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1DEFF">
                      <a:tint val="66000"/>
                      <a:satMod val="160000"/>
                    </a:srgbClr>
                  </a:gs>
                  <a:gs pos="50000">
                    <a:srgbClr val="81DEFF">
                      <a:tint val="44500"/>
                      <a:satMod val="160000"/>
                    </a:srgbClr>
                  </a:gs>
                  <a:gs pos="100000">
                    <a:srgbClr val="81DEFF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4477" tIns="54477" rIns="54477" bIns="54477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3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4,0</a:t>
                </a:r>
                <a:endParaRPr lang="ru-RU" sz="13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69" name="Группа 68"/>
          <p:cNvGrpSpPr/>
          <p:nvPr/>
        </p:nvGrpSpPr>
        <p:grpSpPr>
          <a:xfrm>
            <a:off x="8345079" y="2132858"/>
            <a:ext cx="691420" cy="4398313"/>
            <a:chOff x="8153939" y="2126136"/>
            <a:chExt cx="691420" cy="4398313"/>
          </a:xfrm>
        </p:grpSpPr>
        <p:sp>
          <p:nvSpPr>
            <p:cNvPr id="70" name="Полилиния 69"/>
            <p:cNvSpPr/>
            <p:nvPr/>
          </p:nvSpPr>
          <p:spPr>
            <a:xfrm>
              <a:off x="8153939" y="2126136"/>
              <a:ext cx="691417" cy="509882"/>
            </a:xfrm>
            <a:custGeom>
              <a:avLst/>
              <a:gdLst>
                <a:gd name="connsiteX0" fmla="*/ 0 w 501594"/>
                <a:gd name="connsiteY0" fmla="*/ 50159 h 917152"/>
                <a:gd name="connsiteX1" fmla="*/ 50159 w 501594"/>
                <a:gd name="connsiteY1" fmla="*/ 0 h 917152"/>
                <a:gd name="connsiteX2" fmla="*/ 451435 w 501594"/>
                <a:gd name="connsiteY2" fmla="*/ 0 h 917152"/>
                <a:gd name="connsiteX3" fmla="*/ 501594 w 501594"/>
                <a:gd name="connsiteY3" fmla="*/ 50159 h 917152"/>
                <a:gd name="connsiteX4" fmla="*/ 501594 w 501594"/>
                <a:gd name="connsiteY4" fmla="*/ 866993 h 917152"/>
                <a:gd name="connsiteX5" fmla="*/ 451435 w 501594"/>
                <a:gd name="connsiteY5" fmla="*/ 917152 h 917152"/>
                <a:gd name="connsiteX6" fmla="*/ 50159 w 501594"/>
                <a:gd name="connsiteY6" fmla="*/ 917152 h 917152"/>
                <a:gd name="connsiteX7" fmla="*/ 0 w 501594"/>
                <a:gd name="connsiteY7" fmla="*/ 866993 h 917152"/>
                <a:gd name="connsiteX8" fmla="*/ 0 w 501594"/>
                <a:gd name="connsiteY8" fmla="*/ 50159 h 917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1594" h="917152">
                  <a:moveTo>
                    <a:pt x="0" y="50159"/>
                  </a:moveTo>
                  <a:cubicBezTo>
                    <a:pt x="0" y="22457"/>
                    <a:pt x="22457" y="0"/>
                    <a:pt x="50159" y="0"/>
                  </a:cubicBezTo>
                  <a:lnTo>
                    <a:pt x="451435" y="0"/>
                  </a:lnTo>
                  <a:cubicBezTo>
                    <a:pt x="479137" y="0"/>
                    <a:pt x="501594" y="22457"/>
                    <a:pt x="501594" y="50159"/>
                  </a:cubicBezTo>
                  <a:lnTo>
                    <a:pt x="501594" y="866993"/>
                  </a:lnTo>
                  <a:cubicBezTo>
                    <a:pt x="501594" y="894695"/>
                    <a:pt x="479137" y="917152"/>
                    <a:pt x="451435" y="917152"/>
                  </a:cubicBezTo>
                  <a:lnTo>
                    <a:pt x="50159" y="917152"/>
                  </a:lnTo>
                  <a:cubicBezTo>
                    <a:pt x="22457" y="917152"/>
                    <a:pt x="0" y="894695"/>
                    <a:pt x="0" y="866993"/>
                  </a:cubicBezTo>
                  <a:lnTo>
                    <a:pt x="0" y="5015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1DEFF">
                    <a:tint val="66000"/>
                    <a:satMod val="160000"/>
                  </a:srgbClr>
                </a:gs>
                <a:gs pos="50000">
                  <a:srgbClr val="81DEFF">
                    <a:tint val="44500"/>
                    <a:satMod val="160000"/>
                  </a:srgbClr>
                </a:gs>
                <a:gs pos="100000">
                  <a:srgbClr val="81DEFF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8031" tIns="68031" rIns="68031" bIns="68031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2023</a:t>
              </a:r>
              <a:endParaRPr lang="ru-RU" sz="1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" name="Полилиния 70"/>
            <p:cNvSpPr/>
            <p:nvPr/>
          </p:nvSpPr>
          <p:spPr>
            <a:xfrm>
              <a:off x="8153939" y="2718960"/>
              <a:ext cx="691418" cy="384347"/>
            </a:xfrm>
            <a:custGeom>
              <a:avLst/>
              <a:gdLst>
                <a:gd name="connsiteX0" fmla="*/ 0 w 444361"/>
                <a:gd name="connsiteY0" fmla="*/ 30190 h 301899"/>
                <a:gd name="connsiteX1" fmla="*/ 30190 w 444361"/>
                <a:gd name="connsiteY1" fmla="*/ 0 h 301899"/>
                <a:gd name="connsiteX2" fmla="*/ 414171 w 444361"/>
                <a:gd name="connsiteY2" fmla="*/ 0 h 301899"/>
                <a:gd name="connsiteX3" fmla="*/ 444361 w 444361"/>
                <a:gd name="connsiteY3" fmla="*/ 30190 h 301899"/>
                <a:gd name="connsiteX4" fmla="*/ 444361 w 444361"/>
                <a:gd name="connsiteY4" fmla="*/ 271709 h 301899"/>
                <a:gd name="connsiteX5" fmla="*/ 414171 w 444361"/>
                <a:gd name="connsiteY5" fmla="*/ 301899 h 301899"/>
                <a:gd name="connsiteX6" fmla="*/ 30190 w 444361"/>
                <a:gd name="connsiteY6" fmla="*/ 301899 h 301899"/>
                <a:gd name="connsiteX7" fmla="*/ 0 w 444361"/>
                <a:gd name="connsiteY7" fmla="*/ 271709 h 301899"/>
                <a:gd name="connsiteX8" fmla="*/ 0 w 444361"/>
                <a:gd name="connsiteY8" fmla="*/ 30190 h 301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4361" h="301899">
                  <a:moveTo>
                    <a:pt x="0" y="30190"/>
                  </a:moveTo>
                  <a:cubicBezTo>
                    <a:pt x="0" y="13517"/>
                    <a:pt x="13517" y="0"/>
                    <a:pt x="30190" y="0"/>
                  </a:cubicBezTo>
                  <a:lnTo>
                    <a:pt x="414171" y="0"/>
                  </a:lnTo>
                  <a:cubicBezTo>
                    <a:pt x="430844" y="0"/>
                    <a:pt x="444361" y="13517"/>
                    <a:pt x="444361" y="30190"/>
                  </a:cubicBezTo>
                  <a:lnTo>
                    <a:pt x="444361" y="271709"/>
                  </a:lnTo>
                  <a:cubicBezTo>
                    <a:pt x="444361" y="288382"/>
                    <a:pt x="430844" y="301899"/>
                    <a:pt x="414171" y="301899"/>
                  </a:cubicBezTo>
                  <a:lnTo>
                    <a:pt x="30190" y="301899"/>
                  </a:lnTo>
                  <a:cubicBezTo>
                    <a:pt x="13517" y="301899"/>
                    <a:pt x="0" y="288382"/>
                    <a:pt x="0" y="271709"/>
                  </a:cubicBezTo>
                  <a:lnTo>
                    <a:pt x="0" y="301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1DEFF">
                    <a:tint val="66000"/>
                    <a:satMod val="160000"/>
                  </a:srgbClr>
                </a:gs>
                <a:gs pos="50000">
                  <a:srgbClr val="81DEFF">
                    <a:tint val="44500"/>
                    <a:satMod val="160000"/>
                  </a:srgbClr>
                </a:gs>
                <a:gs pos="100000">
                  <a:srgbClr val="81DEFF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0752" tIns="50752" rIns="50752" bIns="50752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855</a:t>
              </a:r>
              <a:endParaRPr lang="ru-RU" sz="1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72" name="Группа 71"/>
            <p:cNvGrpSpPr/>
            <p:nvPr/>
          </p:nvGrpSpPr>
          <p:grpSpPr>
            <a:xfrm>
              <a:off x="8153939" y="3644129"/>
              <a:ext cx="691419" cy="2207842"/>
              <a:chOff x="8153939" y="3644129"/>
              <a:chExt cx="691419" cy="2207842"/>
            </a:xfrm>
          </p:grpSpPr>
          <p:sp>
            <p:nvSpPr>
              <p:cNvPr id="75" name="Полилиния 74"/>
              <p:cNvSpPr/>
              <p:nvPr/>
            </p:nvSpPr>
            <p:spPr>
              <a:xfrm>
                <a:off x="8158518" y="3644129"/>
                <a:ext cx="686840" cy="379772"/>
              </a:xfrm>
              <a:custGeom>
                <a:avLst/>
                <a:gdLst>
                  <a:gd name="connsiteX0" fmla="*/ 0 w 444361"/>
                  <a:gd name="connsiteY0" fmla="*/ 30190 h 301899"/>
                  <a:gd name="connsiteX1" fmla="*/ 30190 w 444361"/>
                  <a:gd name="connsiteY1" fmla="*/ 0 h 301899"/>
                  <a:gd name="connsiteX2" fmla="*/ 414171 w 444361"/>
                  <a:gd name="connsiteY2" fmla="*/ 0 h 301899"/>
                  <a:gd name="connsiteX3" fmla="*/ 444361 w 444361"/>
                  <a:gd name="connsiteY3" fmla="*/ 30190 h 301899"/>
                  <a:gd name="connsiteX4" fmla="*/ 444361 w 444361"/>
                  <a:gd name="connsiteY4" fmla="*/ 271709 h 301899"/>
                  <a:gd name="connsiteX5" fmla="*/ 414171 w 444361"/>
                  <a:gd name="connsiteY5" fmla="*/ 301899 h 301899"/>
                  <a:gd name="connsiteX6" fmla="*/ 30190 w 444361"/>
                  <a:gd name="connsiteY6" fmla="*/ 301899 h 301899"/>
                  <a:gd name="connsiteX7" fmla="*/ 0 w 444361"/>
                  <a:gd name="connsiteY7" fmla="*/ 271709 h 301899"/>
                  <a:gd name="connsiteX8" fmla="*/ 0 w 444361"/>
                  <a:gd name="connsiteY8" fmla="*/ 30190 h 301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4361" h="301899">
                    <a:moveTo>
                      <a:pt x="0" y="30190"/>
                    </a:moveTo>
                    <a:cubicBezTo>
                      <a:pt x="0" y="13517"/>
                      <a:pt x="13517" y="0"/>
                      <a:pt x="30190" y="0"/>
                    </a:cubicBezTo>
                    <a:lnTo>
                      <a:pt x="414171" y="0"/>
                    </a:lnTo>
                    <a:cubicBezTo>
                      <a:pt x="430844" y="0"/>
                      <a:pt x="444361" y="13517"/>
                      <a:pt x="444361" y="30190"/>
                    </a:cubicBezTo>
                    <a:lnTo>
                      <a:pt x="444361" y="271709"/>
                    </a:lnTo>
                    <a:cubicBezTo>
                      <a:pt x="444361" y="288382"/>
                      <a:pt x="430844" y="301899"/>
                      <a:pt x="414171" y="301899"/>
                    </a:cubicBezTo>
                    <a:lnTo>
                      <a:pt x="30190" y="301899"/>
                    </a:lnTo>
                    <a:cubicBezTo>
                      <a:pt x="13517" y="301899"/>
                      <a:pt x="0" y="288382"/>
                      <a:pt x="0" y="271709"/>
                    </a:cubicBezTo>
                    <a:lnTo>
                      <a:pt x="0" y="3019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1DEFF">
                      <a:tint val="66000"/>
                      <a:satMod val="160000"/>
                    </a:srgbClr>
                  </a:gs>
                  <a:gs pos="50000">
                    <a:srgbClr val="81DEFF">
                      <a:tint val="44500"/>
                      <a:satMod val="160000"/>
                    </a:srgbClr>
                  </a:gs>
                  <a:gs pos="100000">
                    <a:srgbClr val="81DEFF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0752" tIns="50752" rIns="50752" bIns="50752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3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345</a:t>
                </a:r>
                <a:endParaRPr lang="ru-RU" sz="13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6" name="Полилиния 75"/>
              <p:cNvSpPr/>
              <p:nvPr/>
            </p:nvSpPr>
            <p:spPr>
              <a:xfrm>
                <a:off x="8153939" y="4581127"/>
                <a:ext cx="691417" cy="387194"/>
              </a:xfrm>
              <a:custGeom>
                <a:avLst/>
                <a:gdLst>
                  <a:gd name="connsiteX0" fmla="*/ 0 w 444361"/>
                  <a:gd name="connsiteY0" fmla="*/ 30190 h 301899"/>
                  <a:gd name="connsiteX1" fmla="*/ 30190 w 444361"/>
                  <a:gd name="connsiteY1" fmla="*/ 0 h 301899"/>
                  <a:gd name="connsiteX2" fmla="*/ 414171 w 444361"/>
                  <a:gd name="connsiteY2" fmla="*/ 0 h 301899"/>
                  <a:gd name="connsiteX3" fmla="*/ 444361 w 444361"/>
                  <a:gd name="connsiteY3" fmla="*/ 30190 h 301899"/>
                  <a:gd name="connsiteX4" fmla="*/ 444361 w 444361"/>
                  <a:gd name="connsiteY4" fmla="*/ 271709 h 301899"/>
                  <a:gd name="connsiteX5" fmla="*/ 414171 w 444361"/>
                  <a:gd name="connsiteY5" fmla="*/ 301899 h 301899"/>
                  <a:gd name="connsiteX6" fmla="*/ 30190 w 444361"/>
                  <a:gd name="connsiteY6" fmla="*/ 301899 h 301899"/>
                  <a:gd name="connsiteX7" fmla="*/ 0 w 444361"/>
                  <a:gd name="connsiteY7" fmla="*/ 271709 h 301899"/>
                  <a:gd name="connsiteX8" fmla="*/ 0 w 444361"/>
                  <a:gd name="connsiteY8" fmla="*/ 30190 h 301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4361" h="301899">
                    <a:moveTo>
                      <a:pt x="0" y="30190"/>
                    </a:moveTo>
                    <a:cubicBezTo>
                      <a:pt x="0" y="13517"/>
                      <a:pt x="13517" y="0"/>
                      <a:pt x="30190" y="0"/>
                    </a:cubicBezTo>
                    <a:lnTo>
                      <a:pt x="414171" y="0"/>
                    </a:lnTo>
                    <a:cubicBezTo>
                      <a:pt x="430844" y="0"/>
                      <a:pt x="444361" y="13517"/>
                      <a:pt x="444361" y="30190"/>
                    </a:cubicBezTo>
                    <a:lnTo>
                      <a:pt x="444361" y="271709"/>
                    </a:lnTo>
                    <a:cubicBezTo>
                      <a:pt x="444361" y="288382"/>
                      <a:pt x="430844" y="301899"/>
                      <a:pt x="414171" y="301899"/>
                    </a:cubicBezTo>
                    <a:lnTo>
                      <a:pt x="30190" y="301899"/>
                    </a:lnTo>
                    <a:cubicBezTo>
                      <a:pt x="13517" y="301899"/>
                      <a:pt x="0" y="288382"/>
                      <a:pt x="0" y="271709"/>
                    </a:cubicBezTo>
                    <a:lnTo>
                      <a:pt x="0" y="3019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1DEFF">
                      <a:tint val="66000"/>
                      <a:satMod val="160000"/>
                    </a:srgbClr>
                  </a:gs>
                  <a:gs pos="50000">
                    <a:srgbClr val="81DEFF">
                      <a:tint val="44500"/>
                      <a:satMod val="160000"/>
                    </a:srgbClr>
                  </a:gs>
                  <a:gs pos="100000">
                    <a:srgbClr val="81DEFF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0752" tIns="50752" rIns="50752" bIns="50752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3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3,6</a:t>
                </a:r>
                <a:endParaRPr lang="ru-RU" sz="13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7" name="Полилиния 76"/>
              <p:cNvSpPr/>
              <p:nvPr/>
            </p:nvSpPr>
            <p:spPr>
              <a:xfrm>
                <a:off x="8158517" y="4097139"/>
                <a:ext cx="686841" cy="397711"/>
              </a:xfrm>
              <a:custGeom>
                <a:avLst/>
                <a:gdLst>
                  <a:gd name="connsiteX0" fmla="*/ 0 w 444361"/>
                  <a:gd name="connsiteY0" fmla="*/ 30190 h 301899"/>
                  <a:gd name="connsiteX1" fmla="*/ 30190 w 444361"/>
                  <a:gd name="connsiteY1" fmla="*/ 0 h 301899"/>
                  <a:gd name="connsiteX2" fmla="*/ 414171 w 444361"/>
                  <a:gd name="connsiteY2" fmla="*/ 0 h 301899"/>
                  <a:gd name="connsiteX3" fmla="*/ 444361 w 444361"/>
                  <a:gd name="connsiteY3" fmla="*/ 30190 h 301899"/>
                  <a:gd name="connsiteX4" fmla="*/ 444361 w 444361"/>
                  <a:gd name="connsiteY4" fmla="*/ 271709 h 301899"/>
                  <a:gd name="connsiteX5" fmla="*/ 414171 w 444361"/>
                  <a:gd name="connsiteY5" fmla="*/ 301899 h 301899"/>
                  <a:gd name="connsiteX6" fmla="*/ 30190 w 444361"/>
                  <a:gd name="connsiteY6" fmla="*/ 301899 h 301899"/>
                  <a:gd name="connsiteX7" fmla="*/ 0 w 444361"/>
                  <a:gd name="connsiteY7" fmla="*/ 271709 h 301899"/>
                  <a:gd name="connsiteX8" fmla="*/ 0 w 444361"/>
                  <a:gd name="connsiteY8" fmla="*/ 30190 h 301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4361" h="301899">
                    <a:moveTo>
                      <a:pt x="0" y="30190"/>
                    </a:moveTo>
                    <a:cubicBezTo>
                      <a:pt x="0" y="13517"/>
                      <a:pt x="13517" y="0"/>
                      <a:pt x="30190" y="0"/>
                    </a:cubicBezTo>
                    <a:lnTo>
                      <a:pt x="414171" y="0"/>
                    </a:lnTo>
                    <a:cubicBezTo>
                      <a:pt x="430844" y="0"/>
                      <a:pt x="444361" y="13517"/>
                      <a:pt x="444361" y="30190"/>
                    </a:cubicBezTo>
                    <a:lnTo>
                      <a:pt x="444361" y="271709"/>
                    </a:lnTo>
                    <a:cubicBezTo>
                      <a:pt x="444361" y="288382"/>
                      <a:pt x="430844" y="301899"/>
                      <a:pt x="414171" y="301899"/>
                    </a:cubicBezTo>
                    <a:lnTo>
                      <a:pt x="30190" y="301899"/>
                    </a:lnTo>
                    <a:cubicBezTo>
                      <a:pt x="13517" y="301899"/>
                      <a:pt x="0" y="288382"/>
                      <a:pt x="0" y="271709"/>
                    </a:cubicBezTo>
                    <a:lnTo>
                      <a:pt x="0" y="3019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1DEFF">
                      <a:tint val="66000"/>
                      <a:satMod val="160000"/>
                    </a:srgbClr>
                  </a:gs>
                  <a:gs pos="50000">
                    <a:srgbClr val="81DEFF">
                      <a:tint val="44500"/>
                      <a:satMod val="160000"/>
                    </a:srgbClr>
                  </a:gs>
                  <a:gs pos="100000">
                    <a:srgbClr val="81DEFF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0752" tIns="50752" rIns="50752" bIns="50752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1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29 500,0</a:t>
                </a:r>
                <a:endParaRPr lang="ru-RU" sz="11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8" name="Полилиния 77"/>
              <p:cNvSpPr/>
              <p:nvPr/>
            </p:nvSpPr>
            <p:spPr>
              <a:xfrm>
                <a:off x="8153939" y="5059883"/>
                <a:ext cx="691417" cy="792088"/>
              </a:xfrm>
              <a:custGeom>
                <a:avLst/>
                <a:gdLst>
                  <a:gd name="connsiteX0" fmla="*/ 0 w 444361"/>
                  <a:gd name="connsiteY0" fmla="*/ 30190 h 301899"/>
                  <a:gd name="connsiteX1" fmla="*/ 30190 w 444361"/>
                  <a:gd name="connsiteY1" fmla="*/ 0 h 301899"/>
                  <a:gd name="connsiteX2" fmla="*/ 414171 w 444361"/>
                  <a:gd name="connsiteY2" fmla="*/ 0 h 301899"/>
                  <a:gd name="connsiteX3" fmla="*/ 444361 w 444361"/>
                  <a:gd name="connsiteY3" fmla="*/ 30190 h 301899"/>
                  <a:gd name="connsiteX4" fmla="*/ 444361 w 444361"/>
                  <a:gd name="connsiteY4" fmla="*/ 271709 h 301899"/>
                  <a:gd name="connsiteX5" fmla="*/ 414171 w 444361"/>
                  <a:gd name="connsiteY5" fmla="*/ 301899 h 301899"/>
                  <a:gd name="connsiteX6" fmla="*/ 30190 w 444361"/>
                  <a:gd name="connsiteY6" fmla="*/ 301899 h 301899"/>
                  <a:gd name="connsiteX7" fmla="*/ 0 w 444361"/>
                  <a:gd name="connsiteY7" fmla="*/ 271709 h 301899"/>
                  <a:gd name="connsiteX8" fmla="*/ 0 w 444361"/>
                  <a:gd name="connsiteY8" fmla="*/ 30190 h 301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4361" h="301899">
                    <a:moveTo>
                      <a:pt x="0" y="30190"/>
                    </a:moveTo>
                    <a:cubicBezTo>
                      <a:pt x="0" y="13517"/>
                      <a:pt x="13517" y="0"/>
                      <a:pt x="30190" y="0"/>
                    </a:cubicBezTo>
                    <a:lnTo>
                      <a:pt x="414171" y="0"/>
                    </a:lnTo>
                    <a:cubicBezTo>
                      <a:pt x="430844" y="0"/>
                      <a:pt x="444361" y="13517"/>
                      <a:pt x="444361" y="30190"/>
                    </a:cubicBezTo>
                    <a:lnTo>
                      <a:pt x="444361" y="271709"/>
                    </a:lnTo>
                    <a:cubicBezTo>
                      <a:pt x="444361" y="288382"/>
                      <a:pt x="430844" y="301899"/>
                      <a:pt x="414171" y="301899"/>
                    </a:cubicBezTo>
                    <a:lnTo>
                      <a:pt x="30190" y="301899"/>
                    </a:lnTo>
                    <a:cubicBezTo>
                      <a:pt x="13517" y="301899"/>
                      <a:pt x="0" y="288382"/>
                      <a:pt x="0" y="271709"/>
                    </a:cubicBezTo>
                    <a:lnTo>
                      <a:pt x="0" y="3019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1DEFF">
                      <a:tint val="66000"/>
                      <a:satMod val="160000"/>
                    </a:srgbClr>
                  </a:gs>
                  <a:gs pos="50000">
                    <a:srgbClr val="81DEFF">
                      <a:tint val="44500"/>
                      <a:satMod val="160000"/>
                    </a:srgbClr>
                  </a:gs>
                  <a:gs pos="100000">
                    <a:srgbClr val="81DEFF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0752" tIns="50752" rIns="50752" bIns="50752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3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110</a:t>
                </a:r>
                <a:endParaRPr lang="ru-RU" sz="13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3" name="Полилиния 72"/>
            <p:cNvSpPr/>
            <p:nvPr/>
          </p:nvSpPr>
          <p:spPr>
            <a:xfrm>
              <a:off x="8158517" y="5912950"/>
              <a:ext cx="686842" cy="611499"/>
            </a:xfrm>
            <a:custGeom>
              <a:avLst/>
              <a:gdLst>
                <a:gd name="connsiteX0" fmla="*/ 0 w 444361"/>
                <a:gd name="connsiteY0" fmla="*/ 30190 h 301899"/>
                <a:gd name="connsiteX1" fmla="*/ 30190 w 444361"/>
                <a:gd name="connsiteY1" fmla="*/ 0 h 301899"/>
                <a:gd name="connsiteX2" fmla="*/ 414171 w 444361"/>
                <a:gd name="connsiteY2" fmla="*/ 0 h 301899"/>
                <a:gd name="connsiteX3" fmla="*/ 444361 w 444361"/>
                <a:gd name="connsiteY3" fmla="*/ 30190 h 301899"/>
                <a:gd name="connsiteX4" fmla="*/ 444361 w 444361"/>
                <a:gd name="connsiteY4" fmla="*/ 271709 h 301899"/>
                <a:gd name="connsiteX5" fmla="*/ 414171 w 444361"/>
                <a:gd name="connsiteY5" fmla="*/ 301899 h 301899"/>
                <a:gd name="connsiteX6" fmla="*/ 30190 w 444361"/>
                <a:gd name="connsiteY6" fmla="*/ 301899 h 301899"/>
                <a:gd name="connsiteX7" fmla="*/ 0 w 444361"/>
                <a:gd name="connsiteY7" fmla="*/ 271709 h 301899"/>
                <a:gd name="connsiteX8" fmla="*/ 0 w 444361"/>
                <a:gd name="connsiteY8" fmla="*/ 30190 h 301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4361" h="301899">
                  <a:moveTo>
                    <a:pt x="0" y="30190"/>
                  </a:moveTo>
                  <a:cubicBezTo>
                    <a:pt x="0" y="13517"/>
                    <a:pt x="13517" y="0"/>
                    <a:pt x="30190" y="0"/>
                  </a:cubicBezTo>
                  <a:lnTo>
                    <a:pt x="414171" y="0"/>
                  </a:lnTo>
                  <a:cubicBezTo>
                    <a:pt x="430844" y="0"/>
                    <a:pt x="444361" y="13517"/>
                    <a:pt x="444361" y="30190"/>
                  </a:cubicBezTo>
                  <a:lnTo>
                    <a:pt x="444361" y="271709"/>
                  </a:lnTo>
                  <a:cubicBezTo>
                    <a:pt x="444361" y="288382"/>
                    <a:pt x="430844" y="301899"/>
                    <a:pt x="414171" y="301899"/>
                  </a:cubicBezTo>
                  <a:lnTo>
                    <a:pt x="30190" y="301899"/>
                  </a:lnTo>
                  <a:cubicBezTo>
                    <a:pt x="13517" y="301899"/>
                    <a:pt x="0" y="288382"/>
                    <a:pt x="0" y="271709"/>
                  </a:cubicBezTo>
                  <a:lnTo>
                    <a:pt x="0" y="301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1DEFF">
                    <a:tint val="66000"/>
                    <a:satMod val="160000"/>
                  </a:srgbClr>
                </a:gs>
                <a:gs pos="50000">
                  <a:srgbClr val="81DEFF">
                    <a:tint val="44500"/>
                    <a:satMod val="160000"/>
                  </a:srgbClr>
                </a:gs>
                <a:gs pos="100000">
                  <a:srgbClr val="81DEFF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0752" tIns="50752" rIns="50752" bIns="50752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ru-RU" sz="1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Полилиния 73"/>
            <p:cNvSpPr/>
            <p:nvPr/>
          </p:nvSpPr>
          <p:spPr>
            <a:xfrm>
              <a:off x="8153939" y="3176805"/>
              <a:ext cx="691418" cy="378078"/>
            </a:xfrm>
            <a:custGeom>
              <a:avLst/>
              <a:gdLst>
                <a:gd name="connsiteX0" fmla="*/ 0 w 499638"/>
                <a:gd name="connsiteY0" fmla="*/ 42908 h 429080"/>
                <a:gd name="connsiteX1" fmla="*/ 42908 w 499638"/>
                <a:gd name="connsiteY1" fmla="*/ 0 h 429080"/>
                <a:gd name="connsiteX2" fmla="*/ 456730 w 499638"/>
                <a:gd name="connsiteY2" fmla="*/ 0 h 429080"/>
                <a:gd name="connsiteX3" fmla="*/ 499638 w 499638"/>
                <a:gd name="connsiteY3" fmla="*/ 42908 h 429080"/>
                <a:gd name="connsiteX4" fmla="*/ 499638 w 499638"/>
                <a:gd name="connsiteY4" fmla="*/ 386172 h 429080"/>
                <a:gd name="connsiteX5" fmla="*/ 456730 w 499638"/>
                <a:gd name="connsiteY5" fmla="*/ 429080 h 429080"/>
                <a:gd name="connsiteX6" fmla="*/ 42908 w 499638"/>
                <a:gd name="connsiteY6" fmla="*/ 429080 h 429080"/>
                <a:gd name="connsiteX7" fmla="*/ 0 w 499638"/>
                <a:gd name="connsiteY7" fmla="*/ 386172 h 429080"/>
                <a:gd name="connsiteX8" fmla="*/ 0 w 499638"/>
                <a:gd name="connsiteY8" fmla="*/ 42908 h 429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9638" h="429080">
                  <a:moveTo>
                    <a:pt x="0" y="42908"/>
                  </a:moveTo>
                  <a:cubicBezTo>
                    <a:pt x="0" y="19211"/>
                    <a:pt x="19211" y="0"/>
                    <a:pt x="42908" y="0"/>
                  </a:cubicBezTo>
                  <a:lnTo>
                    <a:pt x="456730" y="0"/>
                  </a:lnTo>
                  <a:cubicBezTo>
                    <a:pt x="480427" y="0"/>
                    <a:pt x="499638" y="19211"/>
                    <a:pt x="499638" y="42908"/>
                  </a:cubicBezTo>
                  <a:lnTo>
                    <a:pt x="499638" y="386172"/>
                  </a:lnTo>
                  <a:cubicBezTo>
                    <a:pt x="499638" y="409869"/>
                    <a:pt x="480427" y="429080"/>
                    <a:pt x="456730" y="429080"/>
                  </a:cubicBezTo>
                  <a:lnTo>
                    <a:pt x="42908" y="429080"/>
                  </a:lnTo>
                  <a:cubicBezTo>
                    <a:pt x="19211" y="429080"/>
                    <a:pt x="0" y="409869"/>
                    <a:pt x="0" y="386172"/>
                  </a:cubicBezTo>
                  <a:lnTo>
                    <a:pt x="0" y="4290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1DEFF">
                    <a:tint val="66000"/>
                    <a:satMod val="160000"/>
                  </a:srgbClr>
                </a:gs>
                <a:gs pos="50000">
                  <a:srgbClr val="81DEFF">
                    <a:tint val="44500"/>
                    <a:satMod val="160000"/>
                  </a:srgbClr>
                </a:gs>
                <a:gs pos="100000">
                  <a:srgbClr val="81DEFF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4477" tIns="54477" rIns="54477" bIns="54477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4,0</a:t>
              </a:r>
              <a:endPara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013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sp>
        <p:nvSpPr>
          <p:cNvPr id="11" name="Номер слайда 2"/>
          <p:cNvSpPr txBox="1">
            <a:spLocks/>
          </p:cNvSpPr>
          <p:nvPr/>
        </p:nvSpPr>
        <p:spPr>
          <a:xfrm>
            <a:off x="8748464" y="6308725"/>
            <a:ext cx="395536" cy="412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400" kern="1200" baseline="0">
                <a:solidFill>
                  <a:srgbClr val="A03202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ru-RU" sz="1600" b="1" dirty="0">
              <a:solidFill>
                <a:prstClr val="black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879602495"/>
              </p:ext>
            </p:extLst>
          </p:nvPr>
        </p:nvGraphicFramePr>
        <p:xfrm>
          <a:off x="509906" y="1772816"/>
          <a:ext cx="8136904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2" name="Скругленный прямоугольник 21"/>
          <p:cNvSpPr/>
          <p:nvPr/>
        </p:nvSpPr>
        <p:spPr>
          <a:xfrm>
            <a:off x="1259632" y="836712"/>
            <a:ext cx="6840760" cy="57886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7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проекта республиканского бюджета Чувашской Республики основывается на:</a:t>
            </a:r>
            <a:endParaRPr lang="ru-RU" sz="17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59730" y="69850"/>
            <a:ext cx="4572000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Font typeface="Georgia" pitchFamily="18" charset="0"/>
              <a:buNone/>
            </a:pPr>
            <a:r>
              <a:rPr lang="ru-RU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термины и понятия</a:t>
            </a:r>
            <a:endParaRPr lang="ru-RU" sz="24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8299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2139" y="692696"/>
            <a:ext cx="6152412" cy="203138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 Чувашской Республики питьевой водой, соответствующей требованиям безопасности и безвредности, установленным санитарно-эпидемиологическими правилами, в объеме, достаточном для 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жизнедеятельности;</a:t>
            </a:r>
            <a:endParaRPr lang="ru-RU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 для приведения коммунальной инфраструктуры в соответствие со стандартами качества, обеспечивающими комфортные и безопасные условия проживания населения;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надежности функционирования газотранспортной системы населенных пунктов Чувашской 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1287125"/>
              </p:ext>
            </p:extLst>
          </p:nvPr>
        </p:nvGraphicFramePr>
        <p:xfrm>
          <a:off x="147780" y="3356992"/>
          <a:ext cx="45719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6" name="TextBox 55"/>
          <p:cNvSpPr txBox="1"/>
          <p:nvPr/>
        </p:nvSpPr>
        <p:spPr>
          <a:xfrm>
            <a:off x="4516" y="3140968"/>
            <a:ext cx="3949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7" name="Диаграмма 5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7366131"/>
              </p:ext>
            </p:extLst>
          </p:nvPr>
        </p:nvGraphicFramePr>
        <p:xfrm>
          <a:off x="65516" y="3140968"/>
          <a:ext cx="3860722" cy="31295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80</a:t>
            </a:fld>
            <a:endParaRPr lang="ru-RU" dirty="0"/>
          </a:p>
        </p:txBody>
      </p:sp>
      <p:sp>
        <p:nvSpPr>
          <p:cNvPr id="59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</a:t>
            </a:r>
            <a:endParaRPr lang="ru-RU" sz="17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7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Модернизация и развитие сферы жилищно-коммунального </a:t>
            </a:r>
            <a:r>
              <a:rPr lang="ru-RU" sz="17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хозяйства»</a:t>
            </a:r>
            <a:endParaRPr lang="ru-RU" sz="17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0" name="Прямая соединительная линия 5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4117947" y="2960705"/>
            <a:ext cx="4878183" cy="320968"/>
          </a:xfrm>
          <a:custGeom>
            <a:avLst/>
            <a:gdLst>
              <a:gd name="connsiteX0" fmla="*/ 0 w 3933156"/>
              <a:gd name="connsiteY0" fmla="*/ 47719 h 477185"/>
              <a:gd name="connsiteX1" fmla="*/ 47719 w 3933156"/>
              <a:gd name="connsiteY1" fmla="*/ 0 h 477185"/>
              <a:gd name="connsiteX2" fmla="*/ 3885438 w 3933156"/>
              <a:gd name="connsiteY2" fmla="*/ 0 h 477185"/>
              <a:gd name="connsiteX3" fmla="*/ 3933157 w 3933156"/>
              <a:gd name="connsiteY3" fmla="*/ 47719 h 477185"/>
              <a:gd name="connsiteX4" fmla="*/ 3933156 w 3933156"/>
              <a:gd name="connsiteY4" fmla="*/ 429467 h 477185"/>
              <a:gd name="connsiteX5" fmla="*/ 3885437 w 3933156"/>
              <a:gd name="connsiteY5" fmla="*/ 477186 h 477185"/>
              <a:gd name="connsiteX6" fmla="*/ 47719 w 3933156"/>
              <a:gd name="connsiteY6" fmla="*/ 477185 h 477185"/>
              <a:gd name="connsiteX7" fmla="*/ 0 w 3933156"/>
              <a:gd name="connsiteY7" fmla="*/ 429466 h 477185"/>
              <a:gd name="connsiteX8" fmla="*/ 0 w 3933156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3156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3885438" y="0"/>
                </a:lnTo>
                <a:cubicBezTo>
                  <a:pt x="3911792" y="0"/>
                  <a:pt x="3933157" y="21365"/>
                  <a:pt x="3933157" y="47719"/>
                </a:cubicBezTo>
                <a:cubicBezTo>
                  <a:pt x="3933157" y="174968"/>
                  <a:pt x="3933156" y="302218"/>
                  <a:pt x="3933156" y="429467"/>
                </a:cubicBezTo>
                <a:cubicBezTo>
                  <a:pt x="3933156" y="455821"/>
                  <a:pt x="3911791" y="477186"/>
                  <a:pt x="3885437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b="1" i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pic>
        <p:nvPicPr>
          <p:cNvPr id="4" name="Picture 2" descr="T:\Госдолг\Катя\05.12.14_batarei_-_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046" y="692696"/>
            <a:ext cx="2918948" cy="20684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олилиния 25"/>
          <p:cNvSpPr/>
          <p:nvPr/>
        </p:nvSpPr>
        <p:spPr>
          <a:xfrm>
            <a:off x="4110687" y="3732022"/>
            <a:ext cx="2837577" cy="504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Модернизация коммунальной инфраструктуры на территории Чувашской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</p:txBody>
      </p:sp>
      <p:sp>
        <p:nvSpPr>
          <p:cNvPr id="36" name="Полилиния 35"/>
          <p:cNvSpPr/>
          <p:nvPr/>
        </p:nvSpPr>
        <p:spPr>
          <a:xfrm>
            <a:off x="7040002" y="3732022"/>
            <a:ext cx="626518" cy="504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180,5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7726085" y="3732022"/>
            <a:ext cx="595588" cy="504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5,4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8400543" y="3732022"/>
            <a:ext cx="595588" cy="504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44,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4111429" y="5805304"/>
            <a:ext cx="2817092" cy="360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Газификация</a:t>
            </a:r>
            <a:r>
              <a:rPr lang="en-US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</p:txBody>
      </p:sp>
      <p:sp>
        <p:nvSpPr>
          <p:cNvPr id="41" name="Полилиния 40"/>
          <p:cNvSpPr/>
          <p:nvPr/>
        </p:nvSpPr>
        <p:spPr>
          <a:xfrm>
            <a:off x="7030677" y="5805304"/>
            <a:ext cx="615135" cy="360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131,5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7696384" y="5805304"/>
            <a:ext cx="601446" cy="360000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8370842" y="5805304"/>
            <a:ext cx="601446" cy="360000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4117947" y="4293096"/>
            <a:ext cx="2817091" cy="576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систем коммунальной инфраструктуры и объектов, используемых для очистки сточных вод</a:t>
            </a:r>
          </a:p>
        </p:txBody>
      </p:sp>
      <p:sp>
        <p:nvSpPr>
          <p:cNvPr id="37" name="Полилиния 36"/>
          <p:cNvSpPr/>
          <p:nvPr/>
        </p:nvSpPr>
        <p:spPr>
          <a:xfrm>
            <a:off x="7037195" y="4293096"/>
            <a:ext cx="612115" cy="576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182,5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7702901" y="4293098"/>
            <a:ext cx="601447" cy="576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8377359" y="4293099"/>
            <a:ext cx="601447" cy="576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4103619" y="3354937"/>
            <a:ext cx="2846667" cy="288000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7045858" y="3354937"/>
            <a:ext cx="612000" cy="288000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7711565" y="3354937"/>
            <a:ext cx="601446" cy="288000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8386022" y="3354937"/>
            <a:ext cx="601446" cy="288000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4109611" y="4941256"/>
            <a:ext cx="2817093" cy="792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и реконструкция (модернизация) объектов питьевого водоснабжения и водоподготовки с учетом оценки качества и безопасности питьевой воды</a:t>
            </a:r>
          </a:p>
        </p:txBody>
      </p:sp>
      <p:sp>
        <p:nvSpPr>
          <p:cNvPr id="45" name="Полилиния 44"/>
          <p:cNvSpPr/>
          <p:nvPr/>
        </p:nvSpPr>
        <p:spPr>
          <a:xfrm>
            <a:off x="7028859" y="4941256"/>
            <a:ext cx="615135" cy="792000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674,8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7694566" y="4941256"/>
            <a:ext cx="601447" cy="792000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634,9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8369024" y="4941256"/>
            <a:ext cx="601447" cy="792000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636,1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028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/>
          <p:nvPr/>
        </p:nvSpPr>
        <p:spPr>
          <a:xfrm>
            <a:off x="5519990" y="1246395"/>
            <a:ext cx="3516505" cy="836382"/>
          </a:xfrm>
          <a:custGeom>
            <a:avLst/>
            <a:gdLst>
              <a:gd name="connsiteX0" fmla="*/ 0 w 3902419"/>
              <a:gd name="connsiteY0" fmla="*/ 91715 h 917152"/>
              <a:gd name="connsiteX1" fmla="*/ 91715 w 3902419"/>
              <a:gd name="connsiteY1" fmla="*/ 0 h 917152"/>
              <a:gd name="connsiteX2" fmla="*/ 3810704 w 3902419"/>
              <a:gd name="connsiteY2" fmla="*/ 0 h 917152"/>
              <a:gd name="connsiteX3" fmla="*/ 3902419 w 3902419"/>
              <a:gd name="connsiteY3" fmla="*/ 91715 h 917152"/>
              <a:gd name="connsiteX4" fmla="*/ 3902419 w 3902419"/>
              <a:gd name="connsiteY4" fmla="*/ 825437 h 917152"/>
              <a:gd name="connsiteX5" fmla="*/ 3810704 w 3902419"/>
              <a:gd name="connsiteY5" fmla="*/ 917152 h 917152"/>
              <a:gd name="connsiteX6" fmla="*/ 91715 w 3902419"/>
              <a:gd name="connsiteY6" fmla="*/ 917152 h 917152"/>
              <a:gd name="connsiteX7" fmla="*/ 0 w 3902419"/>
              <a:gd name="connsiteY7" fmla="*/ 825437 h 917152"/>
              <a:gd name="connsiteX8" fmla="*/ 0 w 3902419"/>
              <a:gd name="connsiteY8" fmla="*/ 91715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2419" h="917152">
                <a:moveTo>
                  <a:pt x="0" y="91715"/>
                </a:moveTo>
                <a:cubicBezTo>
                  <a:pt x="0" y="41062"/>
                  <a:pt x="41062" y="0"/>
                  <a:pt x="91715" y="0"/>
                </a:cubicBezTo>
                <a:lnTo>
                  <a:pt x="3810704" y="0"/>
                </a:lnTo>
                <a:cubicBezTo>
                  <a:pt x="3861357" y="0"/>
                  <a:pt x="3902419" y="41062"/>
                  <a:pt x="3902419" y="91715"/>
                </a:cubicBezTo>
                <a:lnTo>
                  <a:pt x="3902419" y="825437"/>
                </a:lnTo>
                <a:cubicBezTo>
                  <a:pt x="3902419" y="876090"/>
                  <a:pt x="3861357" y="917152"/>
                  <a:pt x="3810704" y="917152"/>
                </a:cubicBezTo>
                <a:lnTo>
                  <a:pt x="91715" y="917152"/>
                </a:lnTo>
                <a:cubicBezTo>
                  <a:pt x="41062" y="917152"/>
                  <a:pt x="0" y="876090"/>
                  <a:pt x="0" y="825437"/>
                </a:cubicBezTo>
                <a:lnTo>
                  <a:pt x="0" y="91715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80202" tIns="80202" rIns="80202" bIns="80202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31890" y="2850496"/>
            <a:ext cx="5204405" cy="40113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Удовлетворенность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 качеством жилищно-коммунальных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услуг, процентов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31890" y="3328499"/>
            <a:ext cx="5204405" cy="45846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населения,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обеспеченного качественной питьевой водой из систем централизованного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водоснабжения, процентов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131888" y="4311578"/>
            <a:ext cx="5204407" cy="56436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объема сточных вод, пропущенных через очистные сооружения, в общем объеме сточных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вод, процентов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28529" y="1914366"/>
            <a:ext cx="2211223" cy="650538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81</a:t>
            </a:fld>
            <a:endParaRPr lang="ru-RU" dirty="0"/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</a:t>
            </a:r>
            <a:endParaRPr lang="ru-RU" sz="17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7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Модернизация и развитие сферы жилищно-коммунального </a:t>
            </a:r>
            <a:r>
              <a:rPr lang="ru-RU" sz="17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хозяйства»</a:t>
            </a:r>
          </a:p>
          <a:p>
            <a:pPr marL="0" indent="0" algn="l" fontAlgn="auto">
              <a:spcAft>
                <a:spcPts val="0"/>
              </a:spcAft>
              <a:buNone/>
            </a:pPr>
            <a:endParaRPr lang="ru-RU" sz="17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1" name="Прямая соединительная линия 4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131890" y="5451922"/>
            <a:ext cx="5204405" cy="44333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внутрипоселковых газопроводов, километров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131890" y="5944311"/>
            <a:ext cx="5204405" cy="46748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азоснабжение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жилых домов в населенных пунктах природным газом 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ежегодно, единиц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Скругленный прямоугольник 89"/>
          <p:cNvSpPr/>
          <p:nvPr/>
        </p:nvSpPr>
        <p:spPr>
          <a:xfrm>
            <a:off x="131890" y="4931686"/>
            <a:ext cx="5204405" cy="43023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оличество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многоквартирных домов, в которых проведен капитальный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ремонт, единиц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31890" y="3844746"/>
            <a:ext cx="5210021" cy="38803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газификации Чувашской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Республики, процентов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6250891" y="2212323"/>
            <a:ext cx="648000" cy="468000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031" tIns="68031" rIns="68031" bIns="6803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план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6250891" y="2830504"/>
            <a:ext cx="648000" cy="425550"/>
          </a:xfrm>
          <a:custGeom>
            <a:avLst/>
            <a:gdLst>
              <a:gd name="connsiteX0" fmla="*/ 0 w 499638"/>
              <a:gd name="connsiteY0" fmla="*/ 42908 h 429080"/>
              <a:gd name="connsiteX1" fmla="*/ 42908 w 499638"/>
              <a:gd name="connsiteY1" fmla="*/ 0 h 429080"/>
              <a:gd name="connsiteX2" fmla="*/ 456730 w 499638"/>
              <a:gd name="connsiteY2" fmla="*/ 0 h 429080"/>
              <a:gd name="connsiteX3" fmla="*/ 499638 w 499638"/>
              <a:gd name="connsiteY3" fmla="*/ 42908 h 429080"/>
              <a:gd name="connsiteX4" fmla="*/ 499638 w 499638"/>
              <a:gd name="connsiteY4" fmla="*/ 386172 h 429080"/>
              <a:gd name="connsiteX5" fmla="*/ 456730 w 499638"/>
              <a:gd name="connsiteY5" fmla="*/ 429080 h 429080"/>
              <a:gd name="connsiteX6" fmla="*/ 42908 w 499638"/>
              <a:gd name="connsiteY6" fmla="*/ 429080 h 429080"/>
              <a:gd name="connsiteX7" fmla="*/ 0 w 499638"/>
              <a:gd name="connsiteY7" fmla="*/ 386172 h 429080"/>
              <a:gd name="connsiteX8" fmla="*/ 0 w 499638"/>
              <a:gd name="connsiteY8" fmla="*/ 42908 h 429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638" h="429080">
                <a:moveTo>
                  <a:pt x="0" y="42908"/>
                </a:moveTo>
                <a:cubicBezTo>
                  <a:pt x="0" y="19211"/>
                  <a:pt x="19211" y="0"/>
                  <a:pt x="42908" y="0"/>
                </a:cubicBezTo>
                <a:lnTo>
                  <a:pt x="456730" y="0"/>
                </a:lnTo>
                <a:cubicBezTo>
                  <a:pt x="480427" y="0"/>
                  <a:pt x="499638" y="19211"/>
                  <a:pt x="499638" y="42908"/>
                </a:cubicBezTo>
                <a:lnTo>
                  <a:pt x="499638" y="386172"/>
                </a:lnTo>
                <a:cubicBezTo>
                  <a:pt x="499638" y="409869"/>
                  <a:pt x="480427" y="429080"/>
                  <a:pt x="456730" y="429080"/>
                </a:cubicBezTo>
                <a:lnTo>
                  <a:pt x="42908" y="429080"/>
                </a:lnTo>
                <a:cubicBezTo>
                  <a:pt x="19211" y="429080"/>
                  <a:pt x="0" y="409869"/>
                  <a:pt x="0" y="386172"/>
                </a:cubicBezTo>
                <a:lnTo>
                  <a:pt x="0" y="42908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77" tIns="54477" rIns="54477" bIns="5447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</a:t>
            </a:r>
            <a:endParaRPr lang="ru-RU" sz="13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6250891" y="3328500"/>
            <a:ext cx="648000" cy="458462"/>
          </a:xfrm>
          <a:custGeom>
            <a:avLst/>
            <a:gdLst>
              <a:gd name="connsiteX0" fmla="*/ 0 w 473035"/>
              <a:gd name="connsiteY0" fmla="*/ 47304 h 500150"/>
              <a:gd name="connsiteX1" fmla="*/ 47304 w 473035"/>
              <a:gd name="connsiteY1" fmla="*/ 0 h 500150"/>
              <a:gd name="connsiteX2" fmla="*/ 425732 w 473035"/>
              <a:gd name="connsiteY2" fmla="*/ 0 h 500150"/>
              <a:gd name="connsiteX3" fmla="*/ 473036 w 473035"/>
              <a:gd name="connsiteY3" fmla="*/ 47304 h 500150"/>
              <a:gd name="connsiteX4" fmla="*/ 473035 w 473035"/>
              <a:gd name="connsiteY4" fmla="*/ 452847 h 500150"/>
              <a:gd name="connsiteX5" fmla="*/ 425731 w 473035"/>
              <a:gd name="connsiteY5" fmla="*/ 500151 h 500150"/>
              <a:gd name="connsiteX6" fmla="*/ 47304 w 473035"/>
              <a:gd name="connsiteY6" fmla="*/ 500150 h 500150"/>
              <a:gd name="connsiteX7" fmla="*/ 0 w 473035"/>
              <a:gd name="connsiteY7" fmla="*/ 452846 h 500150"/>
              <a:gd name="connsiteX8" fmla="*/ 0 w 473035"/>
              <a:gd name="connsiteY8" fmla="*/ 47304 h 5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3035" h="500150">
                <a:moveTo>
                  <a:pt x="0" y="47304"/>
                </a:moveTo>
                <a:cubicBezTo>
                  <a:pt x="0" y="21179"/>
                  <a:pt x="21179" y="0"/>
                  <a:pt x="47304" y="0"/>
                </a:cubicBezTo>
                <a:lnTo>
                  <a:pt x="425732" y="0"/>
                </a:lnTo>
                <a:cubicBezTo>
                  <a:pt x="451857" y="0"/>
                  <a:pt x="473036" y="21179"/>
                  <a:pt x="473036" y="47304"/>
                </a:cubicBezTo>
                <a:cubicBezTo>
                  <a:pt x="473036" y="182485"/>
                  <a:pt x="473035" y="317666"/>
                  <a:pt x="473035" y="452847"/>
                </a:cubicBezTo>
                <a:cubicBezTo>
                  <a:pt x="473035" y="478972"/>
                  <a:pt x="451856" y="500151"/>
                  <a:pt x="425731" y="500151"/>
                </a:cubicBezTo>
                <a:lnTo>
                  <a:pt x="47304" y="500150"/>
                </a:lnTo>
                <a:cubicBezTo>
                  <a:pt x="21179" y="500150"/>
                  <a:pt x="0" y="478971"/>
                  <a:pt x="0" y="452846"/>
                </a:cubicBezTo>
                <a:lnTo>
                  <a:pt x="0" y="47304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5765" tIns="55765" rIns="55765" bIns="5576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79,8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6250891" y="4311579"/>
            <a:ext cx="648000" cy="56437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61,9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Полилиния 129"/>
          <p:cNvSpPr/>
          <p:nvPr/>
        </p:nvSpPr>
        <p:spPr>
          <a:xfrm>
            <a:off x="6250893" y="5451923"/>
            <a:ext cx="648000" cy="443337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30,7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Полилиния 62"/>
          <p:cNvSpPr/>
          <p:nvPr/>
        </p:nvSpPr>
        <p:spPr>
          <a:xfrm>
            <a:off x="6250892" y="5948732"/>
            <a:ext cx="648000" cy="467483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Полилиния 90"/>
          <p:cNvSpPr/>
          <p:nvPr/>
        </p:nvSpPr>
        <p:spPr>
          <a:xfrm>
            <a:off x="6250891" y="4931688"/>
            <a:ext cx="648000" cy="433648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212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6250891" y="3857064"/>
            <a:ext cx="648000" cy="384988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82,9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Полилиния 130"/>
          <p:cNvSpPr/>
          <p:nvPr/>
        </p:nvSpPr>
        <p:spPr>
          <a:xfrm>
            <a:off x="6970971" y="5451923"/>
            <a:ext cx="648000" cy="443337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2,57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6973604" y="2212323"/>
            <a:ext cx="648000" cy="468000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031" tIns="68031" rIns="68031" bIns="6803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6973602" y="3328500"/>
            <a:ext cx="648000" cy="458462"/>
          </a:xfrm>
          <a:custGeom>
            <a:avLst/>
            <a:gdLst>
              <a:gd name="connsiteX0" fmla="*/ 0 w 488058"/>
              <a:gd name="connsiteY0" fmla="*/ 48806 h 547530"/>
              <a:gd name="connsiteX1" fmla="*/ 48806 w 488058"/>
              <a:gd name="connsiteY1" fmla="*/ 0 h 547530"/>
              <a:gd name="connsiteX2" fmla="*/ 439252 w 488058"/>
              <a:gd name="connsiteY2" fmla="*/ 0 h 547530"/>
              <a:gd name="connsiteX3" fmla="*/ 488058 w 488058"/>
              <a:gd name="connsiteY3" fmla="*/ 48806 h 547530"/>
              <a:gd name="connsiteX4" fmla="*/ 488058 w 488058"/>
              <a:gd name="connsiteY4" fmla="*/ 498724 h 547530"/>
              <a:gd name="connsiteX5" fmla="*/ 439252 w 488058"/>
              <a:gd name="connsiteY5" fmla="*/ 547530 h 547530"/>
              <a:gd name="connsiteX6" fmla="*/ 48806 w 488058"/>
              <a:gd name="connsiteY6" fmla="*/ 547530 h 547530"/>
              <a:gd name="connsiteX7" fmla="*/ 0 w 488058"/>
              <a:gd name="connsiteY7" fmla="*/ 498724 h 547530"/>
              <a:gd name="connsiteX8" fmla="*/ 0 w 488058"/>
              <a:gd name="connsiteY8" fmla="*/ 48806 h 547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8058" h="547530">
                <a:moveTo>
                  <a:pt x="0" y="48806"/>
                </a:moveTo>
                <a:cubicBezTo>
                  <a:pt x="0" y="21851"/>
                  <a:pt x="21851" y="0"/>
                  <a:pt x="48806" y="0"/>
                </a:cubicBezTo>
                <a:lnTo>
                  <a:pt x="439252" y="0"/>
                </a:lnTo>
                <a:cubicBezTo>
                  <a:pt x="466207" y="0"/>
                  <a:pt x="488058" y="21851"/>
                  <a:pt x="488058" y="48806"/>
                </a:cubicBezTo>
                <a:lnTo>
                  <a:pt x="488058" y="498724"/>
                </a:lnTo>
                <a:cubicBezTo>
                  <a:pt x="488058" y="525679"/>
                  <a:pt x="466207" y="547530"/>
                  <a:pt x="439252" y="547530"/>
                </a:cubicBezTo>
                <a:lnTo>
                  <a:pt x="48806" y="547530"/>
                </a:lnTo>
                <a:cubicBezTo>
                  <a:pt x="21851" y="547530"/>
                  <a:pt x="0" y="525679"/>
                  <a:pt x="0" y="498724"/>
                </a:cubicBezTo>
                <a:lnTo>
                  <a:pt x="0" y="48806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205" tIns="56205" rIns="56205" bIns="5620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80,1</a:t>
            </a:r>
            <a:endParaRPr lang="ru-RU" sz="13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6973602" y="4311580"/>
            <a:ext cx="648000" cy="564369"/>
          </a:xfrm>
          <a:custGeom>
            <a:avLst/>
            <a:gdLst>
              <a:gd name="connsiteX0" fmla="*/ 0 w 473035"/>
              <a:gd name="connsiteY0" fmla="*/ 37807 h 378068"/>
              <a:gd name="connsiteX1" fmla="*/ 37807 w 473035"/>
              <a:gd name="connsiteY1" fmla="*/ 0 h 378068"/>
              <a:gd name="connsiteX2" fmla="*/ 435228 w 473035"/>
              <a:gd name="connsiteY2" fmla="*/ 0 h 378068"/>
              <a:gd name="connsiteX3" fmla="*/ 473035 w 473035"/>
              <a:gd name="connsiteY3" fmla="*/ 37807 h 378068"/>
              <a:gd name="connsiteX4" fmla="*/ 473035 w 473035"/>
              <a:gd name="connsiteY4" fmla="*/ 340261 h 378068"/>
              <a:gd name="connsiteX5" fmla="*/ 435228 w 473035"/>
              <a:gd name="connsiteY5" fmla="*/ 378068 h 378068"/>
              <a:gd name="connsiteX6" fmla="*/ 37807 w 473035"/>
              <a:gd name="connsiteY6" fmla="*/ 378068 h 378068"/>
              <a:gd name="connsiteX7" fmla="*/ 0 w 473035"/>
              <a:gd name="connsiteY7" fmla="*/ 340261 h 378068"/>
              <a:gd name="connsiteX8" fmla="*/ 0 w 473035"/>
              <a:gd name="connsiteY8" fmla="*/ 37807 h 378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3035" h="378068">
                <a:moveTo>
                  <a:pt x="0" y="37807"/>
                </a:moveTo>
                <a:cubicBezTo>
                  <a:pt x="0" y="16927"/>
                  <a:pt x="16927" y="0"/>
                  <a:pt x="37807" y="0"/>
                </a:cubicBezTo>
                <a:lnTo>
                  <a:pt x="435228" y="0"/>
                </a:lnTo>
                <a:cubicBezTo>
                  <a:pt x="456108" y="0"/>
                  <a:pt x="473035" y="16927"/>
                  <a:pt x="473035" y="37807"/>
                </a:cubicBezTo>
                <a:lnTo>
                  <a:pt x="473035" y="340261"/>
                </a:lnTo>
                <a:cubicBezTo>
                  <a:pt x="473035" y="361141"/>
                  <a:pt x="456108" y="378068"/>
                  <a:pt x="435228" y="378068"/>
                </a:cubicBezTo>
                <a:lnTo>
                  <a:pt x="37807" y="378068"/>
                </a:lnTo>
                <a:cubicBezTo>
                  <a:pt x="16927" y="378068"/>
                  <a:pt x="0" y="361141"/>
                  <a:pt x="0" y="340261"/>
                </a:cubicBezTo>
                <a:lnTo>
                  <a:pt x="0" y="37807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2983" tIns="52983" rIns="52983" bIns="5298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62,4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Полилиния 63"/>
          <p:cNvSpPr/>
          <p:nvPr/>
        </p:nvSpPr>
        <p:spPr>
          <a:xfrm>
            <a:off x="6970974" y="5948732"/>
            <a:ext cx="648000" cy="467483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Полилиния 92"/>
          <p:cNvSpPr/>
          <p:nvPr/>
        </p:nvSpPr>
        <p:spPr>
          <a:xfrm>
            <a:off x="6973602" y="4931689"/>
            <a:ext cx="648000" cy="433647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6973602" y="3857064"/>
            <a:ext cx="648000" cy="384988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83,8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Полилиния 66"/>
          <p:cNvSpPr/>
          <p:nvPr/>
        </p:nvSpPr>
        <p:spPr>
          <a:xfrm>
            <a:off x="7696583" y="5948732"/>
            <a:ext cx="648000" cy="467483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7696583" y="2212323"/>
            <a:ext cx="648000" cy="468000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031" tIns="68031" rIns="68031" bIns="6803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7696583" y="3328500"/>
            <a:ext cx="648000" cy="458462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80,4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7696585" y="2831734"/>
            <a:ext cx="648000" cy="414252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87,0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7691051" y="5451923"/>
            <a:ext cx="648000" cy="443337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7696583" y="4311580"/>
            <a:ext cx="648000" cy="564368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63,1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Полилиния 93"/>
          <p:cNvSpPr/>
          <p:nvPr/>
        </p:nvSpPr>
        <p:spPr>
          <a:xfrm>
            <a:off x="7691051" y="4933397"/>
            <a:ext cx="648000" cy="43023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7696583" y="3857064"/>
            <a:ext cx="648000" cy="384989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85,6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T:\Госдолг\Катя\artkl_14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48"/>
          <a:stretch/>
        </p:blipFill>
        <p:spPr bwMode="auto">
          <a:xfrm>
            <a:off x="2371580" y="692696"/>
            <a:ext cx="3076401" cy="21333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Полилиния 58"/>
          <p:cNvSpPr/>
          <p:nvPr/>
        </p:nvSpPr>
        <p:spPr>
          <a:xfrm>
            <a:off x="5508104" y="2212323"/>
            <a:ext cx="648000" cy="468000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факт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Полилиния 61"/>
          <p:cNvSpPr/>
          <p:nvPr/>
        </p:nvSpPr>
        <p:spPr>
          <a:xfrm>
            <a:off x="5508104" y="3328500"/>
            <a:ext cx="648000" cy="458462"/>
          </a:xfrm>
          <a:custGeom>
            <a:avLst/>
            <a:gdLst>
              <a:gd name="connsiteX0" fmla="*/ 0 w 473035"/>
              <a:gd name="connsiteY0" fmla="*/ 47304 h 500150"/>
              <a:gd name="connsiteX1" fmla="*/ 47304 w 473035"/>
              <a:gd name="connsiteY1" fmla="*/ 0 h 500150"/>
              <a:gd name="connsiteX2" fmla="*/ 425732 w 473035"/>
              <a:gd name="connsiteY2" fmla="*/ 0 h 500150"/>
              <a:gd name="connsiteX3" fmla="*/ 473036 w 473035"/>
              <a:gd name="connsiteY3" fmla="*/ 47304 h 500150"/>
              <a:gd name="connsiteX4" fmla="*/ 473035 w 473035"/>
              <a:gd name="connsiteY4" fmla="*/ 452847 h 500150"/>
              <a:gd name="connsiteX5" fmla="*/ 425731 w 473035"/>
              <a:gd name="connsiteY5" fmla="*/ 500151 h 500150"/>
              <a:gd name="connsiteX6" fmla="*/ 47304 w 473035"/>
              <a:gd name="connsiteY6" fmla="*/ 500150 h 500150"/>
              <a:gd name="connsiteX7" fmla="*/ 0 w 473035"/>
              <a:gd name="connsiteY7" fmla="*/ 452846 h 500150"/>
              <a:gd name="connsiteX8" fmla="*/ 0 w 473035"/>
              <a:gd name="connsiteY8" fmla="*/ 47304 h 5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3035" h="500150">
                <a:moveTo>
                  <a:pt x="0" y="47304"/>
                </a:moveTo>
                <a:cubicBezTo>
                  <a:pt x="0" y="21179"/>
                  <a:pt x="21179" y="0"/>
                  <a:pt x="47304" y="0"/>
                </a:cubicBezTo>
                <a:lnTo>
                  <a:pt x="425732" y="0"/>
                </a:lnTo>
                <a:cubicBezTo>
                  <a:pt x="451857" y="0"/>
                  <a:pt x="473036" y="21179"/>
                  <a:pt x="473036" y="47304"/>
                </a:cubicBezTo>
                <a:cubicBezTo>
                  <a:pt x="473036" y="182485"/>
                  <a:pt x="473035" y="317666"/>
                  <a:pt x="473035" y="452847"/>
                </a:cubicBezTo>
                <a:cubicBezTo>
                  <a:pt x="473035" y="478972"/>
                  <a:pt x="451856" y="500151"/>
                  <a:pt x="425731" y="500151"/>
                </a:cubicBezTo>
                <a:lnTo>
                  <a:pt x="47304" y="500150"/>
                </a:lnTo>
                <a:cubicBezTo>
                  <a:pt x="21179" y="500150"/>
                  <a:pt x="0" y="478971"/>
                  <a:pt x="0" y="452846"/>
                </a:cubicBezTo>
                <a:lnTo>
                  <a:pt x="0" y="47304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79,8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Полилиния 64"/>
          <p:cNvSpPr/>
          <p:nvPr/>
        </p:nvSpPr>
        <p:spPr>
          <a:xfrm>
            <a:off x="5508105" y="4311579"/>
            <a:ext cx="648000" cy="56437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61,5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Полилиния 65"/>
          <p:cNvSpPr/>
          <p:nvPr/>
        </p:nvSpPr>
        <p:spPr>
          <a:xfrm>
            <a:off x="5508104" y="5451923"/>
            <a:ext cx="648000" cy="443337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26,1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Полилиния 67"/>
          <p:cNvSpPr/>
          <p:nvPr/>
        </p:nvSpPr>
        <p:spPr>
          <a:xfrm>
            <a:off x="5508105" y="5948731"/>
            <a:ext cx="648000" cy="467484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824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Полилиния 68"/>
          <p:cNvSpPr/>
          <p:nvPr/>
        </p:nvSpPr>
        <p:spPr>
          <a:xfrm>
            <a:off x="5508105" y="4933396"/>
            <a:ext cx="648000" cy="430232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221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Полилиния 69"/>
          <p:cNvSpPr/>
          <p:nvPr/>
        </p:nvSpPr>
        <p:spPr>
          <a:xfrm>
            <a:off x="5508105" y="3857064"/>
            <a:ext cx="648000" cy="384988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83,2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Полилиния 70"/>
          <p:cNvSpPr/>
          <p:nvPr/>
        </p:nvSpPr>
        <p:spPr>
          <a:xfrm>
            <a:off x="8416663" y="5948732"/>
            <a:ext cx="612000" cy="467483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Полилиния 72"/>
          <p:cNvSpPr/>
          <p:nvPr/>
        </p:nvSpPr>
        <p:spPr>
          <a:xfrm>
            <a:off x="8416663" y="2212323"/>
            <a:ext cx="612000" cy="468000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031" tIns="68031" rIns="68031" bIns="6803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Полилиния 73"/>
          <p:cNvSpPr/>
          <p:nvPr/>
        </p:nvSpPr>
        <p:spPr>
          <a:xfrm>
            <a:off x="8416663" y="3328500"/>
            <a:ext cx="612000" cy="458462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82,6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Полилиния 74"/>
          <p:cNvSpPr/>
          <p:nvPr/>
        </p:nvSpPr>
        <p:spPr>
          <a:xfrm>
            <a:off x="8416665" y="2831734"/>
            <a:ext cx="612000" cy="414252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87,0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Полилиния 75"/>
          <p:cNvSpPr/>
          <p:nvPr/>
        </p:nvSpPr>
        <p:spPr>
          <a:xfrm>
            <a:off x="8411131" y="5451923"/>
            <a:ext cx="612000" cy="443337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Полилиния 76"/>
          <p:cNvSpPr/>
          <p:nvPr/>
        </p:nvSpPr>
        <p:spPr>
          <a:xfrm>
            <a:off x="8416663" y="4311580"/>
            <a:ext cx="612000" cy="564368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65,7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Полилиния 77"/>
          <p:cNvSpPr/>
          <p:nvPr/>
        </p:nvSpPr>
        <p:spPr>
          <a:xfrm>
            <a:off x="8411131" y="4933397"/>
            <a:ext cx="612000" cy="43023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Полилиния 78"/>
          <p:cNvSpPr/>
          <p:nvPr/>
        </p:nvSpPr>
        <p:spPr>
          <a:xfrm>
            <a:off x="8416663" y="3857064"/>
            <a:ext cx="612000" cy="384989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86,9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Полилиния 82"/>
          <p:cNvSpPr/>
          <p:nvPr/>
        </p:nvSpPr>
        <p:spPr>
          <a:xfrm>
            <a:off x="6252050" y="2826085"/>
            <a:ext cx="648000" cy="425550"/>
          </a:xfrm>
          <a:custGeom>
            <a:avLst/>
            <a:gdLst>
              <a:gd name="connsiteX0" fmla="*/ 0 w 499638"/>
              <a:gd name="connsiteY0" fmla="*/ 42908 h 429080"/>
              <a:gd name="connsiteX1" fmla="*/ 42908 w 499638"/>
              <a:gd name="connsiteY1" fmla="*/ 0 h 429080"/>
              <a:gd name="connsiteX2" fmla="*/ 456730 w 499638"/>
              <a:gd name="connsiteY2" fmla="*/ 0 h 429080"/>
              <a:gd name="connsiteX3" fmla="*/ 499638 w 499638"/>
              <a:gd name="connsiteY3" fmla="*/ 42908 h 429080"/>
              <a:gd name="connsiteX4" fmla="*/ 499638 w 499638"/>
              <a:gd name="connsiteY4" fmla="*/ 386172 h 429080"/>
              <a:gd name="connsiteX5" fmla="*/ 456730 w 499638"/>
              <a:gd name="connsiteY5" fmla="*/ 429080 h 429080"/>
              <a:gd name="connsiteX6" fmla="*/ 42908 w 499638"/>
              <a:gd name="connsiteY6" fmla="*/ 429080 h 429080"/>
              <a:gd name="connsiteX7" fmla="*/ 0 w 499638"/>
              <a:gd name="connsiteY7" fmla="*/ 386172 h 429080"/>
              <a:gd name="connsiteX8" fmla="*/ 0 w 499638"/>
              <a:gd name="connsiteY8" fmla="*/ 42908 h 429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638" h="429080">
                <a:moveTo>
                  <a:pt x="0" y="42908"/>
                </a:moveTo>
                <a:cubicBezTo>
                  <a:pt x="0" y="19211"/>
                  <a:pt x="19211" y="0"/>
                  <a:pt x="42908" y="0"/>
                </a:cubicBezTo>
                <a:lnTo>
                  <a:pt x="456730" y="0"/>
                </a:lnTo>
                <a:cubicBezTo>
                  <a:pt x="480427" y="0"/>
                  <a:pt x="499638" y="19211"/>
                  <a:pt x="499638" y="42908"/>
                </a:cubicBezTo>
                <a:lnTo>
                  <a:pt x="499638" y="386172"/>
                </a:lnTo>
                <a:cubicBezTo>
                  <a:pt x="499638" y="409869"/>
                  <a:pt x="480427" y="429080"/>
                  <a:pt x="456730" y="429080"/>
                </a:cubicBezTo>
                <a:lnTo>
                  <a:pt x="42908" y="429080"/>
                </a:lnTo>
                <a:cubicBezTo>
                  <a:pt x="19211" y="429080"/>
                  <a:pt x="0" y="409869"/>
                  <a:pt x="0" y="386172"/>
                </a:cubicBezTo>
                <a:lnTo>
                  <a:pt x="0" y="42908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77" tIns="54477" rIns="54477" bIns="5447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85,0</a:t>
            </a:r>
            <a:endParaRPr lang="ru-RU" sz="13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Полилиния 83"/>
          <p:cNvSpPr/>
          <p:nvPr/>
        </p:nvSpPr>
        <p:spPr>
          <a:xfrm>
            <a:off x="6974761" y="2825272"/>
            <a:ext cx="648000" cy="427177"/>
          </a:xfrm>
          <a:custGeom>
            <a:avLst/>
            <a:gdLst>
              <a:gd name="connsiteX0" fmla="*/ 0 w 499638"/>
              <a:gd name="connsiteY0" fmla="*/ 42909 h 429089"/>
              <a:gd name="connsiteX1" fmla="*/ 42909 w 499638"/>
              <a:gd name="connsiteY1" fmla="*/ 0 h 429089"/>
              <a:gd name="connsiteX2" fmla="*/ 456729 w 499638"/>
              <a:gd name="connsiteY2" fmla="*/ 0 h 429089"/>
              <a:gd name="connsiteX3" fmla="*/ 499638 w 499638"/>
              <a:gd name="connsiteY3" fmla="*/ 42909 h 429089"/>
              <a:gd name="connsiteX4" fmla="*/ 499638 w 499638"/>
              <a:gd name="connsiteY4" fmla="*/ 386180 h 429089"/>
              <a:gd name="connsiteX5" fmla="*/ 456729 w 499638"/>
              <a:gd name="connsiteY5" fmla="*/ 429089 h 429089"/>
              <a:gd name="connsiteX6" fmla="*/ 42909 w 499638"/>
              <a:gd name="connsiteY6" fmla="*/ 429089 h 429089"/>
              <a:gd name="connsiteX7" fmla="*/ 0 w 499638"/>
              <a:gd name="connsiteY7" fmla="*/ 386180 h 429089"/>
              <a:gd name="connsiteX8" fmla="*/ 0 w 499638"/>
              <a:gd name="connsiteY8" fmla="*/ 42909 h 429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638" h="429089">
                <a:moveTo>
                  <a:pt x="0" y="42909"/>
                </a:moveTo>
                <a:cubicBezTo>
                  <a:pt x="0" y="19211"/>
                  <a:pt x="19211" y="0"/>
                  <a:pt x="42909" y="0"/>
                </a:cubicBezTo>
                <a:lnTo>
                  <a:pt x="456729" y="0"/>
                </a:lnTo>
                <a:cubicBezTo>
                  <a:pt x="480427" y="0"/>
                  <a:pt x="499638" y="19211"/>
                  <a:pt x="499638" y="42909"/>
                </a:cubicBezTo>
                <a:lnTo>
                  <a:pt x="499638" y="386180"/>
                </a:lnTo>
                <a:cubicBezTo>
                  <a:pt x="499638" y="409878"/>
                  <a:pt x="480427" y="429089"/>
                  <a:pt x="456729" y="429089"/>
                </a:cubicBezTo>
                <a:lnTo>
                  <a:pt x="42909" y="429089"/>
                </a:lnTo>
                <a:cubicBezTo>
                  <a:pt x="19211" y="429089"/>
                  <a:pt x="0" y="409878"/>
                  <a:pt x="0" y="386180"/>
                </a:cubicBezTo>
                <a:lnTo>
                  <a:pt x="0" y="42909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78" tIns="54478" rIns="54478" bIns="54478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85,0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Полилиния 84"/>
          <p:cNvSpPr/>
          <p:nvPr/>
        </p:nvSpPr>
        <p:spPr>
          <a:xfrm>
            <a:off x="5509264" y="2826085"/>
            <a:ext cx="648000" cy="425551"/>
          </a:xfrm>
          <a:custGeom>
            <a:avLst/>
            <a:gdLst>
              <a:gd name="connsiteX0" fmla="*/ 0 w 499638"/>
              <a:gd name="connsiteY0" fmla="*/ 42908 h 429080"/>
              <a:gd name="connsiteX1" fmla="*/ 42908 w 499638"/>
              <a:gd name="connsiteY1" fmla="*/ 0 h 429080"/>
              <a:gd name="connsiteX2" fmla="*/ 456730 w 499638"/>
              <a:gd name="connsiteY2" fmla="*/ 0 h 429080"/>
              <a:gd name="connsiteX3" fmla="*/ 499638 w 499638"/>
              <a:gd name="connsiteY3" fmla="*/ 42908 h 429080"/>
              <a:gd name="connsiteX4" fmla="*/ 499638 w 499638"/>
              <a:gd name="connsiteY4" fmla="*/ 386172 h 429080"/>
              <a:gd name="connsiteX5" fmla="*/ 456730 w 499638"/>
              <a:gd name="connsiteY5" fmla="*/ 429080 h 429080"/>
              <a:gd name="connsiteX6" fmla="*/ 42908 w 499638"/>
              <a:gd name="connsiteY6" fmla="*/ 429080 h 429080"/>
              <a:gd name="connsiteX7" fmla="*/ 0 w 499638"/>
              <a:gd name="connsiteY7" fmla="*/ 386172 h 429080"/>
              <a:gd name="connsiteX8" fmla="*/ 0 w 499638"/>
              <a:gd name="connsiteY8" fmla="*/ 42908 h 429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638" h="429080">
                <a:moveTo>
                  <a:pt x="0" y="42908"/>
                </a:moveTo>
                <a:cubicBezTo>
                  <a:pt x="0" y="19211"/>
                  <a:pt x="19211" y="0"/>
                  <a:pt x="42908" y="0"/>
                </a:cubicBezTo>
                <a:lnTo>
                  <a:pt x="456730" y="0"/>
                </a:lnTo>
                <a:cubicBezTo>
                  <a:pt x="480427" y="0"/>
                  <a:pt x="499638" y="19211"/>
                  <a:pt x="499638" y="42908"/>
                </a:cubicBezTo>
                <a:lnTo>
                  <a:pt x="499638" y="386172"/>
                </a:lnTo>
                <a:cubicBezTo>
                  <a:pt x="499638" y="409869"/>
                  <a:pt x="480427" y="429080"/>
                  <a:pt x="456730" y="429080"/>
                </a:cubicBezTo>
                <a:lnTo>
                  <a:pt x="42908" y="429080"/>
                </a:lnTo>
                <a:cubicBezTo>
                  <a:pt x="19211" y="429080"/>
                  <a:pt x="0" y="409869"/>
                  <a:pt x="0" y="386172"/>
                </a:cubicBezTo>
                <a:lnTo>
                  <a:pt x="0" y="42908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82,0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98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54085" y="892280"/>
            <a:ext cx="6075847" cy="165618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устойчивого развития территорий Чувашской Республики посредством реализации документов территориального планирования;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новых ресурсосберегающих, экономически эффективных и экологически безопасных производств строительных материалов и 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конструкций.</a:t>
            </a:r>
            <a:endParaRPr lang="ru-RU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5524483"/>
              </p:ext>
            </p:extLst>
          </p:nvPr>
        </p:nvGraphicFramePr>
        <p:xfrm>
          <a:off x="147780" y="3356992"/>
          <a:ext cx="45719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6" name="TextBox 55"/>
          <p:cNvSpPr txBox="1"/>
          <p:nvPr/>
        </p:nvSpPr>
        <p:spPr>
          <a:xfrm>
            <a:off x="39990" y="2915309"/>
            <a:ext cx="3949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7" name="Диаграмма 5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4272895"/>
              </p:ext>
            </p:extLst>
          </p:nvPr>
        </p:nvGraphicFramePr>
        <p:xfrm>
          <a:off x="94916" y="3265716"/>
          <a:ext cx="4089351" cy="29775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82</a:t>
            </a:fld>
            <a:endParaRPr lang="ru-RU" dirty="0"/>
          </a:p>
        </p:txBody>
      </p:sp>
      <p:sp>
        <p:nvSpPr>
          <p:cNvPr id="59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7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7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строительного комплекса и архитектуры»</a:t>
            </a:r>
            <a:endParaRPr lang="ru-RU" sz="17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0" name="Прямая соединительная линия 5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4196117" y="3242508"/>
            <a:ext cx="4802178" cy="393035"/>
          </a:xfrm>
          <a:custGeom>
            <a:avLst/>
            <a:gdLst>
              <a:gd name="connsiteX0" fmla="*/ 0 w 3933156"/>
              <a:gd name="connsiteY0" fmla="*/ 47719 h 477185"/>
              <a:gd name="connsiteX1" fmla="*/ 47719 w 3933156"/>
              <a:gd name="connsiteY1" fmla="*/ 0 h 477185"/>
              <a:gd name="connsiteX2" fmla="*/ 3885438 w 3933156"/>
              <a:gd name="connsiteY2" fmla="*/ 0 h 477185"/>
              <a:gd name="connsiteX3" fmla="*/ 3933157 w 3933156"/>
              <a:gd name="connsiteY3" fmla="*/ 47719 h 477185"/>
              <a:gd name="connsiteX4" fmla="*/ 3933156 w 3933156"/>
              <a:gd name="connsiteY4" fmla="*/ 429467 h 477185"/>
              <a:gd name="connsiteX5" fmla="*/ 3885437 w 3933156"/>
              <a:gd name="connsiteY5" fmla="*/ 477186 h 477185"/>
              <a:gd name="connsiteX6" fmla="*/ 47719 w 3933156"/>
              <a:gd name="connsiteY6" fmla="*/ 477185 h 477185"/>
              <a:gd name="connsiteX7" fmla="*/ 0 w 3933156"/>
              <a:gd name="connsiteY7" fmla="*/ 429466 h 477185"/>
              <a:gd name="connsiteX8" fmla="*/ 0 w 3933156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3156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3885438" y="0"/>
                </a:lnTo>
                <a:cubicBezTo>
                  <a:pt x="3911792" y="0"/>
                  <a:pt x="3933157" y="21365"/>
                  <a:pt x="3933157" y="47719"/>
                </a:cubicBezTo>
                <a:cubicBezTo>
                  <a:pt x="3933157" y="174968"/>
                  <a:pt x="3933156" y="302218"/>
                  <a:pt x="3933156" y="429467"/>
                </a:cubicBezTo>
                <a:cubicBezTo>
                  <a:pt x="3933156" y="455821"/>
                  <a:pt x="3911791" y="477186"/>
                  <a:pt x="3885437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b="1" i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26" name="Полилиния 25"/>
          <p:cNvSpPr/>
          <p:nvPr/>
        </p:nvSpPr>
        <p:spPr>
          <a:xfrm>
            <a:off x="4196117" y="4269642"/>
            <a:ext cx="2233930" cy="504745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Градостроительная деятельность в Чувашской Республике </a:t>
            </a:r>
            <a:endParaRPr lang="ru-RU" sz="1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4184267" y="4946159"/>
            <a:ext cx="2240399" cy="499065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Снятие административных барьеров в строительстве 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7464063" y="4272485"/>
            <a:ext cx="715084" cy="504746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4196117" y="3673366"/>
            <a:ext cx="2233933" cy="471447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8316417" y="3673366"/>
            <a:ext cx="698674" cy="461437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Полилиния 72"/>
          <p:cNvSpPr/>
          <p:nvPr/>
        </p:nvSpPr>
        <p:spPr>
          <a:xfrm>
            <a:off x="6588224" y="4272486"/>
            <a:ext cx="767739" cy="501902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1,6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Скругленный прямоугольник 82"/>
          <p:cNvSpPr/>
          <p:nvPr/>
        </p:nvSpPr>
        <p:spPr>
          <a:xfrm>
            <a:off x="7464063" y="3689029"/>
            <a:ext cx="745736" cy="479846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6588224" y="4941236"/>
            <a:ext cx="767739" cy="494077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:\Госдолг\Катя\img-1465367898-9156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0" r="8566"/>
          <a:stretch/>
        </p:blipFill>
        <p:spPr bwMode="auto">
          <a:xfrm>
            <a:off x="6327941" y="698700"/>
            <a:ext cx="2791891" cy="2043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Скругленный прямоугольник 27"/>
          <p:cNvSpPr/>
          <p:nvPr/>
        </p:nvSpPr>
        <p:spPr>
          <a:xfrm>
            <a:off x="6588224" y="3673366"/>
            <a:ext cx="767739" cy="485500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8316417" y="4269641"/>
            <a:ext cx="681878" cy="504746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7464063" y="4941237"/>
            <a:ext cx="715084" cy="499066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8316418" y="4930567"/>
            <a:ext cx="681878" cy="504746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687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/>
          <p:nvPr/>
        </p:nvSpPr>
        <p:spPr>
          <a:xfrm>
            <a:off x="5317450" y="1246395"/>
            <a:ext cx="3743281" cy="836382"/>
          </a:xfrm>
          <a:custGeom>
            <a:avLst/>
            <a:gdLst>
              <a:gd name="connsiteX0" fmla="*/ 0 w 3902419"/>
              <a:gd name="connsiteY0" fmla="*/ 91715 h 917152"/>
              <a:gd name="connsiteX1" fmla="*/ 91715 w 3902419"/>
              <a:gd name="connsiteY1" fmla="*/ 0 h 917152"/>
              <a:gd name="connsiteX2" fmla="*/ 3810704 w 3902419"/>
              <a:gd name="connsiteY2" fmla="*/ 0 h 917152"/>
              <a:gd name="connsiteX3" fmla="*/ 3902419 w 3902419"/>
              <a:gd name="connsiteY3" fmla="*/ 91715 h 917152"/>
              <a:gd name="connsiteX4" fmla="*/ 3902419 w 3902419"/>
              <a:gd name="connsiteY4" fmla="*/ 825437 h 917152"/>
              <a:gd name="connsiteX5" fmla="*/ 3810704 w 3902419"/>
              <a:gd name="connsiteY5" fmla="*/ 917152 h 917152"/>
              <a:gd name="connsiteX6" fmla="*/ 91715 w 3902419"/>
              <a:gd name="connsiteY6" fmla="*/ 917152 h 917152"/>
              <a:gd name="connsiteX7" fmla="*/ 0 w 3902419"/>
              <a:gd name="connsiteY7" fmla="*/ 825437 h 917152"/>
              <a:gd name="connsiteX8" fmla="*/ 0 w 3902419"/>
              <a:gd name="connsiteY8" fmla="*/ 91715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2419" h="917152">
                <a:moveTo>
                  <a:pt x="0" y="91715"/>
                </a:moveTo>
                <a:cubicBezTo>
                  <a:pt x="0" y="41062"/>
                  <a:pt x="41062" y="0"/>
                  <a:pt x="91715" y="0"/>
                </a:cubicBezTo>
                <a:lnTo>
                  <a:pt x="3810704" y="0"/>
                </a:lnTo>
                <a:cubicBezTo>
                  <a:pt x="3861357" y="0"/>
                  <a:pt x="3902419" y="41062"/>
                  <a:pt x="3902419" y="91715"/>
                </a:cubicBezTo>
                <a:lnTo>
                  <a:pt x="3902419" y="825437"/>
                </a:lnTo>
                <a:cubicBezTo>
                  <a:pt x="3902419" y="876090"/>
                  <a:pt x="3861357" y="917152"/>
                  <a:pt x="3810704" y="917152"/>
                </a:cubicBezTo>
                <a:lnTo>
                  <a:pt x="91715" y="917152"/>
                </a:lnTo>
                <a:cubicBezTo>
                  <a:pt x="41062" y="917152"/>
                  <a:pt x="0" y="876090"/>
                  <a:pt x="0" y="825437"/>
                </a:cubicBezTo>
                <a:lnTo>
                  <a:pt x="0" y="91715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80202" tIns="80202" rIns="80202" bIns="80202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28529" y="2780928"/>
            <a:ext cx="5091544" cy="40113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индекса производства строительных материалов (к уровню прошлого года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процентов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28530" y="3258928"/>
            <a:ext cx="5091544" cy="40105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проведенных мероприятий, направленных на повышение качества архитектурной деятельности, единиц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128528" y="4439552"/>
            <a:ext cx="5091546" cy="47554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услуг по выдаче разрешения на строительство, предоставленных в электронном виде, в общем количестве предоставленных услуг, процентов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28529" y="1914366"/>
            <a:ext cx="2139215" cy="650538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147248" y="6448251"/>
            <a:ext cx="1006489" cy="365125"/>
          </a:xfrm>
        </p:spPr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83</a:t>
            </a:fld>
            <a:endParaRPr lang="ru-RU" dirty="0"/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</a:t>
            </a:r>
            <a:endParaRPr lang="ru-RU" sz="17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7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строительного комплекса и архитектуры»</a:t>
            </a:r>
          </a:p>
          <a:p>
            <a:pPr marL="0" indent="0" algn="l" fontAlgn="auto">
              <a:spcAft>
                <a:spcPts val="0"/>
              </a:spcAft>
              <a:buNone/>
            </a:pPr>
            <a:endParaRPr lang="ru-RU" sz="17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1" name="Прямая соединительная линия 4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128528" y="5519671"/>
            <a:ext cx="5091547" cy="43204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объема выпуска продукции промышленности строительных материалов и индустриального домостроения, % к показателям 2016 года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128530" y="6023728"/>
            <a:ext cx="5091546" cy="43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республиканского рынка строительными материалами собственного производства, % к показателям 2016 года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 descr="T:\Госдолг\Катя\administrativnij_kompleks_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692695"/>
            <a:ext cx="3049706" cy="20976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Скругленный прямоугольник 89"/>
          <p:cNvSpPr/>
          <p:nvPr/>
        </p:nvSpPr>
        <p:spPr>
          <a:xfrm>
            <a:off x="128529" y="4971990"/>
            <a:ext cx="5091546" cy="47823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Степень износа основных фондов организаций отрасли, % к показателям 2016 года, процентов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28528" y="3763484"/>
            <a:ext cx="5091546" cy="57606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Сокращение сроков проведения государственной экспертизы проектной документации объектов капстроительства и результатов инженерных изысканий для жилых объектов, дней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5317450" y="2204864"/>
            <a:ext cx="666000" cy="511343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факт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5317450" y="2781939"/>
            <a:ext cx="666000" cy="422267"/>
          </a:xfrm>
          <a:custGeom>
            <a:avLst/>
            <a:gdLst>
              <a:gd name="connsiteX0" fmla="*/ 0 w 499638"/>
              <a:gd name="connsiteY0" fmla="*/ 42908 h 429080"/>
              <a:gd name="connsiteX1" fmla="*/ 42908 w 499638"/>
              <a:gd name="connsiteY1" fmla="*/ 0 h 429080"/>
              <a:gd name="connsiteX2" fmla="*/ 456730 w 499638"/>
              <a:gd name="connsiteY2" fmla="*/ 0 h 429080"/>
              <a:gd name="connsiteX3" fmla="*/ 499638 w 499638"/>
              <a:gd name="connsiteY3" fmla="*/ 42908 h 429080"/>
              <a:gd name="connsiteX4" fmla="*/ 499638 w 499638"/>
              <a:gd name="connsiteY4" fmla="*/ 386172 h 429080"/>
              <a:gd name="connsiteX5" fmla="*/ 456730 w 499638"/>
              <a:gd name="connsiteY5" fmla="*/ 429080 h 429080"/>
              <a:gd name="connsiteX6" fmla="*/ 42908 w 499638"/>
              <a:gd name="connsiteY6" fmla="*/ 429080 h 429080"/>
              <a:gd name="connsiteX7" fmla="*/ 0 w 499638"/>
              <a:gd name="connsiteY7" fmla="*/ 386172 h 429080"/>
              <a:gd name="connsiteX8" fmla="*/ 0 w 499638"/>
              <a:gd name="connsiteY8" fmla="*/ 42908 h 429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638" h="429080">
                <a:moveTo>
                  <a:pt x="0" y="42908"/>
                </a:moveTo>
                <a:cubicBezTo>
                  <a:pt x="0" y="19211"/>
                  <a:pt x="19211" y="0"/>
                  <a:pt x="42908" y="0"/>
                </a:cubicBezTo>
                <a:lnTo>
                  <a:pt x="456730" y="0"/>
                </a:lnTo>
                <a:cubicBezTo>
                  <a:pt x="480427" y="0"/>
                  <a:pt x="499638" y="19211"/>
                  <a:pt x="499638" y="42908"/>
                </a:cubicBezTo>
                <a:lnTo>
                  <a:pt x="499638" y="386172"/>
                </a:lnTo>
                <a:cubicBezTo>
                  <a:pt x="499638" y="409869"/>
                  <a:pt x="480427" y="429080"/>
                  <a:pt x="456730" y="429080"/>
                </a:cubicBezTo>
                <a:lnTo>
                  <a:pt x="42908" y="429080"/>
                </a:lnTo>
                <a:cubicBezTo>
                  <a:pt x="19211" y="429080"/>
                  <a:pt x="0" y="409869"/>
                  <a:pt x="0" y="386172"/>
                </a:cubicBezTo>
                <a:lnTo>
                  <a:pt x="0" y="42908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99,1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5317450" y="3271701"/>
            <a:ext cx="666000" cy="401054"/>
          </a:xfrm>
          <a:custGeom>
            <a:avLst/>
            <a:gdLst>
              <a:gd name="connsiteX0" fmla="*/ 0 w 473035"/>
              <a:gd name="connsiteY0" fmla="*/ 47304 h 500150"/>
              <a:gd name="connsiteX1" fmla="*/ 47304 w 473035"/>
              <a:gd name="connsiteY1" fmla="*/ 0 h 500150"/>
              <a:gd name="connsiteX2" fmla="*/ 425732 w 473035"/>
              <a:gd name="connsiteY2" fmla="*/ 0 h 500150"/>
              <a:gd name="connsiteX3" fmla="*/ 473036 w 473035"/>
              <a:gd name="connsiteY3" fmla="*/ 47304 h 500150"/>
              <a:gd name="connsiteX4" fmla="*/ 473035 w 473035"/>
              <a:gd name="connsiteY4" fmla="*/ 452847 h 500150"/>
              <a:gd name="connsiteX5" fmla="*/ 425731 w 473035"/>
              <a:gd name="connsiteY5" fmla="*/ 500151 h 500150"/>
              <a:gd name="connsiteX6" fmla="*/ 47304 w 473035"/>
              <a:gd name="connsiteY6" fmla="*/ 500150 h 500150"/>
              <a:gd name="connsiteX7" fmla="*/ 0 w 473035"/>
              <a:gd name="connsiteY7" fmla="*/ 452846 h 500150"/>
              <a:gd name="connsiteX8" fmla="*/ 0 w 473035"/>
              <a:gd name="connsiteY8" fmla="*/ 47304 h 5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3035" h="500150">
                <a:moveTo>
                  <a:pt x="0" y="47304"/>
                </a:moveTo>
                <a:cubicBezTo>
                  <a:pt x="0" y="21179"/>
                  <a:pt x="21179" y="0"/>
                  <a:pt x="47304" y="0"/>
                </a:cubicBezTo>
                <a:lnTo>
                  <a:pt x="425732" y="0"/>
                </a:lnTo>
                <a:cubicBezTo>
                  <a:pt x="451857" y="0"/>
                  <a:pt x="473036" y="21179"/>
                  <a:pt x="473036" y="47304"/>
                </a:cubicBezTo>
                <a:cubicBezTo>
                  <a:pt x="473036" y="182485"/>
                  <a:pt x="473035" y="317666"/>
                  <a:pt x="473035" y="452847"/>
                </a:cubicBezTo>
                <a:cubicBezTo>
                  <a:pt x="473035" y="478972"/>
                  <a:pt x="451856" y="500151"/>
                  <a:pt x="425731" y="500151"/>
                </a:cubicBezTo>
                <a:lnTo>
                  <a:pt x="47304" y="500150"/>
                </a:lnTo>
                <a:cubicBezTo>
                  <a:pt x="21179" y="500150"/>
                  <a:pt x="0" y="478971"/>
                  <a:pt x="0" y="452846"/>
                </a:cubicBezTo>
                <a:lnTo>
                  <a:pt x="0" y="47304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5317450" y="4427274"/>
            <a:ext cx="666000" cy="493467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Полилиния 129"/>
          <p:cNvSpPr/>
          <p:nvPr/>
        </p:nvSpPr>
        <p:spPr>
          <a:xfrm>
            <a:off x="5317450" y="5526628"/>
            <a:ext cx="666000" cy="42542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117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Полилиния 62"/>
          <p:cNvSpPr/>
          <p:nvPr/>
        </p:nvSpPr>
        <p:spPr>
          <a:xfrm>
            <a:off x="5317450" y="6026549"/>
            <a:ext cx="666000" cy="449928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Полилиния 90"/>
          <p:cNvSpPr/>
          <p:nvPr/>
        </p:nvSpPr>
        <p:spPr>
          <a:xfrm>
            <a:off x="5317450" y="4990808"/>
            <a:ext cx="666000" cy="47161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5317450" y="3756844"/>
            <a:ext cx="666000" cy="580699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131" name="Полилиния 130"/>
          <p:cNvSpPr/>
          <p:nvPr/>
        </p:nvSpPr>
        <p:spPr>
          <a:xfrm>
            <a:off x="6852936" y="5523314"/>
            <a:ext cx="666000" cy="432048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123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6852936" y="2204864"/>
            <a:ext cx="666000" cy="514473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031" tIns="68031" rIns="68031" bIns="6803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6852936" y="2786855"/>
            <a:ext cx="666000" cy="412434"/>
          </a:xfrm>
          <a:custGeom>
            <a:avLst/>
            <a:gdLst>
              <a:gd name="connsiteX0" fmla="*/ 0 w 499638"/>
              <a:gd name="connsiteY0" fmla="*/ 42909 h 429089"/>
              <a:gd name="connsiteX1" fmla="*/ 42909 w 499638"/>
              <a:gd name="connsiteY1" fmla="*/ 0 h 429089"/>
              <a:gd name="connsiteX2" fmla="*/ 456729 w 499638"/>
              <a:gd name="connsiteY2" fmla="*/ 0 h 429089"/>
              <a:gd name="connsiteX3" fmla="*/ 499638 w 499638"/>
              <a:gd name="connsiteY3" fmla="*/ 42909 h 429089"/>
              <a:gd name="connsiteX4" fmla="*/ 499638 w 499638"/>
              <a:gd name="connsiteY4" fmla="*/ 386180 h 429089"/>
              <a:gd name="connsiteX5" fmla="*/ 456729 w 499638"/>
              <a:gd name="connsiteY5" fmla="*/ 429089 h 429089"/>
              <a:gd name="connsiteX6" fmla="*/ 42909 w 499638"/>
              <a:gd name="connsiteY6" fmla="*/ 429089 h 429089"/>
              <a:gd name="connsiteX7" fmla="*/ 0 w 499638"/>
              <a:gd name="connsiteY7" fmla="*/ 386180 h 429089"/>
              <a:gd name="connsiteX8" fmla="*/ 0 w 499638"/>
              <a:gd name="connsiteY8" fmla="*/ 42909 h 429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638" h="429089">
                <a:moveTo>
                  <a:pt x="0" y="42909"/>
                </a:moveTo>
                <a:cubicBezTo>
                  <a:pt x="0" y="19211"/>
                  <a:pt x="19211" y="0"/>
                  <a:pt x="42909" y="0"/>
                </a:cubicBezTo>
                <a:lnTo>
                  <a:pt x="456729" y="0"/>
                </a:lnTo>
                <a:cubicBezTo>
                  <a:pt x="480427" y="0"/>
                  <a:pt x="499638" y="19211"/>
                  <a:pt x="499638" y="42909"/>
                </a:cubicBezTo>
                <a:lnTo>
                  <a:pt x="499638" y="386180"/>
                </a:lnTo>
                <a:cubicBezTo>
                  <a:pt x="499638" y="409878"/>
                  <a:pt x="480427" y="429089"/>
                  <a:pt x="456729" y="429089"/>
                </a:cubicBezTo>
                <a:lnTo>
                  <a:pt x="42909" y="429089"/>
                </a:lnTo>
                <a:cubicBezTo>
                  <a:pt x="19211" y="429089"/>
                  <a:pt x="0" y="409878"/>
                  <a:pt x="0" y="386180"/>
                </a:cubicBezTo>
                <a:lnTo>
                  <a:pt x="0" y="42909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78" tIns="54478" rIns="54478" bIns="54478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6852936" y="3271534"/>
            <a:ext cx="666000" cy="401388"/>
          </a:xfrm>
          <a:custGeom>
            <a:avLst/>
            <a:gdLst>
              <a:gd name="connsiteX0" fmla="*/ 0 w 488058"/>
              <a:gd name="connsiteY0" fmla="*/ 48806 h 547530"/>
              <a:gd name="connsiteX1" fmla="*/ 48806 w 488058"/>
              <a:gd name="connsiteY1" fmla="*/ 0 h 547530"/>
              <a:gd name="connsiteX2" fmla="*/ 439252 w 488058"/>
              <a:gd name="connsiteY2" fmla="*/ 0 h 547530"/>
              <a:gd name="connsiteX3" fmla="*/ 488058 w 488058"/>
              <a:gd name="connsiteY3" fmla="*/ 48806 h 547530"/>
              <a:gd name="connsiteX4" fmla="*/ 488058 w 488058"/>
              <a:gd name="connsiteY4" fmla="*/ 498724 h 547530"/>
              <a:gd name="connsiteX5" fmla="*/ 439252 w 488058"/>
              <a:gd name="connsiteY5" fmla="*/ 547530 h 547530"/>
              <a:gd name="connsiteX6" fmla="*/ 48806 w 488058"/>
              <a:gd name="connsiteY6" fmla="*/ 547530 h 547530"/>
              <a:gd name="connsiteX7" fmla="*/ 0 w 488058"/>
              <a:gd name="connsiteY7" fmla="*/ 498724 h 547530"/>
              <a:gd name="connsiteX8" fmla="*/ 0 w 488058"/>
              <a:gd name="connsiteY8" fmla="*/ 48806 h 547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8058" h="547530">
                <a:moveTo>
                  <a:pt x="0" y="48806"/>
                </a:moveTo>
                <a:cubicBezTo>
                  <a:pt x="0" y="21851"/>
                  <a:pt x="21851" y="0"/>
                  <a:pt x="48806" y="0"/>
                </a:cubicBezTo>
                <a:lnTo>
                  <a:pt x="439252" y="0"/>
                </a:lnTo>
                <a:cubicBezTo>
                  <a:pt x="466207" y="0"/>
                  <a:pt x="488058" y="21851"/>
                  <a:pt x="488058" y="48806"/>
                </a:cubicBezTo>
                <a:lnTo>
                  <a:pt x="488058" y="498724"/>
                </a:lnTo>
                <a:cubicBezTo>
                  <a:pt x="488058" y="525679"/>
                  <a:pt x="466207" y="547530"/>
                  <a:pt x="439252" y="547530"/>
                </a:cubicBezTo>
                <a:lnTo>
                  <a:pt x="48806" y="547530"/>
                </a:lnTo>
                <a:cubicBezTo>
                  <a:pt x="21851" y="547530"/>
                  <a:pt x="0" y="525679"/>
                  <a:pt x="0" y="498724"/>
                </a:cubicBezTo>
                <a:lnTo>
                  <a:pt x="0" y="48806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205" tIns="56205" rIns="56205" bIns="5620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3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6852936" y="4436237"/>
            <a:ext cx="666000" cy="475540"/>
          </a:xfrm>
          <a:custGeom>
            <a:avLst/>
            <a:gdLst>
              <a:gd name="connsiteX0" fmla="*/ 0 w 473035"/>
              <a:gd name="connsiteY0" fmla="*/ 37807 h 378068"/>
              <a:gd name="connsiteX1" fmla="*/ 37807 w 473035"/>
              <a:gd name="connsiteY1" fmla="*/ 0 h 378068"/>
              <a:gd name="connsiteX2" fmla="*/ 435228 w 473035"/>
              <a:gd name="connsiteY2" fmla="*/ 0 h 378068"/>
              <a:gd name="connsiteX3" fmla="*/ 473035 w 473035"/>
              <a:gd name="connsiteY3" fmla="*/ 37807 h 378068"/>
              <a:gd name="connsiteX4" fmla="*/ 473035 w 473035"/>
              <a:gd name="connsiteY4" fmla="*/ 340261 h 378068"/>
              <a:gd name="connsiteX5" fmla="*/ 435228 w 473035"/>
              <a:gd name="connsiteY5" fmla="*/ 378068 h 378068"/>
              <a:gd name="connsiteX6" fmla="*/ 37807 w 473035"/>
              <a:gd name="connsiteY6" fmla="*/ 378068 h 378068"/>
              <a:gd name="connsiteX7" fmla="*/ 0 w 473035"/>
              <a:gd name="connsiteY7" fmla="*/ 340261 h 378068"/>
              <a:gd name="connsiteX8" fmla="*/ 0 w 473035"/>
              <a:gd name="connsiteY8" fmla="*/ 37807 h 378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3035" h="378068">
                <a:moveTo>
                  <a:pt x="0" y="37807"/>
                </a:moveTo>
                <a:cubicBezTo>
                  <a:pt x="0" y="16927"/>
                  <a:pt x="16927" y="0"/>
                  <a:pt x="37807" y="0"/>
                </a:cubicBezTo>
                <a:lnTo>
                  <a:pt x="435228" y="0"/>
                </a:lnTo>
                <a:cubicBezTo>
                  <a:pt x="456108" y="0"/>
                  <a:pt x="473035" y="16927"/>
                  <a:pt x="473035" y="37807"/>
                </a:cubicBezTo>
                <a:lnTo>
                  <a:pt x="473035" y="340261"/>
                </a:lnTo>
                <a:cubicBezTo>
                  <a:pt x="473035" y="361141"/>
                  <a:pt x="456108" y="378068"/>
                  <a:pt x="435228" y="378068"/>
                </a:cubicBezTo>
                <a:lnTo>
                  <a:pt x="37807" y="378068"/>
                </a:lnTo>
                <a:cubicBezTo>
                  <a:pt x="16927" y="378068"/>
                  <a:pt x="0" y="361141"/>
                  <a:pt x="0" y="340261"/>
                </a:cubicBezTo>
                <a:lnTo>
                  <a:pt x="0" y="37807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2983" tIns="52983" rIns="52983" bIns="5298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Полилиния 63"/>
          <p:cNvSpPr/>
          <p:nvPr/>
        </p:nvSpPr>
        <p:spPr>
          <a:xfrm>
            <a:off x="6852936" y="6023729"/>
            <a:ext cx="666000" cy="452748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Полилиния 92"/>
          <p:cNvSpPr/>
          <p:nvPr/>
        </p:nvSpPr>
        <p:spPr>
          <a:xfrm>
            <a:off x="6852936" y="4987910"/>
            <a:ext cx="666000" cy="477407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33,2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6852937" y="3759161"/>
            <a:ext cx="666000" cy="576064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Полилиния 66"/>
          <p:cNvSpPr/>
          <p:nvPr/>
        </p:nvSpPr>
        <p:spPr>
          <a:xfrm>
            <a:off x="7620679" y="6023728"/>
            <a:ext cx="666000" cy="452749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7620679" y="2204864"/>
            <a:ext cx="666000" cy="514473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031" tIns="68031" rIns="68031" bIns="6803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7620679" y="3268220"/>
            <a:ext cx="666000" cy="408016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7620679" y="2781939"/>
            <a:ext cx="666000" cy="422267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7620679" y="5523314"/>
            <a:ext cx="666000" cy="432048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126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7620679" y="4437055"/>
            <a:ext cx="666000" cy="473905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Полилиния 93"/>
          <p:cNvSpPr/>
          <p:nvPr/>
        </p:nvSpPr>
        <p:spPr>
          <a:xfrm>
            <a:off x="7620679" y="4990808"/>
            <a:ext cx="666000" cy="471611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33,0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7620680" y="3756843"/>
            <a:ext cx="666000" cy="58070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Полилиния 71"/>
          <p:cNvSpPr/>
          <p:nvPr/>
        </p:nvSpPr>
        <p:spPr>
          <a:xfrm>
            <a:off x="6085193" y="2204864"/>
            <a:ext cx="666000" cy="511343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031" tIns="68031" rIns="68031" bIns="6803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Полилиния 72"/>
          <p:cNvSpPr/>
          <p:nvPr/>
        </p:nvSpPr>
        <p:spPr>
          <a:xfrm>
            <a:off x="6085193" y="2786855"/>
            <a:ext cx="666000" cy="412435"/>
          </a:xfrm>
          <a:custGeom>
            <a:avLst/>
            <a:gdLst>
              <a:gd name="connsiteX0" fmla="*/ 0 w 499638"/>
              <a:gd name="connsiteY0" fmla="*/ 42908 h 429080"/>
              <a:gd name="connsiteX1" fmla="*/ 42908 w 499638"/>
              <a:gd name="connsiteY1" fmla="*/ 0 h 429080"/>
              <a:gd name="connsiteX2" fmla="*/ 456730 w 499638"/>
              <a:gd name="connsiteY2" fmla="*/ 0 h 429080"/>
              <a:gd name="connsiteX3" fmla="*/ 499638 w 499638"/>
              <a:gd name="connsiteY3" fmla="*/ 42908 h 429080"/>
              <a:gd name="connsiteX4" fmla="*/ 499638 w 499638"/>
              <a:gd name="connsiteY4" fmla="*/ 386172 h 429080"/>
              <a:gd name="connsiteX5" fmla="*/ 456730 w 499638"/>
              <a:gd name="connsiteY5" fmla="*/ 429080 h 429080"/>
              <a:gd name="connsiteX6" fmla="*/ 42908 w 499638"/>
              <a:gd name="connsiteY6" fmla="*/ 429080 h 429080"/>
              <a:gd name="connsiteX7" fmla="*/ 0 w 499638"/>
              <a:gd name="connsiteY7" fmla="*/ 386172 h 429080"/>
              <a:gd name="connsiteX8" fmla="*/ 0 w 499638"/>
              <a:gd name="connsiteY8" fmla="*/ 42908 h 429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638" h="429080">
                <a:moveTo>
                  <a:pt x="0" y="42908"/>
                </a:moveTo>
                <a:cubicBezTo>
                  <a:pt x="0" y="19211"/>
                  <a:pt x="19211" y="0"/>
                  <a:pt x="42908" y="0"/>
                </a:cubicBezTo>
                <a:lnTo>
                  <a:pt x="456730" y="0"/>
                </a:lnTo>
                <a:cubicBezTo>
                  <a:pt x="480427" y="0"/>
                  <a:pt x="499638" y="19211"/>
                  <a:pt x="499638" y="42908"/>
                </a:cubicBezTo>
                <a:lnTo>
                  <a:pt x="499638" y="386172"/>
                </a:lnTo>
                <a:cubicBezTo>
                  <a:pt x="499638" y="409869"/>
                  <a:pt x="480427" y="429080"/>
                  <a:pt x="456730" y="429080"/>
                </a:cubicBezTo>
                <a:lnTo>
                  <a:pt x="42908" y="429080"/>
                </a:lnTo>
                <a:cubicBezTo>
                  <a:pt x="19211" y="429080"/>
                  <a:pt x="0" y="409869"/>
                  <a:pt x="0" y="386172"/>
                </a:cubicBezTo>
                <a:lnTo>
                  <a:pt x="0" y="42908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77" tIns="54477" rIns="54477" bIns="5447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</a:t>
            </a:r>
            <a:endParaRPr lang="ru-RU" sz="13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Полилиния 73"/>
          <p:cNvSpPr/>
          <p:nvPr/>
        </p:nvSpPr>
        <p:spPr>
          <a:xfrm>
            <a:off x="6085193" y="3268221"/>
            <a:ext cx="666000" cy="408015"/>
          </a:xfrm>
          <a:custGeom>
            <a:avLst/>
            <a:gdLst>
              <a:gd name="connsiteX0" fmla="*/ 0 w 473035"/>
              <a:gd name="connsiteY0" fmla="*/ 47304 h 500150"/>
              <a:gd name="connsiteX1" fmla="*/ 47304 w 473035"/>
              <a:gd name="connsiteY1" fmla="*/ 0 h 500150"/>
              <a:gd name="connsiteX2" fmla="*/ 425732 w 473035"/>
              <a:gd name="connsiteY2" fmla="*/ 0 h 500150"/>
              <a:gd name="connsiteX3" fmla="*/ 473036 w 473035"/>
              <a:gd name="connsiteY3" fmla="*/ 47304 h 500150"/>
              <a:gd name="connsiteX4" fmla="*/ 473035 w 473035"/>
              <a:gd name="connsiteY4" fmla="*/ 452847 h 500150"/>
              <a:gd name="connsiteX5" fmla="*/ 425731 w 473035"/>
              <a:gd name="connsiteY5" fmla="*/ 500151 h 500150"/>
              <a:gd name="connsiteX6" fmla="*/ 47304 w 473035"/>
              <a:gd name="connsiteY6" fmla="*/ 500150 h 500150"/>
              <a:gd name="connsiteX7" fmla="*/ 0 w 473035"/>
              <a:gd name="connsiteY7" fmla="*/ 452846 h 500150"/>
              <a:gd name="connsiteX8" fmla="*/ 0 w 473035"/>
              <a:gd name="connsiteY8" fmla="*/ 47304 h 5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3035" h="500150">
                <a:moveTo>
                  <a:pt x="0" y="47304"/>
                </a:moveTo>
                <a:cubicBezTo>
                  <a:pt x="0" y="21179"/>
                  <a:pt x="21179" y="0"/>
                  <a:pt x="47304" y="0"/>
                </a:cubicBezTo>
                <a:lnTo>
                  <a:pt x="425732" y="0"/>
                </a:lnTo>
                <a:cubicBezTo>
                  <a:pt x="451857" y="0"/>
                  <a:pt x="473036" y="21179"/>
                  <a:pt x="473036" y="47304"/>
                </a:cubicBezTo>
                <a:cubicBezTo>
                  <a:pt x="473036" y="182485"/>
                  <a:pt x="473035" y="317666"/>
                  <a:pt x="473035" y="452847"/>
                </a:cubicBezTo>
                <a:cubicBezTo>
                  <a:pt x="473035" y="478972"/>
                  <a:pt x="451856" y="500151"/>
                  <a:pt x="425731" y="500151"/>
                </a:cubicBezTo>
                <a:lnTo>
                  <a:pt x="47304" y="500150"/>
                </a:lnTo>
                <a:cubicBezTo>
                  <a:pt x="21179" y="500150"/>
                  <a:pt x="0" y="478971"/>
                  <a:pt x="0" y="452846"/>
                </a:cubicBezTo>
                <a:lnTo>
                  <a:pt x="0" y="47304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5765" tIns="55765" rIns="55765" bIns="5576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Полилиния 74"/>
          <p:cNvSpPr/>
          <p:nvPr/>
        </p:nvSpPr>
        <p:spPr>
          <a:xfrm>
            <a:off x="6085193" y="4430588"/>
            <a:ext cx="666000" cy="486839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Полилиния 75"/>
          <p:cNvSpPr/>
          <p:nvPr/>
        </p:nvSpPr>
        <p:spPr>
          <a:xfrm>
            <a:off x="6085193" y="5523314"/>
            <a:ext cx="666000" cy="432048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119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Полилиния 76"/>
          <p:cNvSpPr/>
          <p:nvPr/>
        </p:nvSpPr>
        <p:spPr>
          <a:xfrm>
            <a:off x="6085193" y="6033177"/>
            <a:ext cx="666000" cy="44330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Полилиния 77"/>
          <p:cNvSpPr/>
          <p:nvPr/>
        </p:nvSpPr>
        <p:spPr>
          <a:xfrm>
            <a:off x="6085193" y="4990808"/>
            <a:ext cx="666000" cy="47161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33,6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Полилиния 78"/>
          <p:cNvSpPr/>
          <p:nvPr/>
        </p:nvSpPr>
        <p:spPr>
          <a:xfrm>
            <a:off x="6085194" y="3756843"/>
            <a:ext cx="666000" cy="58070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олилиния 58"/>
          <p:cNvSpPr/>
          <p:nvPr/>
        </p:nvSpPr>
        <p:spPr>
          <a:xfrm>
            <a:off x="8388424" y="2204864"/>
            <a:ext cx="666000" cy="514473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031" tIns="68031" rIns="68031" bIns="6803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Полилиния 59"/>
          <p:cNvSpPr/>
          <p:nvPr/>
        </p:nvSpPr>
        <p:spPr>
          <a:xfrm>
            <a:off x="8388424" y="3268220"/>
            <a:ext cx="666000" cy="408016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Полилиния 61"/>
          <p:cNvSpPr/>
          <p:nvPr/>
        </p:nvSpPr>
        <p:spPr>
          <a:xfrm>
            <a:off x="8388424" y="2781939"/>
            <a:ext cx="666000" cy="422267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Полилиния 64"/>
          <p:cNvSpPr/>
          <p:nvPr/>
        </p:nvSpPr>
        <p:spPr>
          <a:xfrm>
            <a:off x="8388424" y="5523314"/>
            <a:ext cx="666000" cy="432048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129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Полилиния 65"/>
          <p:cNvSpPr/>
          <p:nvPr/>
        </p:nvSpPr>
        <p:spPr>
          <a:xfrm>
            <a:off x="8388424" y="4437055"/>
            <a:ext cx="666000" cy="473905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Полилиния 67"/>
          <p:cNvSpPr/>
          <p:nvPr/>
        </p:nvSpPr>
        <p:spPr>
          <a:xfrm>
            <a:off x="8388424" y="4990808"/>
            <a:ext cx="666000" cy="471611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32,9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Полилиния 68"/>
          <p:cNvSpPr/>
          <p:nvPr/>
        </p:nvSpPr>
        <p:spPr>
          <a:xfrm>
            <a:off x="8388424" y="3756843"/>
            <a:ext cx="666000" cy="58070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Полилиния 84"/>
          <p:cNvSpPr/>
          <p:nvPr/>
        </p:nvSpPr>
        <p:spPr>
          <a:xfrm>
            <a:off x="8388424" y="6023728"/>
            <a:ext cx="666000" cy="452749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59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84</a:t>
            </a:fld>
            <a:endParaRPr lang="ru-RU" dirty="0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91845" y="764704"/>
            <a:ext cx="5904656" cy="588824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t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Рейтинг субъектов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 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</a:p>
          <a:p>
            <a:pPr algn="ctr" fontAlgn="t"/>
            <a:r>
              <a:rPr lang="ru-RU" sz="1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уровню </a:t>
            </a:r>
            <a:r>
              <a:rPr lang="ru-RU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открытости бюджетных </a:t>
            </a:r>
            <a:r>
              <a:rPr lang="ru-RU" sz="1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данных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55835" y="5445224"/>
            <a:ext cx="3875167" cy="715089"/>
          </a:xfrm>
          <a:prstGeom prst="wedgeRoundRectCallout">
            <a:avLst>
              <a:gd name="adj1" fmla="val -55451"/>
              <a:gd name="adj2" fmla="val -137320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оценке Минфина России качество управления региональными финансами в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Республике находится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высоком уровне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07504" y="3494025"/>
            <a:ext cx="4739825" cy="511039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t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Рейтинг субъектов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 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</a:p>
          <a:p>
            <a:pPr algn="ctr" fontAlgn="t"/>
            <a:r>
              <a:rPr lang="ru-RU" sz="1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качеству управления региональными финансами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8200197"/>
              </p:ext>
            </p:extLst>
          </p:nvPr>
        </p:nvGraphicFramePr>
        <p:xfrm>
          <a:off x="107505" y="4131280"/>
          <a:ext cx="4739823" cy="2322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215"/>
                <a:gridCol w="936104"/>
                <a:gridCol w="936104"/>
                <a:gridCol w="923400"/>
              </a:tblGrid>
              <a:tr h="321390">
                <a:tc>
                  <a:txBody>
                    <a:bodyPr/>
                    <a:lstStyle/>
                    <a:p>
                      <a:endParaRPr lang="ru-RU" sz="16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2017г.</a:t>
                      </a:r>
                      <a:endParaRPr lang="ru-RU" sz="1300" b="1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2018г.</a:t>
                      </a:r>
                      <a:endParaRPr lang="ru-RU" sz="1300" b="1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2019г.</a:t>
                      </a:r>
                      <a:endParaRPr lang="ru-RU" sz="1300" b="1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57389">
                <a:tc>
                  <a:txBody>
                    <a:bodyPr/>
                    <a:lstStyle/>
                    <a:p>
                      <a:r>
                        <a:rPr lang="ru-RU" sz="1100" b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Регионы с высоким качеством управления региональными финансами</a:t>
                      </a:r>
                      <a:endParaRPr lang="ru-RU" sz="1100" b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1DD526">
                            <a:tint val="66000"/>
                            <a:satMod val="160000"/>
                          </a:srgbClr>
                        </a:gs>
                        <a:gs pos="50000">
                          <a:srgbClr val="1DD526">
                            <a:tint val="44500"/>
                            <a:satMod val="160000"/>
                          </a:srgbClr>
                        </a:gs>
                        <a:gs pos="100000">
                          <a:srgbClr val="1DD52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  <a:p>
                      <a:pPr algn="ctr"/>
                      <a:r>
                        <a:rPr lang="ru-RU" sz="1100" b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Чувашская</a:t>
                      </a:r>
                      <a:r>
                        <a:rPr lang="ru-RU" sz="1100" b="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Республика</a:t>
                      </a:r>
                      <a:endParaRPr lang="ru-RU" sz="1100" b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1DD526">
                            <a:tint val="66000"/>
                            <a:satMod val="160000"/>
                          </a:srgbClr>
                        </a:gs>
                        <a:gs pos="50000">
                          <a:srgbClr val="1DD526">
                            <a:tint val="44500"/>
                            <a:satMod val="160000"/>
                          </a:srgbClr>
                        </a:gs>
                        <a:gs pos="100000">
                          <a:srgbClr val="1DD52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  <a:p>
                      <a:pPr algn="ctr"/>
                      <a:r>
                        <a:rPr lang="ru-RU" sz="1100" b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Чувашская</a:t>
                      </a:r>
                      <a:r>
                        <a:rPr lang="ru-RU" sz="1100" b="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Республика</a:t>
                      </a:r>
                      <a:endParaRPr lang="ru-RU" sz="1100" b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1DD526">
                            <a:tint val="66000"/>
                            <a:satMod val="160000"/>
                          </a:srgbClr>
                        </a:gs>
                        <a:gs pos="50000">
                          <a:srgbClr val="1DD526">
                            <a:tint val="44500"/>
                            <a:satMod val="160000"/>
                          </a:srgbClr>
                        </a:gs>
                        <a:gs pos="100000">
                          <a:srgbClr val="1DD52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  <a:p>
                      <a:pPr algn="ctr"/>
                      <a:r>
                        <a:rPr lang="ru-RU" sz="1100" b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Чувашская</a:t>
                      </a:r>
                      <a:r>
                        <a:rPr lang="ru-RU" sz="1100" b="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Республика</a:t>
                      </a:r>
                      <a:endParaRPr lang="ru-RU" sz="1100" b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1DD526">
                            <a:tint val="66000"/>
                            <a:satMod val="160000"/>
                          </a:srgbClr>
                        </a:gs>
                        <a:gs pos="50000">
                          <a:srgbClr val="1DD526">
                            <a:tint val="44500"/>
                            <a:satMod val="160000"/>
                          </a:srgbClr>
                        </a:gs>
                        <a:gs pos="100000">
                          <a:srgbClr val="1DD52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71998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Регионы с надлежащим качеством управления региональными финансами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57389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Регионы с низким качеством управления региональными финансами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0066">
                            <a:tint val="66000"/>
                            <a:satMod val="160000"/>
                          </a:srgbClr>
                        </a:gs>
                        <a:gs pos="50000">
                          <a:srgbClr val="FF0066">
                            <a:tint val="44500"/>
                            <a:satMod val="160000"/>
                          </a:srgbClr>
                        </a:gs>
                        <a:gs pos="100000">
                          <a:srgbClr val="FF006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F0066">
                            <a:tint val="66000"/>
                            <a:satMod val="160000"/>
                          </a:srgbClr>
                        </a:gs>
                        <a:gs pos="50000">
                          <a:srgbClr val="FF0066">
                            <a:tint val="44500"/>
                            <a:satMod val="160000"/>
                          </a:srgbClr>
                        </a:gs>
                        <a:gs pos="100000">
                          <a:srgbClr val="FF006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F0066">
                            <a:tint val="66000"/>
                            <a:satMod val="160000"/>
                          </a:srgbClr>
                        </a:gs>
                        <a:gs pos="50000">
                          <a:srgbClr val="FF0066">
                            <a:tint val="44500"/>
                            <a:satMod val="160000"/>
                          </a:srgbClr>
                        </a:gs>
                        <a:gs pos="100000">
                          <a:srgbClr val="FF006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F0066">
                            <a:tint val="66000"/>
                            <a:satMod val="160000"/>
                          </a:srgbClr>
                        </a:gs>
                        <a:gs pos="50000">
                          <a:srgbClr val="FF0066">
                            <a:tint val="44500"/>
                            <a:satMod val="160000"/>
                          </a:srgbClr>
                        </a:gs>
                        <a:gs pos="100000">
                          <a:srgbClr val="FF006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234646" y="3284984"/>
            <a:ext cx="2693556" cy="1328023"/>
          </a:xfrm>
          <a:prstGeom prst="wedgeRoundRectCallout">
            <a:avLst>
              <a:gd name="adj1" fmla="val -58699"/>
              <a:gd name="adj2" fmla="val -129089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2019 года Чувашская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заняла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место среди субъектов Российской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 и находится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группе регионов с очень высоким уровнем открытости бюджетных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данных 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259729" y="82913"/>
            <a:ext cx="6904559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уровня открытости бюджетных данных и качества управления региональными финансами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4079194"/>
              </p:ext>
            </p:extLst>
          </p:nvPr>
        </p:nvGraphicFramePr>
        <p:xfrm>
          <a:off x="107504" y="1470407"/>
          <a:ext cx="5832650" cy="18865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32250"/>
                <a:gridCol w="657200"/>
                <a:gridCol w="1396550"/>
                <a:gridCol w="657200"/>
                <a:gridCol w="1150100"/>
                <a:gridCol w="739350"/>
              </a:tblGrid>
              <a:tr h="202565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2017г.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2018г.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2019г.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0256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Субъекты РФ</a:t>
                      </a: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Место</a:t>
                      </a:r>
                      <a:endParaRPr lang="ru-RU" sz="11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Субъекты РФ</a:t>
                      </a: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Место</a:t>
                      </a:r>
                      <a:endParaRPr lang="ru-RU" sz="11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Субъекты</a:t>
                      </a:r>
                      <a:r>
                        <a:rPr lang="ru-RU" sz="1100" i="1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РФ</a:t>
                      </a:r>
                      <a:endParaRPr lang="ru-RU" sz="11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Место</a:t>
                      </a:r>
                      <a:endParaRPr lang="ru-RU" sz="11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0256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Московская область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00BD4F">
                            <a:tint val="66000"/>
                            <a:satMod val="160000"/>
                          </a:srgbClr>
                        </a:gs>
                        <a:gs pos="50000">
                          <a:srgbClr val="00BD4F">
                            <a:tint val="44500"/>
                            <a:satMod val="160000"/>
                          </a:srgbClr>
                        </a:gs>
                        <a:gs pos="100000">
                          <a:srgbClr val="00BD4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00BD4F">
                            <a:tint val="66000"/>
                            <a:satMod val="160000"/>
                          </a:srgbClr>
                        </a:gs>
                        <a:gs pos="50000">
                          <a:srgbClr val="00BD4F">
                            <a:tint val="44500"/>
                            <a:satMod val="160000"/>
                          </a:srgbClr>
                        </a:gs>
                        <a:gs pos="100000">
                          <a:srgbClr val="00BD4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Краснодарский край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00BD4F">
                            <a:tint val="66000"/>
                            <a:satMod val="160000"/>
                          </a:srgbClr>
                        </a:gs>
                        <a:gs pos="50000">
                          <a:srgbClr val="00BD4F">
                            <a:tint val="44500"/>
                            <a:satMod val="160000"/>
                          </a:srgbClr>
                        </a:gs>
                        <a:gs pos="100000">
                          <a:srgbClr val="00BD4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00BD4F">
                            <a:tint val="66000"/>
                            <a:satMod val="160000"/>
                          </a:srgbClr>
                        </a:gs>
                        <a:gs pos="50000">
                          <a:srgbClr val="00BD4F">
                            <a:tint val="44500"/>
                            <a:satMod val="160000"/>
                          </a:srgbClr>
                        </a:gs>
                        <a:gs pos="100000">
                          <a:srgbClr val="00BD4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Чувашская Республика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00BD4F">
                            <a:tint val="66000"/>
                            <a:satMod val="160000"/>
                          </a:srgbClr>
                        </a:gs>
                        <a:gs pos="50000">
                          <a:srgbClr val="00BD4F">
                            <a:tint val="44500"/>
                            <a:satMod val="160000"/>
                          </a:srgbClr>
                        </a:gs>
                        <a:gs pos="100000">
                          <a:srgbClr val="00BD4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00BD4F">
                            <a:tint val="66000"/>
                            <a:satMod val="160000"/>
                          </a:srgbClr>
                        </a:gs>
                        <a:gs pos="50000">
                          <a:srgbClr val="00BD4F">
                            <a:tint val="44500"/>
                            <a:satMod val="160000"/>
                          </a:srgbClr>
                        </a:gs>
                        <a:gs pos="100000">
                          <a:srgbClr val="00BD4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Чувашская</a:t>
                      </a:r>
                      <a:r>
                        <a:rPr lang="ru-RU" sz="1100" b="1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Республика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00BD4F">
                            <a:tint val="66000"/>
                            <a:satMod val="160000"/>
                          </a:srgbClr>
                        </a:gs>
                        <a:gs pos="50000">
                          <a:srgbClr val="00BD4F">
                            <a:tint val="44500"/>
                            <a:satMod val="160000"/>
                          </a:srgbClr>
                        </a:gs>
                        <a:gs pos="100000">
                          <a:srgbClr val="00BD4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00BD4F">
                            <a:tint val="66000"/>
                            <a:satMod val="160000"/>
                          </a:srgbClr>
                        </a:gs>
                        <a:gs pos="50000">
                          <a:srgbClr val="00BD4F">
                            <a:tint val="44500"/>
                            <a:satMod val="160000"/>
                          </a:srgbClr>
                        </a:gs>
                        <a:gs pos="100000">
                          <a:srgbClr val="00BD4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Чувашская Республика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00BD4F">
                            <a:tint val="66000"/>
                            <a:satMod val="160000"/>
                          </a:srgbClr>
                        </a:gs>
                        <a:gs pos="50000">
                          <a:srgbClr val="00BD4F">
                            <a:tint val="44500"/>
                            <a:satMod val="160000"/>
                          </a:srgbClr>
                        </a:gs>
                        <a:gs pos="100000">
                          <a:srgbClr val="00BD4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00BD4F">
                            <a:tint val="66000"/>
                            <a:satMod val="160000"/>
                          </a:srgbClr>
                        </a:gs>
                        <a:gs pos="50000">
                          <a:srgbClr val="00BD4F">
                            <a:tint val="44500"/>
                            <a:satMod val="160000"/>
                          </a:srgbClr>
                        </a:gs>
                        <a:gs pos="100000">
                          <a:srgbClr val="00BD4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…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00BD4F">
                            <a:tint val="66000"/>
                            <a:satMod val="160000"/>
                          </a:srgbClr>
                        </a:gs>
                        <a:gs pos="50000">
                          <a:srgbClr val="00BD4F">
                            <a:tint val="44500"/>
                            <a:satMod val="160000"/>
                          </a:srgbClr>
                        </a:gs>
                        <a:gs pos="100000">
                          <a:srgbClr val="00BD4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00BD4F">
                            <a:tint val="66000"/>
                            <a:satMod val="160000"/>
                          </a:srgbClr>
                        </a:gs>
                        <a:gs pos="50000">
                          <a:srgbClr val="00BD4F">
                            <a:tint val="44500"/>
                            <a:satMod val="160000"/>
                          </a:srgbClr>
                        </a:gs>
                        <a:gs pos="100000">
                          <a:srgbClr val="00BD4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0256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…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…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0256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…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…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…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0256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Республика</a:t>
                      </a:r>
                      <a:r>
                        <a:rPr lang="ru-RU" sz="11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Ингушетия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85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Чукотский</a:t>
                      </a:r>
                      <a:r>
                        <a:rPr lang="ru-RU" sz="10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автономный округ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85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Республика Дагестан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85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1026" name="Picture 2" descr="C:\Users\i.smirnov\Documents\Бюджет для граждан\Фото\rat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900" y="764704"/>
            <a:ext cx="2759102" cy="16561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62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4283968" y="2574920"/>
            <a:ext cx="4704660" cy="85408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 образовательных программ по повышению финансовой </a:t>
            </a:r>
            <a:b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грамотности в образовательный процесс,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различных просветительских мероприятий (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семинаров, лекций, мастер-классов,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деловых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игр, круглых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столов) в образовательных организациях</a:t>
            </a:r>
            <a:b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приглашением экспертов из кредитных и прочих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297705" y="5373216"/>
            <a:ext cx="4645024" cy="81280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319464" y="1176039"/>
            <a:ext cx="4645024" cy="81280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4103948" y="3942290"/>
            <a:ext cx="4932548" cy="81280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259729" y="82913"/>
            <a:ext cx="6904559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22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финансовой грамотности населения</a:t>
            </a:r>
            <a:endParaRPr lang="ru-RU" sz="22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147248" y="6453336"/>
            <a:ext cx="1006489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85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5" name="Picture 2" descr="http://fs01.cap.ru/www20/minfin/photo/2020/09/03/16a6c4a8-070e-488d-87bc-b3ec14b623b4/hd_hd_img_63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62" y="764704"/>
            <a:ext cx="2257585" cy="15058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30" name="Скругленный прямоугольник 29"/>
          <p:cNvSpPr/>
          <p:nvPr/>
        </p:nvSpPr>
        <p:spPr>
          <a:xfrm>
            <a:off x="259729" y="2126497"/>
            <a:ext cx="2440064" cy="151216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сентября 2020 г.</a:t>
            </a:r>
          </a:p>
          <a:p>
            <a:pPr algn="ctr">
              <a:lnSpc>
                <a:spcPct val="90000"/>
              </a:lnSpc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Подписано Соглашение </a:t>
            </a:r>
            <a:b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сотрудничестве по повышению финансовой грамотности населения Чувашской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между Минфином России, Банком России, Ассоциацией банков России и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правительством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Чувашии</a:t>
            </a:r>
            <a:endParaRPr lang="ru-RU" sz="1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 descr="http://fs01.cap.ru/www20/gov/photo/2020/09/21/f0e9dee7-abee-4f17-bcf7-d0a831627c67/hd_dsc_058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4" r="15598"/>
          <a:stretch/>
        </p:blipFill>
        <p:spPr bwMode="auto">
          <a:xfrm>
            <a:off x="361521" y="3717033"/>
            <a:ext cx="2262021" cy="15094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31" name="Скругленный прямоугольник 30"/>
          <p:cNvSpPr/>
          <p:nvPr/>
        </p:nvSpPr>
        <p:spPr>
          <a:xfrm>
            <a:off x="259729" y="5144472"/>
            <a:ext cx="2440064" cy="159689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июля 2020 г.</a:t>
            </a:r>
          </a:p>
          <a:p>
            <a:pPr algn="ctr">
              <a:lnSpc>
                <a:spcPct val="90000"/>
              </a:lnSpc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Принята подпрограмма «Повышение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финансовой грамотности населения Чувашской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Республики» государственной программы «Управление общественными финансами </a:t>
            </a:r>
            <a:b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государственным долгом Чувашской Республики»</a:t>
            </a:r>
            <a:endParaRPr lang="ru-RU" sz="1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43808" y="762960"/>
            <a:ext cx="45719" cy="60504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Дуга 11"/>
          <p:cNvSpPr/>
          <p:nvPr/>
        </p:nvSpPr>
        <p:spPr>
          <a:xfrm>
            <a:off x="2123728" y="1176039"/>
            <a:ext cx="1944216" cy="5315027"/>
          </a:xfrm>
          <a:prstGeom prst="arc">
            <a:avLst>
              <a:gd name="adj1" fmla="val 16199999"/>
              <a:gd name="adj2" fmla="val 539126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30"/>
          <a:stretch/>
        </p:blipFill>
        <p:spPr>
          <a:xfrm>
            <a:off x="3039617" y="2371858"/>
            <a:ext cx="1460375" cy="118075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4" name="Рисунок 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641" y="3767619"/>
            <a:ext cx="1525797" cy="1245557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6" name="Прямоугольник 35"/>
          <p:cNvSpPr/>
          <p:nvPr/>
        </p:nvSpPr>
        <p:spPr>
          <a:xfrm>
            <a:off x="4608512" y="3933056"/>
            <a:ext cx="4572000" cy="8540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взрослого населения, в том числе людей пенсионного</a:t>
            </a:r>
            <a:b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возраста, в мероприятиях, предусматривающих углубление их знаний </a:t>
            </a:r>
            <a:b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области финансов, формирование принципов ответственного </a:t>
            </a:r>
            <a:b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грамотного подхода к принятию финансовых решений, а также закрепление навыков противостояния мошенническим действиям 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8" descr="http://chrio.cap.ru/Content2020/photo/202003/05/Albom372168/dsc08868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1" t="2117" b="1"/>
          <a:stretch/>
        </p:blipFill>
        <p:spPr bwMode="auto">
          <a:xfrm>
            <a:off x="3059832" y="1041418"/>
            <a:ext cx="1435246" cy="109143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4478046" y="1288269"/>
            <a:ext cx="4377922" cy="549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методистов, </a:t>
            </a:r>
            <a:r>
              <a:rPr lang="ru-RU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тьюторов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волонтеров, педагогов, сотрудников центров социального обслуживания населения, центров занятости  и других организаций в области финансовой грамотности  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427984" y="5527248"/>
            <a:ext cx="4572000" cy="54938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системы эффективных и доступных информационных и образовательных ресурсов по повышению финансовой грамотности населения, поддержание их контента в актуальном состоянии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ÐÐÐ Ð¤ÐÐÐÐÐ¡ÐÐÐÐ ÐÐ ÐÐÐÐ¢ÐÐÐ¡Ð¢Ð - 19 Ð¤ÐµÐ²ÑÐ°Ð»Ñ 2019 - ÑÐºÐ¾Ð»ÑÐ½ÑÐ¹ ÑÐ°Ð¹Ñ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" r="6399"/>
          <a:stretch/>
        </p:blipFill>
        <p:spPr bwMode="auto">
          <a:xfrm>
            <a:off x="3019806" y="5199549"/>
            <a:ext cx="1584176" cy="116013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08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i.smirnov\Documents\Бюджет для граждан\Фото\Слушания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01" y="1113410"/>
            <a:ext cx="2988567" cy="22414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i.smirnov\Pictures\МФ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43330"/>
            <a:ext cx="8867775" cy="23717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86</a:t>
            </a:fld>
            <a:endParaRPr lang="ru-RU" dirty="0"/>
          </a:p>
        </p:txBody>
      </p:sp>
      <p:sp>
        <p:nvSpPr>
          <p:cNvPr id="71" name="Прямоугольник 70"/>
          <p:cNvSpPr/>
          <p:nvPr/>
        </p:nvSpPr>
        <p:spPr>
          <a:xfrm>
            <a:off x="251520" y="4023799"/>
            <a:ext cx="5577116" cy="3463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5730" tIns="62865" rIns="125730" bIns="62865" numCol="1" spcCol="1270" anchor="ctr" anchorCtr="0">
            <a:noAutofit/>
          </a:bodyPr>
          <a:lstStyle/>
          <a:p>
            <a:pPr marL="285750" lvl="1" indent="-285750" defTabSz="1466850">
              <a:lnSpc>
                <a:spcPct val="90000"/>
              </a:lnSpc>
              <a:spcAft>
                <a:spcPct val="15000"/>
              </a:spcAft>
              <a:buFontTx/>
              <a:buChar char="••"/>
            </a:pPr>
            <a:endParaRPr lang="ru-RU" sz="33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3608" y="800290"/>
            <a:ext cx="5760640" cy="1815882"/>
          </a:xfrm>
          <a:prstGeom prst="round1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публичных слушаний по проектам законов о республиканском бюджете и годовом отчете об исполнении республиканского бюджета Чувашской Республики, в которых может принять участие любой гражданин.</a:t>
            </a:r>
          </a:p>
          <a:p>
            <a:pPr algn="just"/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проведении публичных слушаний размещается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сайте Министерства финансов Чувашской Республики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minfin.cap.ru.</a:t>
            </a:r>
          </a:p>
          <a:p>
            <a:pPr algn="just"/>
            <a:r>
              <a:rPr lang="ru-RU" sz="1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(Закон Чувашской Республики № 36 от 23.07.2001 «О регулировании бюджетных правоотношений в Чувашской Республике»)</a:t>
            </a:r>
            <a:endParaRPr lang="ru-RU" sz="14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23726" y="2831615"/>
            <a:ext cx="5780522" cy="523220"/>
          </a:xfrm>
          <a:prstGeom prst="round1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Разделы «Форум», «Опрос для граждан» на сайте Министерства финансов Чувашской Республики </a:t>
            </a:r>
            <a:r>
              <a:rPr lang="en-US" sz="1400" u="sng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minfin.cap.ru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43608" y="3595066"/>
            <a:ext cx="5760640" cy="738664"/>
          </a:xfrm>
          <a:prstGeom prst="round1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Свои замечания и предложения можно направлять на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электронную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почту Министерства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 Чувашской Республики </a:t>
            </a:r>
            <a:r>
              <a:rPr lang="en-US" sz="14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finance@cap.ru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или обращаться по телефону 56-52-00</a:t>
            </a:r>
            <a:endParaRPr lang="en-US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трелка вправо с вырезом 3"/>
          <p:cNvSpPr/>
          <p:nvPr/>
        </p:nvSpPr>
        <p:spPr>
          <a:xfrm>
            <a:off x="251520" y="854303"/>
            <a:ext cx="648072" cy="484632"/>
          </a:xfrm>
          <a:prstGeom prst="notchedRightArrow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Стрелка вправо с вырезом 10"/>
          <p:cNvSpPr/>
          <p:nvPr/>
        </p:nvSpPr>
        <p:spPr>
          <a:xfrm>
            <a:off x="251520" y="3619807"/>
            <a:ext cx="648072" cy="484632"/>
          </a:xfrm>
          <a:prstGeom prst="notchedRightArrow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Стрелка вправо с вырезом 11"/>
          <p:cNvSpPr/>
          <p:nvPr/>
        </p:nvSpPr>
        <p:spPr>
          <a:xfrm>
            <a:off x="251520" y="2831615"/>
            <a:ext cx="648072" cy="484632"/>
          </a:xfrm>
          <a:prstGeom prst="notchedRightArrow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259729" y="82913"/>
            <a:ext cx="6904559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2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граждан в обсуждении бюджетных вопросов</a:t>
            </a: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43608" y="4558536"/>
            <a:ext cx="5760640" cy="1785104"/>
          </a:xfrm>
          <a:prstGeom prst="round1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принципов инициативного </a:t>
            </a: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бюджетирования с целью вовлечения  населения муниципальных образований в бюджетный </a:t>
            </a:r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</a:t>
            </a:r>
          </a:p>
          <a:p>
            <a:pPr algn="just"/>
            <a:r>
              <a:rPr lang="ru-RU" sz="13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2020 </a:t>
            </a:r>
            <a:r>
              <a:rPr lang="ru-RU" sz="13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предусмотрено предоставление на конкурсной основе субсидий из республиканского бюджета Чувашской Республики </a:t>
            </a:r>
            <a:r>
              <a:rPr lang="ru-RU" sz="13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бюджетам </a:t>
            </a:r>
            <a:r>
              <a:rPr lang="ru-RU" sz="13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районов и бюджетам городских округов на реализацию проектов развития общественной инфраструктуры, основанных на местных инициативах</a:t>
            </a:r>
            <a:endParaRPr lang="en-US" sz="13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трелка вправо с вырезом 15"/>
          <p:cNvSpPr/>
          <p:nvPr/>
        </p:nvSpPr>
        <p:spPr>
          <a:xfrm>
            <a:off x="251520" y="4583277"/>
            <a:ext cx="648072" cy="484632"/>
          </a:xfrm>
          <a:prstGeom prst="notchedRightArrow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10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i.smirnov\Pictures\untitled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9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87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067644" y="4971737"/>
            <a:ext cx="5616624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solidFill>
                  <a:prstClr val="black"/>
                </a:solidFill>
                <a:cs typeface="+mn-cs"/>
              </a:rPr>
              <a:t>Министерство финансов Чувашской Республики</a:t>
            </a:r>
          </a:p>
          <a:p>
            <a:pPr algn="just"/>
            <a:r>
              <a:rPr lang="ru-RU" sz="1300" dirty="0" smtClean="0">
                <a:solidFill>
                  <a:prstClr val="black"/>
                </a:solidFill>
                <a:cs typeface="+mn-cs"/>
              </a:rPr>
              <a:t>Адрес: 428000, г. Чебоксары, пл. Республики, д.2</a:t>
            </a:r>
          </a:p>
          <a:p>
            <a:pPr algn="just"/>
            <a:r>
              <a:rPr lang="ru-RU" sz="1300" dirty="0">
                <a:solidFill>
                  <a:prstClr val="black"/>
                </a:solidFill>
                <a:cs typeface="+mn-cs"/>
              </a:rPr>
              <a:t>Телефон: (8352) </a:t>
            </a:r>
            <a:r>
              <a:rPr lang="ru-RU" sz="1300" dirty="0" smtClean="0">
                <a:solidFill>
                  <a:prstClr val="black"/>
                </a:solidFill>
                <a:cs typeface="+mn-cs"/>
              </a:rPr>
              <a:t>56-52-00</a:t>
            </a:r>
            <a:r>
              <a:rPr lang="ru-RU" sz="1300" dirty="0">
                <a:solidFill>
                  <a:prstClr val="black"/>
                </a:solidFill>
                <a:cs typeface="+mn-cs"/>
              </a:rPr>
              <a:t>, </a:t>
            </a:r>
            <a:r>
              <a:rPr lang="ru-RU" sz="1300" dirty="0" smtClean="0">
                <a:solidFill>
                  <a:prstClr val="black"/>
                </a:solidFill>
                <a:cs typeface="+mn-cs"/>
              </a:rPr>
              <a:t>56-52-12</a:t>
            </a:r>
            <a:endParaRPr lang="ru-RU" sz="1300" dirty="0">
              <a:solidFill>
                <a:prstClr val="black"/>
              </a:solidFill>
              <a:cs typeface="+mn-cs"/>
            </a:endParaRPr>
          </a:p>
          <a:p>
            <a:pPr algn="just"/>
            <a:r>
              <a:rPr lang="ru-RU" sz="1300" dirty="0" smtClean="0">
                <a:solidFill>
                  <a:prstClr val="black"/>
                </a:solidFill>
                <a:cs typeface="+mn-cs"/>
              </a:rPr>
              <a:t>Факс</a:t>
            </a:r>
            <a:r>
              <a:rPr lang="ru-RU" sz="1300" dirty="0">
                <a:solidFill>
                  <a:prstClr val="black"/>
                </a:solidFill>
                <a:cs typeface="+mn-cs"/>
              </a:rPr>
              <a:t>: (8352) </a:t>
            </a:r>
            <a:r>
              <a:rPr lang="ru-RU" sz="1300" dirty="0" smtClean="0">
                <a:solidFill>
                  <a:prstClr val="black"/>
                </a:solidFill>
                <a:cs typeface="+mn-cs"/>
              </a:rPr>
              <a:t>56-52-19</a:t>
            </a:r>
          </a:p>
          <a:p>
            <a:pPr algn="just"/>
            <a:r>
              <a:rPr lang="en-US" sz="1300" dirty="0">
                <a:solidFill>
                  <a:srgbClr val="3333FF"/>
                </a:solidFill>
                <a:cs typeface="+mn-cs"/>
              </a:rPr>
              <a:t>http://minfin.cap.ru</a:t>
            </a:r>
            <a:r>
              <a:rPr lang="en-US" sz="1300" dirty="0" smtClean="0">
                <a:solidFill>
                  <a:srgbClr val="3333FF"/>
                </a:solidFill>
                <a:cs typeface="+mn-cs"/>
              </a:rPr>
              <a:t>/</a:t>
            </a:r>
            <a:endParaRPr lang="ru-RU" sz="1300" dirty="0" smtClean="0">
              <a:solidFill>
                <a:srgbClr val="3333FF"/>
              </a:solidFill>
              <a:cs typeface="+mn-cs"/>
            </a:endParaRPr>
          </a:p>
          <a:p>
            <a:pPr algn="just"/>
            <a:endParaRPr lang="ru-RU" sz="1300" dirty="0" smtClean="0">
              <a:solidFill>
                <a:prstClr val="black"/>
              </a:solidFill>
              <a:cs typeface="+mn-cs"/>
            </a:endParaRPr>
          </a:p>
          <a:p>
            <a:pPr algn="just"/>
            <a:r>
              <a:rPr lang="en-US" sz="1300" dirty="0" smtClean="0">
                <a:solidFill>
                  <a:prstClr val="black"/>
                </a:solidFill>
                <a:cs typeface="+mn-cs"/>
              </a:rPr>
              <a:t>E-Mail</a:t>
            </a:r>
            <a:r>
              <a:rPr lang="en-US" sz="1300" dirty="0">
                <a:solidFill>
                  <a:prstClr val="black"/>
                </a:solidFill>
                <a:cs typeface="+mn-cs"/>
              </a:rPr>
              <a:t>: </a:t>
            </a:r>
            <a:r>
              <a:rPr lang="en-US" sz="1300" u="sng" dirty="0" smtClean="0">
                <a:solidFill>
                  <a:prstClr val="black"/>
                </a:solidFill>
              </a:rPr>
              <a:t>finmail@cap.ru</a:t>
            </a:r>
            <a:endParaRPr lang="ru-RU" sz="1300" u="sng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19756" y="1012487"/>
            <a:ext cx="77048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prstClr val="black"/>
                </a:solidFill>
                <a:cs typeface="+mn-cs"/>
              </a:rPr>
              <a:t>Режим работы:</a:t>
            </a:r>
          </a:p>
          <a:p>
            <a:pPr algn="just"/>
            <a:r>
              <a:rPr lang="ru-RU" sz="1400" dirty="0" smtClean="0">
                <a:solidFill>
                  <a:prstClr val="black"/>
                </a:solidFill>
                <a:cs typeface="+mn-cs"/>
              </a:rPr>
              <a:t>Понедельник – пятница с 08.00 до 17.00, обеденный перерыв с 12.30 до 13.30</a:t>
            </a:r>
          </a:p>
          <a:p>
            <a:pPr algn="just"/>
            <a:r>
              <a:rPr lang="ru-RU" sz="1400" dirty="0" smtClean="0">
                <a:solidFill>
                  <a:prstClr val="black"/>
                </a:solidFill>
                <a:cs typeface="+mn-cs"/>
              </a:rPr>
              <a:t>Выходные дни – суббота, воскресенье</a:t>
            </a:r>
            <a:endParaRPr lang="ru-RU" sz="14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4" name="Нашивка 3"/>
          <p:cNvSpPr/>
          <p:nvPr/>
        </p:nvSpPr>
        <p:spPr>
          <a:xfrm>
            <a:off x="417171" y="1122123"/>
            <a:ext cx="464380" cy="391725"/>
          </a:xfrm>
          <a:prstGeom prst="chevron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5" name="Нашивка 14"/>
          <p:cNvSpPr/>
          <p:nvPr/>
        </p:nvSpPr>
        <p:spPr>
          <a:xfrm>
            <a:off x="417171" y="5125507"/>
            <a:ext cx="464380" cy="391725"/>
          </a:xfrm>
          <a:prstGeom prst="chevron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6" name="Нашивка 15"/>
          <p:cNvSpPr/>
          <p:nvPr/>
        </p:nvSpPr>
        <p:spPr>
          <a:xfrm>
            <a:off x="417171" y="2060848"/>
            <a:ext cx="464380" cy="391725"/>
          </a:xfrm>
          <a:prstGeom prst="chevron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pic>
        <p:nvPicPr>
          <p:cNvPr id="1026" name="Picture 2" descr="C:\Users\i.smirnov\Pictures\facebook_butt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5949280"/>
            <a:ext cx="1410754" cy="35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56717" y="5998246"/>
            <a:ext cx="3367895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US" sz="1300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www.facebook.com/minfinchuvashii</a:t>
            </a:r>
            <a:endParaRPr lang="ru-RU" sz="1300" dirty="0" smtClean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10856" y="1774344"/>
            <a:ext cx="7792084" cy="316682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3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График </a:t>
            </a:r>
            <a:r>
              <a:rPr lang="ru-RU" sz="13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приема граждан:</a:t>
            </a:r>
            <a:endParaRPr lang="ru-RU" sz="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ru-RU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ru-RU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М.Г. Ноздряков – </a:t>
            </a:r>
            <a:r>
              <a:rPr lang="ru-RU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первый заместитель </a:t>
            </a:r>
            <a:r>
              <a:rPr lang="ru-RU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Председателя Кабинета Министров Чувашской Республики </a:t>
            </a:r>
            <a:r>
              <a:rPr lang="ru-RU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министр финансов Чувашской Республики</a:t>
            </a:r>
            <a:endParaRPr lang="ru-RU" sz="13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3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первая пятница </a:t>
            </a:r>
            <a:r>
              <a:rPr lang="ru-RU" sz="13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месяца с 15.00 до 17.00 часов</a:t>
            </a:r>
          </a:p>
          <a:p>
            <a:pPr algn="just"/>
            <a:endParaRPr lang="ru-RU" sz="4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ru-RU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О.В. Метелева – первый заместитель </a:t>
            </a:r>
            <a:r>
              <a:rPr lang="ru-RU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министра финансов Чувашской Республики</a:t>
            </a:r>
          </a:p>
          <a:p>
            <a:pPr algn="just"/>
            <a:r>
              <a:rPr lang="ru-RU" sz="13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первый </a:t>
            </a:r>
            <a:r>
              <a:rPr lang="ru-RU" sz="13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вторник месяца с 15.00 до 17.00 часов</a:t>
            </a:r>
            <a:endParaRPr lang="ru-RU" sz="4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 </a:t>
            </a:r>
            <a:r>
              <a:rPr lang="ru-RU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П.В. Иванов - </a:t>
            </a:r>
            <a:r>
              <a:rPr lang="ru-RU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заместитель министра финансов Чувашской Республики</a:t>
            </a:r>
          </a:p>
          <a:p>
            <a:pPr algn="just"/>
            <a:r>
              <a:rPr lang="ru-RU" sz="13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второй вторник месяца с 15.00 до 17.00 </a:t>
            </a:r>
            <a:r>
              <a:rPr lang="ru-RU" sz="13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часов</a:t>
            </a:r>
            <a:endParaRPr lang="en-US" sz="400" i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400" i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Г</a:t>
            </a:r>
            <a:r>
              <a:rPr lang="ru-RU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.В</a:t>
            </a:r>
            <a:r>
              <a:rPr lang="ru-RU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Павлова  </a:t>
            </a:r>
            <a:r>
              <a:rPr lang="ru-RU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заместитель министра финансов Чувашской Республики</a:t>
            </a:r>
          </a:p>
          <a:p>
            <a:pPr algn="just"/>
            <a:r>
              <a:rPr lang="ru-RU" sz="13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третий вторник месяца с 15.00 до 17.00 </a:t>
            </a:r>
            <a:r>
              <a:rPr lang="ru-RU" sz="13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часов</a:t>
            </a:r>
            <a:endParaRPr lang="ru-RU" sz="4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pPr algn="just"/>
            <a:r>
              <a:rPr lang="en-US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r>
              <a:rPr lang="ru-RU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И.Н. Смирнов - </a:t>
            </a:r>
            <a:r>
              <a:rPr lang="ru-RU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заместитель министра финансов Чувашской Республики</a:t>
            </a:r>
          </a:p>
          <a:p>
            <a:pPr algn="just"/>
            <a:r>
              <a:rPr lang="ru-RU" sz="13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четвертый </a:t>
            </a:r>
            <a:r>
              <a:rPr lang="ru-RU" sz="13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вторник месяца с 15.00 до 17.00 </a:t>
            </a:r>
            <a:r>
              <a:rPr lang="ru-RU" sz="13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часов</a:t>
            </a:r>
            <a:endParaRPr lang="ru-RU" sz="4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818156" y="5517232"/>
            <a:ext cx="4055101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https://www.instagram.com/minfin_chuvashii/</a:t>
            </a:r>
            <a:endParaRPr lang="ru-RU" sz="1300" dirty="0" smtClean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 descr="T:\Сектор финансирования\2000px-Instagram_logo_2016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5517232"/>
            <a:ext cx="390172" cy="390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855912" y="6417796"/>
            <a:ext cx="222849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dirty="0">
                <a:solidFill>
                  <a:srgbClr val="3333FF"/>
                </a:solidFill>
              </a:rPr>
              <a:t>https://vk.com/id516657844</a:t>
            </a:r>
            <a:endParaRPr lang="ru-RU" sz="1300" dirty="0">
              <a:solidFill>
                <a:srgbClr val="3333FF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4" t="24884" r="25426" b="21090"/>
          <a:stretch/>
        </p:blipFill>
        <p:spPr bwMode="auto">
          <a:xfrm>
            <a:off x="4355976" y="6350246"/>
            <a:ext cx="383515" cy="42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820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kredi_politi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08" y="3177344"/>
            <a:ext cx="2593130" cy="1944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9512" y="908720"/>
            <a:ext cx="6192688" cy="172819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just"/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Замедление темпов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социально-экономического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приводят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сокращению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темпов поступлений собственных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доходов в консолидированный бюджет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повышению прогнозируемого уровня инфляции, ухудшению условий для заимствований, увеличению государственного и муниципального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долга.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Снижение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доходной базы консолидированного бюджета р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еспублики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влечет риски невыполнения плановых расходных обязательств.  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987824" y="2925317"/>
            <a:ext cx="5985048" cy="244827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результате возникновения выпадающих доходов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связи с замедлением темпов экономического развития и сохранения при этом обязанности по выполнению социальных расходов в необходимом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объеме, возникает риск увеличения долговой нагрузки на бюджет.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случае наступления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такого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риска потребуется привлечение рыночных заимствований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Для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обеспечения сбалансированности и устойчивости консолидированного бюджета республики,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эффективное управление государственным долгом Чувашской Республики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9512" y="5661248"/>
            <a:ext cx="5904656" cy="93610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just"/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предсказуемой и ответственной бюджетной политики является важнейшей предпосылкой для обеспечения макроэкономической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стабильности.</a:t>
            </a:r>
          </a:p>
        </p:txBody>
      </p:sp>
      <p:pic>
        <p:nvPicPr>
          <p:cNvPr id="1027" name="Picture 3" descr="E:\11e809349eb14856577a0116ad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916" y="843136"/>
            <a:ext cx="2332230" cy="18657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59729" y="-13063"/>
            <a:ext cx="6976567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Риски и проблемы в сфере бюджетной политики Чувашской Республики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1451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15635</TotalTime>
  <Words>13474</Words>
  <Application>Microsoft Office PowerPoint</Application>
  <PresentationFormat>Экран (4:3)</PresentationFormat>
  <Paragraphs>3838</Paragraphs>
  <Slides>87</Slides>
  <Notes>64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87</vt:i4>
      </vt:variant>
    </vt:vector>
  </HeadingPairs>
  <TitlesOfParts>
    <vt:vector size="88" baseType="lpstr">
      <vt:lpstr>Воздушный поток</vt:lpstr>
      <vt:lpstr>Бюджет для граждан</vt:lpstr>
      <vt:lpstr>Чувашская Республика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</dc:title>
  <dc:creator>ОМ</dc:creator>
  <cp:lastModifiedBy>Смирнов Игорь Николаевич</cp:lastModifiedBy>
  <cp:revision>3397</cp:revision>
  <cp:lastPrinted>2020-11-13T06:58:19Z</cp:lastPrinted>
  <dcterms:created xsi:type="dcterms:W3CDTF">2011-09-23T06:24:52Z</dcterms:created>
  <dcterms:modified xsi:type="dcterms:W3CDTF">2020-11-19T12:56:38Z</dcterms:modified>
</cp:coreProperties>
</file>