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7.xml" ContentType="application/vnd.openxmlformats-officedocument.presentationml.notesSlide+xml"/>
  <Override PartName="/ppt/charts/chart20.xml" ContentType="application/vnd.openxmlformats-officedocument.drawingml.chart+xml"/>
  <Override PartName="/ppt/notesSlides/notesSlide18.xml" ContentType="application/vnd.openxmlformats-officedocument.presentationml.notesSlide+xml"/>
  <Override PartName="/ppt/charts/chart21.xml" ContentType="application/vnd.openxmlformats-officedocument.drawingml.chart+xml"/>
  <Override PartName="/ppt/drawings/drawing11.xml" ContentType="application/vnd.openxmlformats-officedocument.drawingml.chartshapes+xml"/>
  <Override PartName="/ppt/charts/chart22.xml" ContentType="application/vnd.openxmlformats-officedocument.drawingml.chart+xml"/>
  <Override PartName="/ppt/charts/chart23.xml" ContentType="application/vnd.openxmlformats-officedocument.drawingml.chart+xml"/>
  <Override PartName="/ppt/drawings/drawing12.xml" ContentType="application/vnd.openxmlformats-officedocument.drawingml.chartshapes+xml"/>
  <Override PartName="/ppt/charts/chart24.xml" ContentType="application/vnd.openxmlformats-officedocument.drawingml.chart+xml"/>
  <Override PartName="/ppt/drawings/drawing13.xml" ContentType="application/vnd.openxmlformats-officedocument.drawingml.chartshapes+xml"/>
  <Override PartName="/ppt/charts/chart25.xml" ContentType="application/vnd.openxmlformats-officedocument.drawingml.chart+xml"/>
  <Override PartName="/ppt/drawings/drawing14.xml" ContentType="application/vnd.openxmlformats-officedocument.drawingml.chartshapes+xml"/>
  <Override PartName="/ppt/notesSlides/notesSlide19.xml" ContentType="application/vnd.openxmlformats-officedocument.presentationml.notesSlide+xml"/>
  <Override PartName="/ppt/charts/chart26.xml" ContentType="application/vnd.openxmlformats-officedocument.drawingml.chart+xml"/>
  <Override PartName="/ppt/drawings/drawing15.xml" ContentType="application/vnd.openxmlformats-officedocument.drawingml.chartshapes+xml"/>
  <Override PartName="/ppt/charts/chart27.xml" ContentType="application/vnd.openxmlformats-officedocument.drawingml.chart+xml"/>
  <Override PartName="/ppt/drawings/drawing16.xml" ContentType="application/vnd.openxmlformats-officedocument.drawingml.chartshapes+xml"/>
  <Override PartName="/ppt/charts/chart28.xml" ContentType="application/vnd.openxmlformats-officedocument.drawingml.chart+xml"/>
  <Override PartName="/ppt/notesSlides/notesSlide20.xml" ContentType="application/vnd.openxmlformats-officedocument.presentationml.notesSlide+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notesSlides/notesSlide21.xml" ContentType="application/vnd.openxmlformats-officedocument.presentationml.notesSlide+xml"/>
  <Override PartName="/ppt/charts/chart32.xml" ContentType="application/vnd.openxmlformats-officedocument.drawingml.chart+xml"/>
  <Override PartName="/ppt/drawings/drawing17.xml" ContentType="application/vnd.openxmlformats-officedocument.drawingml.chartshapes+xml"/>
  <Override PartName="/ppt/notesSlides/notesSlide22.xml" ContentType="application/vnd.openxmlformats-officedocument.presentationml.notesSlide+xml"/>
  <Override PartName="/ppt/charts/chart33.xml" ContentType="application/vnd.openxmlformats-officedocument.drawingml.chart+xml"/>
  <Override PartName="/ppt/notesSlides/notesSlide23.xml" ContentType="application/vnd.openxmlformats-officedocument.presentationml.notesSlide+xml"/>
  <Override PartName="/ppt/charts/chart3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5.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6.xml" ContentType="application/vnd.openxmlformats-officedocument.drawingml.chart+xml"/>
  <Override PartName="/ppt/notesSlides/notesSlide28.xml" ContentType="application/vnd.openxmlformats-officedocument.presentationml.notesSlide+xml"/>
  <Override PartName="/ppt/charts/chart37.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38.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9.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40.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41.xml" ContentType="application/vnd.openxmlformats-officedocument.drawingml.chart+xml"/>
  <Override PartName="/ppt/notesSlides/notesSlide37.xml" ContentType="application/vnd.openxmlformats-officedocument.presentationml.notesSlide+xml"/>
  <Override PartName="/ppt/charts/chart42.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3.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4.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5.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46.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47.xml" ContentType="application/vnd.openxmlformats-officedocument.drawingml.chart+xml"/>
  <Override PartName="/ppt/notesSlides/notesSlide48.xml" ContentType="application/vnd.openxmlformats-officedocument.presentationml.notesSlide+xml"/>
  <Override PartName="/ppt/charts/chart48.xml" ContentType="application/vnd.openxmlformats-officedocument.drawingml.chart+xml"/>
  <Override PartName="/ppt/notesSlides/notesSlide49.xml" ContentType="application/vnd.openxmlformats-officedocument.presentationml.notesSlide+xml"/>
  <Override PartName="/ppt/charts/chart49.xml" ContentType="application/vnd.openxmlformats-officedocument.drawingml.chart+xml"/>
  <Override PartName="/ppt/notesSlides/notesSlide50.xml" ContentType="application/vnd.openxmlformats-officedocument.presentationml.notesSlide+xml"/>
  <Override PartName="/ppt/charts/chart50.xml" ContentType="application/vnd.openxmlformats-officedocument.drawingml.chart+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51.xml" ContentType="application/vnd.openxmlformats-officedocument.drawingml.chart+xml"/>
  <Override PartName="/ppt/charts/chart52.xml" ContentType="application/vnd.openxmlformats-officedocument.drawingml.chart+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53.xml" ContentType="application/vnd.openxmlformats-officedocument.drawingml.chart+xml"/>
  <Override PartName="/ppt/charts/chart54.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5.xml" ContentType="application/vnd.openxmlformats-officedocument.drawingml.chart+xml"/>
  <Override PartName="/ppt/charts/chart56.xml" ContentType="application/vnd.openxmlformats-officedocument.drawingml.chart+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57.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1"/>
  </p:notesMasterIdLst>
  <p:handoutMasterIdLst>
    <p:handoutMasterId r:id="rId92"/>
  </p:handoutMasterIdLst>
  <p:sldIdLst>
    <p:sldId id="611" r:id="rId2"/>
    <p:sldId id="808" r:id="rId3"/>
    <p:sldId id="437" r:id="rId4"/>
    <p:sldId id="438" r:id="rId5"/>
    <p:sldId id="649" r:id="rId6"/>
    <p:sldId id="442" r:id="rId7"/>
    <p:sldId id="397" r:id="rId8"/>
    <p:sldId id="396" r:id="rId9"/>
    <p:sldId id="821" r:id="rId10"/>
    <p:sldId id="737" r:id="rId11"/>
    <p:sldId id="822" r:id="rId12"/>
    <p:sldId id="823" r:id="rId13"/>
    <p:sldId id="824" r:id="rId14"/>
    <p:sldId id="825" r:id="rId15"/>
    <p:sldId id="833" r:id="rId16"/>
    <p:sldId id="834" r:id="rId17"/>
    <p:sldId id="814" r:id="rId18"/>
    <p:sldId id="815" r:id="rId19"/>
    <p:sldId id="816" r:id="rId20"/>
    <p:sldId id="817" r:id="rId21"/>
    <p:sldId id="818" r:id="rId22"/>
    <p:sldId id="819" r:id="rId23"/>
    <p:sldId id="820" r:id="rId24"/>
    <p:sldId id="826" r:id="rId25"/>
    <p:sldId id="827" r:id="rId26"/>
    <p:sldId id="842" r:id="rId27"/>
    <p:sldId id="889" r:id="rId28"/>
    <p:sldId id="890" r:id="rId29"/>
    <p:sldId id="843" r:id="rId30"/>
    <p:sldId id="835" r:id="rId31"/>
    <p:sldId id="836" r:id="rId32"/>
    <p:sldId id="891" r:id="rId33"/>
    <p:sldId id="770" r:id="rId34"/>
    <p:sldId id="837" r:id="rId35"/>
    <p:sldId id="838" r:id="rId36"/>
    <p:sldId id="839" r:id="rId37"/>
    <p:sldId id="840" r:id="rId38"/>
    <p:sldId id="841" r:id="rId39"/>
    <p:sldId id="812" r:id="rId40"/>
    <p:sldId id="813" r:id="rId41"/>
    <p:sldId id="828" r:id="rId42"/>
    <p:sldId id="829" r:id="rId43"/>
    <p:sldId id="830" r:id="rId44"/>
    <p:sldId id="849" r:id="rId45"/>
    <p:sldId id="850" r:id="rId46"/>
    <p:sldId id="851" r:id="rId47"/>
    <p:sldId id="852" r:id="rId48"/>
    <p:sldId id="853" r:id="rId49"/>
    <p:sldId id="854" r:id="rId50"/>
    <p:sldId id="855" r:id="rId51"/>
    <p:sldId id="856" r:id="rId52"/>
    <p:sldId id="857" r:id="rId53"/>
    <p:sldId id="858" r:id="rId54"/>
    <p:sldId id="859" r:id="rId55"/>
    <p:sldId id="860" r:id="rId56"/>
    <p:sldId id="887" r:id="rId57"/>
    <p:sldId id="888" r:id="rId58"/>
    <p:sldId id="861" r:id="rId59"/>
    <p:sldId id="862" r:id="rId60"/>
    <p:sldId id="844" r:id="rId61"/>
    <p:sldId id="846" r:id="rId62"/>
    <p:sldId id="847" r:id="rId63"/>
    <p:sldId id="848" r:id="rId64"/>
    <p:sldId id="863" r:id="rId65"/>
    <p:sldId id="864" r:id="rId66"/>
    <p:sldId id="866" r:id="rId67"/>
    <p:sldId id="867" r:id="rId68"/>
    <p:sldId id="870" r:id="rId69"/>
    <p:sldId id="871" r:id="rId70"/>
    <p:sldId id="872" r:id="rId71"/>
    <p:sldId id="873" r:id="rId72"/>
    <p:sldId id="874" r:id="rId73"/>
    <p:sldId id="875" r:id="rId74"/>
    <p:sldId id="876" r:id="rId75"/>
    <p:sldId id="877" r:id="rId76"/>
    <p:sldId id="878" r:id="rId77"/>
    <p:sldId id="879" r:id="rId78"/>
    <p:sldId id="880" r:id="rId79"/>
    <p:sldId id="881" r:id="rId80"/>
    <p:sldId id="882" r:id="rId81"/>
    <p:sldId id="883" r:id="rId82"/>
    <p:sldId id="884" r:id="rId83"/>
    <p:sldId id="885" r:id="rId84"/>
    <p:sldId id="868" r:id="rId85"/>
    <p:sldId id="869" r:id="rId86"/>
    <p:sldId id="809" r:id="rId87"/>
    <p:sldId id="832" r:id="rId88"/>
    <p:sldId id="811" r:id="rId89"/>
    <p:sldId id="831" r:id="rId90"/>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821"/>
            <p14:sldId id="737"/>
            <p14:sldId id="822"/>
            <p14:sldId id="823"/>
            <p14:sldId id="824"/>
            <p14:sldId id="825"/>
            <p14:sldId id="833"/>
            <p14:sldId id="834"/>
            <p14:sldId id="814"/>
            <p14:sldId id="815"/>
            <p14:sldId id="816"/>
            <p14:sldId id="817"/>
            <p14:sldId id="818"/>
            <p14:sldId id="819"/>
            <p14:sldId id="820"/>
            <p14:sldId id="826"/>
            <p14:sldId id="827"/>
            <p14:sldId id="842"/>
            <p14:sldId id="889"/>
            <p14:sldId id="890"/>
            <p14:sldId id="843"/>
            <p14:sldId id="835"/>
            <p14:sldId id="836"/>
            <p14:sldId id="891"/>
            <p14:sldId id="770"/>
            <p14:sldId id="837"/>
            <p14:sldId id="838"/>
            <p14:sldId id="839"/>
            <p14:sldId id="840"/>
            <p14:sldId id="841"/>
            <p14:sldId id="812"/>
            <p14:sldId id="813"/>
            <p14:sldId id="828"/>
            <p14:sldId id="829"/>
            <p14:sldId id="830"/>
            <p14:sldId id="849"/>
            <p14:sldId id="850"/>
            <p14:sldId id="851"/>
            <p14:sldId id="852"/>
            <p14:sldId id="853"/>
            <p14:sldId id="854"/>
            <p14:sldId id="855"/>
            <p14:sldId id="856"/>
            <p14:sldId id="857"/>
            <p14:sldId id="858"/>
            <p14:sldId id="859"/>
            <p14:sldId id="860"/>
            <p14:sldId id="887"/>
            <p14:sldId id="888"/>
            <p14:sldId id="861"/>
            <p14:sldId id="862"/>
            <p14:sldId id="844"/>
            <p14:sldId id="846"/>
            <p14:sldId id="847"/>
            <p14:sldId id="848"/>
            <p14:sldId id="863"/>
            <p14:sldId id="864"/>
            <p14:sldId id="866"/>
            <p14:sldId id="867"/>
            <p14:sldId id="870"/>
            <p14:sldId id="871"/>
            <p14:sldId id="872"/>
            <p14:sldId id="873"/>
            <p14:sldId id="874"/>
            <p14:sldId id="875"/>
            <p14:sldId id="876"/>
            <p14:sldId id="877"/>
            <p14:sldId id="878"/>
            <p14:sldId id="879"/>
            <p14:sldId id="880"/>
            <p14:sldId id="881"/>
            <p14:sldId id="882"/>
            <p14:sldId id="883"/>
            <p14:sldId id="884"/>
            <p14:sldId id="885"/>
            <p14:sldId id="868"/>
            <p14:sldId id="869"/>
            <p14:sldId id="809"/>
            <p14:sldId id="832"/>
            <p14:sldId id="811"/>
            <p14:sldId id="831"/>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1F0"/>
    <a:srgbClr val="CFC0E2"/>
    <a:srgbClr val="B196D2"/>
    <a:srgbClr val="DEF6E3"/>
    <a:srgbClr val="BBEEC5"/>
    <a:srgbClr val="8DE7A0"/>
    <a:srgbClr val="E9FCF6"/>
    <a:srgbClr val="D4FAEE"/>
    <a:srgbClr val="BBF8E6"/>
    <a:srgbClr val="EAFA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79" autoAdjust="0"/>
    <p:restoredTop sz="96390" autoAdjust="0"/>
  </p:normalViewPr>
  <p:slideViewPr>
    <p:cSldViewPr>
      <p:cViewPr varScale="1">
        <p:scale>
          <a:sx n="74" d="100"/>
          <a:sy n="74" d="100"/>
        </p:scale>
        <p:origin x="-1116"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Лист1!$B$5</c:f>
              <c:strCache>
                <c:ptCount val="1"/>
                <c:pt idx="0">
                  <c:v>план</c:v>
                </c:pt>
              </c:strCache>
            </c:strRef>
          </c:tx>
          <c:invertIfNegative val="0"/>
          <c:dLbls>
            <c:dLbl>
              <c:idx val="0"/>
              <c:layout>
                <c:manualLayout>
                  <c:x val="-3.149202097980136E-3"/>
                  <c:y val="1.264726092195556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1618152304888616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-176.5</c:v>
                </c:pt>
                <c:pt idx="1">
                  <c:v>57994.7</c:v>
                </c:pt>
                <c:pt idx="2">
                  <c:v>27025.200000000001</c:v>
                </c:pt>
                <c:pt idx="3">
                  <c:v>30394.6</c:v>
                </c:pt>
                <c:pt idx="4">
                  <c:v>57419.9</c:v>
                </c:pt>
              </c:numCache>
            </c:numRef>
          </c:val>
        </c:ser>
        <c:ser>
          <c:idx val="1"/>
          <c:order val="1"/>
          <c:tx>
            <c:strRef>
              <c:f>Лист1!$C$5</c:f>
              <c:strCache>
                <c:ptCount val="1"/>
                <c:pt idx="0">
                  <c:v>факт</c:v>
                </c:pt>
              </c:strCache>
            </c:strRef>
          </c:tx>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3536.2000000000044</c:v>
                </c:pt>
                <c:pt idx="1">
                  <c:v>55183.1</c:v>
                </c:pt>
                <c:pt idx="2">
                  <c:v>28106.2</c:v>
                </c:pt>
                <c:pt idx="3">
                  <c:v>30613.200000000001</c:v>
                </c:pt>
                <c:pt idx="4">
                  <c:v>58719.3</c:v>
                </c:pt>
              </c:numCache>
            </c:numRef>
          </c:val>
        </c:ser>
        <c:dLbls>
          <c:showLegendKey val="0"/>
          <c:showVal val="0"/>
          <c:showCatName val="0"/>
          <c:showSerName val="0"/>
          <c:showPercent val="0"/>
          <c:showBubbleSize val="0"/>
        </c:dLbls>
        <c:gapWidth val="150"/>
        <c:axId val="183531008"/>
        <c:axId val="60064896"/>
      </c:barChart>
      <c:catAx>
        <c:axId val="18353100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64896"/>
        <c:crosses val="autoZero"/>
        <c:auto val="1"/>
        <c:lblAlgn val="ctr"/>
        <c:lblOffset val="100"/>
        <c:noMultiLvlLbl val="0"/>
      </c:catAx>
      <c:valAx>
        <c:axId val="60064896"/>
        <c:scaling>
          <c:orientation val="minMax"/>
        </c:scaling>
        <c:delete val="1"/>
        <c:axPos val="b"/>
        <c:numFmt formatCode="#,##0" sourceLinked="1"/>
        <c:majorTickMark val="out"/>
        <c:minorTickMark val="none"/>
        <c:tickLblPos val="nextTo"/>
        <c:crossAx val="18353100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dLbl>
              <c:idx val="0"/>
              <c:layout>
                <c:manualLayout>
                  <c:x val="-3.1515918666195093E-3"/>
                  <c:y val="1.585661029620908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6.342644118483589E-3"/>
                </c:manualLayout>
              </c:layout>
              <c:showLegendKey val="0"/>
              <c:showVal val="1"/>
              <c:showCatName val="0"/>
              <c:showSerName val="0"/>
              <c:showPercent val="0"/>
              <c:showBubbleSize val="0"/>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-1287</c:v>
                </c:pt>
                <c:pt idx="1">
                  <c:v>66905.899999999994</c:v>
                </c:pt>
                <c:pt idx="2">
                  <c:v>26368</c:v>
                </c:pt>
                <c:pt idx="3">
                  <c:v>38852.400000000001</c:v>
                </c:pt>
                <c:pt idx="4">
                  <c:v>65220.4</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4870.5999999999913</c:v>
                </c:pt>
                <c:pt idx="1">
                  <c:v>61814.3</c:v>
                </c:pt>
                <c:pt idx="2">
                  <c:v>27467.599999999999</c:v>
                </c:pt>
                <c:pt idx="3">
                  <c:v>39217.300000000003</c:v>
                </c:pt>
                <c:pt idx="4">
                  <c:v>66684.899999999994</c:v>
                </c:pt>
              </c:numCache>
            </c:numRef>
          </c:val>
        </c:ser>
        <c:dLbls>
          <c:showLegendKey val="0"/>
          <c:showVal val="0"/>
          <c:showCatName val="0"/>
          <c:showSerName val="0"/>
          <c:showPercent val="0"/>
          <c:showBubbleSize val="0"/>
        </c:dLbls>
        <c:gapWidth val="150"/>
        <c:axId val="183703040"/>
        <c:axId val="60066624"/>
      </c:barChart>
      <c:catAx>
        <c:axId val="183703040"/>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66624"/>
        <c:crosses val="autoZero"/>
        <c:auto val="1"/>
        <c:lblAlgn val="ctr"/>
        <c:lblOffset val="100"/>
        <c:noMultiLvlLbl val="0"/>
      </c:catAx>
      <c:valAx>
        <c:axId val="60066624"/>
        <c:scaling>
          <c:orientation val="minMax"/>
        </c:scaling>
        <c:delete val="1"/>
        <c:axPos val="b"/>
        <c:numFmt formatCode="#,##0" sourceLinked="1"/>
        <c:majorTickMark val="out"/>
        <c:minorTickMark val="none"/>
        <c:tickLblPos val="nextTo"/>
        <c:crossAx val="183703040"/>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88172904015905"/>
          <c:y val="3.8602954383300532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2022</c:v>
                </c:pt>
                <c:pt idx="1">
                  <c:v>2021</c:v>
                </c:pt>
                <c:pt idx="2">
                  <c:v>2020</c:v>
                </c:pt>
                <c:pt idx="3">
                  <c:v>2019</c:v>
                </c:pt>
                <c:pt idx="4">
                  <c:v>2018</c:v>
                </c:pt>
                <c:pt idx="5">
                  <c:v>2017</c:v>
                </c:pt>
                <c:pt idx="6">
                  <c:v>2016</c:v>
                </c:pt>
                <c:pt idx="7">
                  <c:v>2015</c:v>
                </c:pt>
                <c:pt idx="8">
                  <c:v>2014</c:v>
                </c:pt>
              </c:numCache>
            </c:numRef>
          </c:cat>
          <c:val>
            <c:numRef>
              <c:f>Лист1!$B$6:$B$14</c:f>
              <c:numCache>
                <c:formatCode>#,##0</c:formatCode>
                <c:ptCount val="9"/>
                <c:pt idx="0">
                  <c:v>57692.9</c:v>
                </c:pt>
                <c:pt idx="1">
                  <c:v>55463.7</c:v>
                </c:pt>
                <c:pt idx="2">
                  <c:v>61683.7</c:v>
                </c:pt>
                <c:pt idx="3">
                  <c:v>58719.3</c:v>
                </c:pt>
                <c:pt idx="4">
                  <c:v>49706</c:v>
                </c:pt>
                <c:pt idx="5">
                  <c:v>43975</c:v>
                </c:pt>
                <c:pt idx="6">
                  <c:v>41358</c:v>
                </c:pt>
                <c:pt idx="7">
                  <c:v>37122</c:v>
                </c:pt>
                <c:pt idx="8">
                  <c:v>36882</c:v>
                </c:pt>
              </c:numCache>
            </c:numRef>
          </c:val>
        </c:ser>
        <c:dLbls>
          <c:showLegendKey val="0"/>
          <c:showVal val="0"/>
          <c:showCatName val="0"/>
          <c:showSerName val="0"/>
          <c:showPercent val="0"/>
          <c:showBubbleSize val="0"/>
        </c:dLbls>
        <c:gapWidth val="150"/>
        <c:axId val="183712256"/>
        <c:axId val="60068928"/>
      </c:barChart>
      <c:catAx>
        <c:axId val="183712256"/>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68928"/>
        <c:crosses val="autoZero"/>
        <c:auto val="1"/>
        <c:lblAlgn val="ctr"/>
        <c:lblOffset val="100"/>
        <c:noMultiLvlLbl val="0"/>
      </c:catAx>
      <c:valAx>
        <c:axId val="60068928"/>
        <c:scaling>
          <c:orientation val="minMax"/>
        </c:scaling>
        <c:delete val="1"/>
        <c:axPos val="b"/>
        <c:numFmt formatCode="#,##0" sourceLinked="1"/>
        <c:majorTickMark val="out"/>
        <c:minorTickMark val="none"/>
        <c:tickLblPos val="nextTo"/>
        <c:crossAx val="183712256"/>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46584094993675"/>
          <c:y val="3.8602954383300532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2022</c:v>
                </c:pt>
                <c:pt idx="1">
                  <c:v>2021</c:v>
                </c:pt>
                <c:pt idx="2">
                  <c:v>2020</c:v>
                </c:pt>
                <c:pt idx="3">
                  <c:v>2019</c:v>
                </c:pt>
                <c:pt idx="4">
                  <c:v>2018</c:v>
                </c:pt>
                <c:pt idx="5">
                  <c:v>2017</c:v>
                </c:pt>
                <c:pt idx="6">
                  <c:v>2016</c:v>
                </c:pt>
                <c:pt idx="7">
                  <c:v>2015</c:v>
                </c:pt>
                <c:pt idx="8">
                  <c:v>2014</c:v>
                </c:pt>
              </c:numCache>
            </c:numRef>
          </c:cat>
          <c:val>
            <c:numRef>
              <c:f>Лист1!$B$6:$B$14</c:f>
              <c:numCache>
                <c:formatCode>#,##0</c:formatCode>
                <c:ptCount val="9"/>
                <c:pt idx="0">
                  <c:v>57416</c:v>
                </c:pt>
                <c:pt idx="1">
                  <c:v>54677.7</c:v>
                </c:pt>
                <c:pt idx="2">
                  <c:v>62945.7</c:v>
                </c:pt>
                <c:pt idx="3">
                  <c:v>55183.1</c:v>
                </c:pt>
                <c:pt idx="4">
                  <c:v>48424</c:v>
                </c:pt>
                <c:pt idx="5">
                  <c:v>43867</c:v>
                </c:pt>
                <c:pt idx="6">
                  <c:v>39655</c:v>
                </c:pt>
                <c:pt idx="7">
                  <c:v>40008</c:v>
                </c:pt>
                <c:pt idx="8">
                  <c:v>40196</c:v>
                </c:pt>
              </c:numCache>
            </c:numRef>
          </c:val>
        </c:ser>
        <c:dLbls>
          <c:showLegendKey val="0"/>
          <c:showVal val="0"/>
          <c:showCatName val="0"/>
          <c:showSerName val="0"/>
          <c:showPercent val="0"/>
          <c:showBubbleSize val="0"/>
        </c:dLbls>
        <c:gapWidth val="150"/>
        <c:axId val="183503360"/>
        <c:axId val="60070656"/>
      </c:barChart>
      <c:catAx>
        <c:axId val="183503360"/>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0070656"/>
        <c:crosses val="autoZero"/>
        <c:auto val="1"/>
        <c:lblAlgn val="ctr"/>
        <c:lblOffset val="100"/>
        <c:noMultiLvlLbl val="0"/>
      </c:catAx>
      <c:valAx>
        <c:axId val="60070656"/>
        <c:scaling>
          <c:orientation val="minMax"/>
        </c:scaling>
        <c:delete val="1"/>
        <c:axPos val="b"/>
        <c:numFmt formatCode="#,##0" sourceLinked="1"/>
        <c:majorTickMark val="out"/>
        <c:minorTickMark val="none"/>
        <c:tickLblPos val="nextTo"/>
        <c:crossAx val="183503360"/>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570593727966256E-2"/>
          <c:y val="3.8602954383300532E-2"/>
          <c:w val="0.87092594121794586"/>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00B050"/>
              </a:solidFill>
            </c:spPr>
          </c:dPt>
          <c:dPt>
            <c:idx val="1"/>
            <c:invertIfNegative val="0"/>
            <c:bubble3D val="0"/>
            <c:spPr>
              <a:solidFill>
                <a:srgbClr val="00BD4F"/>
              </a:solidFill>
            </c:spPr>
          </c:dPt>
          <c:dPt>
            <c:idx val="2"/>
            <c:invertIfNegative val="0"/>
            <c:bubble3D val="0"/>
          </c:dPt>
          <c:dPt>
            <c:idx val="3"/>
            <c:invertIfNegative val="0"/>
            <c:bubble3D val="0"/>
            <c:spPr>
              <a:solidFill>
                <a:srgbClr val="00B050"/>
              </a:solidFill>
            </c:spPr>
          </c:dPt>
          <c:dPt>
            <c:idx val="4"/>
            <c:invertIfNegative val="0"/>
            <c:bubble3D val="0"/>
            <c:spPr>
              <a:solidFill>
                <a:srgbClr val="00B050"/>
              </a:solidFill>
            </c:spPr>
          </c:dPt>
          <c:dPt>
            <c:idx val="5"/>
            <c:invertIfNegative val="0"/>
            <c:bubble3D val="0"/>
            <c:spPr>
              <a:solidFill>
                <a:srgbClr val="009E41"/>
              </a:solidFill>
            </c:spPr>
          </c:dPt>
          <c:dPt>
            <c:idx val="6"/>
            <c:invertIfNegative val="0"/>
            <c:bubble3D val="0"/>
            <c:spPr>
              <a:solidFill>
                <a:srgbClr val="00B050"/>
              </a:solidFill>
            </c:spPr>
          </c:dPt>
          <c:dLbls>
            <c:dLbl>
              <c:idx val="0"/>
              <c:layout>
                <c:manualLayout>
                  <c:x val="8.0674462773694805E-3"/>
                  <c:y val="3.5093594893909575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13648057219445E-2"/>
                  <c:y val="0"/>
                </c:manualLayout>
              </c:layout>
              <c:dLblPos val="outEnd"/>
              <c:showLegendKey val="0"/>
              <c:showVal val="1"/>
              <c:showCatName val="0"/>
              <c:showSerName val="0"/>
              <c:showPercent val="0"/>
              <c:showBubbleSize val="0"/>
            </c:dLbl>
            <c:dLbl>
              <c:idx val="2"/>
              <c:layout>
                <c:manualLayout>
                  <c:x val="1.2101328217799807E-2"/>
                  <c:y val="3.5093594893909575E-3"/>
                </c:manualLayout>
              </c:layout>
              <c:dLblPos val="outEnd"/>
              <c:showLegendKey val="0"/>
              <c:showVal val="1"/>
              <c:showCatName val="0"/>
              <c:showSerName val="0"/>
              <c:showPercent val="0"/>
              <c:showBubbleSize val="0"/>
            </c:dLbl>
            <c:dLbl>
              <c:idx val="8"/>
              <c:layout>
                <c:manualLayout>
                  <c:x val="0"/>
                  <c:y val="0"/>
                </c:manualLayout>
              </c:layout>
              <c:dLblPos val="outEnd"/>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Лист1!$A$5:$A$13</c:f>
              <c:numCache>
                <c:formatCode>General</c:formatCode>
                <c:ptCount val="9"/>
                <c:pt idx="0">
                  <c:v>2022</c:v>
                </c:pt>
                <c:pt idx="1">
                  <c:v>2021</c:v>
                </c:pt>
                <c:pt idx="2">
                  <c:v>2020</c:v>
                </c:pt>
                <c:pt idx="3">
                  <c:v>2019</c:v>
                </c:pt>
                <c:pt idx="4">
                  <c:v>2018</c:v>
                </c:pt>
                <c:pt idx="5">
                  <c:v>2017</c:v>
                </c:pt>
                <c:pt idx="6">
                  <c:v>2016</c:v>
                </c:pt>
                <c:pt idx="7">
                  <c:v>2015</c:v>
                </c:pt>
                <c:pt idx="8">
                  <c:v>2014</c:v>
                </c:pt>
              </c:numCache>
            </c:numRef>
          </c:cat>
          <c:val>
            <c:numRef>
              <c:f>Лист1!$B$5:$B$13</c:f>
              <c:numCache>
                <c:formatCode>#,##0</c:formatCode>
                <c:ptCount val="9"/>
                <c:pt idx="0">
                  <c:v>276.8</c:v>
                </c:pt>
                <c:pt idx="1">
                  <c:v>786</c:v>
                </c:pt>
                <c:pt idx="2">
                  <c:v>-1262</c:v>
                </c:pt>
                <c:pt idx="3">
                  <c:v>3536.2</c:v>
                </c:pt>
                <c:pt idx="4">
                  <c:v>1282</c:v>
                </c:pt>
                <c:pt idx="5">
                  <c:v>108</c:v>
                </c:pt>
                <c:pt idx="6">
                  <c:v>1703</c:v>
                </c:pt>
                <c:pt idx="7">
                  <c:v>-2886</c:v>
                </c:pt>
                <c:pt idx="8">
                  <c:v>-3314</c:v>
                </c:pt>
              </c:numCache>
            </c:numRef>
          </c:val>
        </c:ser>
        <c:dLbls>
          <c:showLegendKey val="0"/>
          <c:showVal val="0"/>
          <c:showCatName val="0"/>
          <c:showSerName val="0"/>
          <c:showPercent val="0"/>
          <c:showBubbleSize val="0"/>
        </c:dLbls>
        <c:gapWidth val="150"/>
        <c:axId val="185003520"/>
        <c:axId val="165773888"/>
      </c:barChart>
      <c:catAx>
        <c:axId val="185003520"/>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65773888"/>
        <c:crosses val="autoZero"/>
        <c:auto val="1"/>
        <c:lblAlgn val="ctr"/>
        <c:lblOffset val="100"/>
        <c:noMultiLvlLbl val="0"/>
      </c:catAx>
      <c:valAx>
        <c:axId val="165773888"/>
        <c:scaling>
          <c:orientation val="minMax"/>
        </c:scaling>
        <c:delete val="1"/>
        <c:axPos val="b"/>
        <c:numFmt formatCode="#,##0" sourceLinked="1"/>
        <c:majorTickMark val="out"/>
        <c:minorTickMark val="none"/>
        <c:tickLblPos val="nextTo"/>
        <c:crossAx val="185003520"/>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3167180885764878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2.801490878444965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3"/>
              <c:layout>
                <c:manualLayout>
                  <c:x val="0"/>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5"/>
              <c:layout>
                <c:manualLayout>
                  <c:x val="0"/>
                  <c:y val="-6.6320177104465363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6"/>
              <c:layout/>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8.842690280595273E-3"/>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9"/>
              <c:layout>
                <c:manualLayout>
                  <c:x val="-4.2022363176674477E-3"/>
                  <c:y val="-8.842690280595273E-3"/>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0"/>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Лист1!$B$2:$B$15</c:f>
              <c:numCache>
                <c:formatCode>#,##0</c:formatCode>
                <c:ptCount val="14"/>
                <c:pt idx="0">
                  <c:v>2000.1</c:v>
                </c:pt>
                <c:pt idx="1">
                  <c:v>415.58</c:v>
                </c:pt>
                <c:pt idx="2">
                  <c:v>1275</c:v>
                </c:pt>
                <c:pt idx="3">
                  <c:v>354.83800000000002</c:v>
                </c:pt>
                <c:pt idx="4">
                  <c:v>825</c:v>
                </c:pt>
                <c:pt idx="5">
                  <c:v>187.68799999999999</c:v>
                </c:pt>
                <c:pt idx="6">
                  <c:v>375</c:v>
                </c:pt>
                <c:pt idx="7">
                  <c:v>112.96599999999999</c:v>
                </c:pt>
                <c:pt idx="9">
                  <c:v>31.7</c:v>
                </c:pt>
                <c:pt idx="10">
                  <c:v>0</c:v>
                </c:pt>
                <c:pt idx="11">
                  <c:v>20.094200000000001</c:v>
                </c:pt>
                <c:pt idx="12">
                  <c:v>0</c:v>
                </c:pt>
                <c:pt idx="13">
                  <c:v>371.21379999999999</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Лист1!$C$2:$C$15</c:f>
              <c:numCache>
                <c:formatCode>General</c:formatCode>
                <c:ptCount val="14"/>
                <c:pt idx="0" formatCode="#,##0">
                  <c:v>3252.1831000000002</c:v>
                </c:pt>
                <c:pt idx="2" formatCode="#,##0">
                  <c:v>8827.9383999999991</c:v>
                </c:pt>
                <c:pt idx="4" formatCode="#,##0">
                  <c:v>8961.5794999999998</c:v>
                </c:pt>
                <c:pt idx="6" formatCode="#,##0">
                  <c:v>7645.8</c:v>
                </c:pt>
                <c:pt idx="8" formatCode="#,##0">
                  <c:v>7309.6450000000004</c:v>
                </c:pt>
                <c:pt idx="10" formatCode="#,##0">
                  <c:v>6973.4870000000001</c:v>
                </c:pt>
                <c:pt idx="12" formatCode="#,##0">
                  <c:v>6301.17</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layout/>
              <c:tx>
                <c:rich>
                  <a:bodyPr/>
                  <a:lstStyle/>
                  <a:p>
                    <a:pPr>
                      <a:defRPr sz="1100" b="0">
                        <a:solidFill>
                          <a:schemeClr val="tx1"/>
                        </a:solidFill>
                        <a:latin typeface="Times New Roman" panose="02020603050405020304" pitchFamily="18" charset="0"/>
                        <a:cs typeface="Times New Roman" panose="02020603050405020304" pitchFamily="18" charset="0"/>
                      </a:defRPr>
                    </a:pPr>
                    <a:r>
                      <a:rPr lang="en-US" b="0" dirty="0">
                        <a:solidFill>
                          <a:schemeClr val="tx1"/>
                        </a:solidFill>
                      </a:rPr>
                      <a:t>100</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0"/>
              <c:layout>
                <c:manualLayout>
                  <c:x val="4.2022363176674477E-3"/>
                  <c:y val="8.842690280595273E-3"/>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Лист1!$D$2:$D$15</c:f>
              <c:numCache>
                <c:formatCode>General</c:formatCode>
                <c:ptCount val="14"/>
                <c:pt idx="0" formatCode="#,##0">
                  <c:v>662.43730000000005</c:v>
                </c:pt>
                <c:pt idx="2" formatCode="#,##0">
                  <c:v>29.153099999999998</c:v>
                </c:pt>
                <c:pt idx="4" formatCode="#,##0">
                  <c:v>12.4</c:v>
                </c:pt>
                <c:pt idx="6" formatCode="#,##0">
                  <c:v>100</c:v>
                </c:pt>
                <c:pt idx="8" formatCode="#,##0">
                  <c:v>100</c:v>
                </c:pt>
                <c:pt idx="10" formatCode="#,##0">
                  <c:v>76.900000000000006</c:v>
                </c:pt>
                <c:pt idx="12" formatCode="#,##0">
                  <c:v>51.7</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Лист1!$E$2:$E$15</c:f>
              <c:numCache>
                <c:formatCode>General</c:formatCode>
                <c:ptCount val="14"/>
                <c:pt idx="0" formatCode="#,##0">
                  <c:v>5846.8559999999998</c:v>
                </c:pt>
                <c:pt idx="2" formatCode="#,##0">
                  <c:v>3700</c:v>
                </c:pt>
                <c:pt idx="4" formatCode="#,##0">
                  <c:v>4085</c:v>
                </c:pt>
                <c:pt idx="6" formatCode="#,##0">
                  <c:v>6000</c:v>
                </c:pt>
                <c:pt idx="8" formatCode="#,##0">
                  <c:v>5500</c:v>
                </c:pt>
                <c:pt idx="10" formatCode="#,##0">
                  <c:v>3300</c:v>
                </c:pt>
                <c:pt idx="12" formatCode="#,##0">
                  <c:v>3743.9687199999998</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Лист1!$F$2:$F$15</c:f>
              <c:numCache>
                <c:formatCode>General</c:formatCode>
                <c:ptCount val="14"/>
                <c:pt idx="0" formatCode="#,##0">
                  <c:v>500</c:v>
                </c:pt>
                <c:pt idx="2" formatCode="#,##0">
                  <c:v>458.33300000000003</c:v>
                </c:pt>
                <c:pt idx="4" formatCode="#,##0">
                  <c:v>374.99900000000002</c:v>
                </c:pt>
              </c:numCache>
            </c:numRef>
          </c:val>
        </c:ser>
        <c:dLbls>
          <c:showLegendKey val="0"/>
          <c:showVal val="0"/>
          <c:showCatName val="0"/>
          <c:showSerName val="0"/>
          <c:showPercent val="0"/>
          <c:showBubbleSize val="0"/>
        </c:dLbls>
        <c:gapWidth val="0"/>
        <c:overlap val="100"/>
        <c:axId val="200297984"/>
        <c:axId val="165777344"/>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ru-RU" sz="1200" b="1" dirty="0" smtClean="0">
                        <a:latin typeface="Times New Roman" panose="02020603050405020304" pitchFamily="18" charset="0"/>
                        <a:cs typeface="Times New Roman" panose="02020603050405020304" pitchFamily="18" charset="0"/>
                      </a:rPr>
                      <a:t>1,1%**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layout/>
              <c:tx>
                <c:rich>
                  <a:bodyPr/>
                  <a:lstStyle/>
                  <a:p>
                    <a:r>
                      <a:rPr lang="ru-RU" sz="1200" b="1" dirty="0" smtClean="0">
                        <a:latin typeface="Times New Roman" panose="02020603050405020304" pitchFamily="18" charset="0"/>
                        <a:cs typeface="Times New Roman" panose="02020603050405020304" pitchFamily="18" charset="0"/>
                      </a:rPr>
                      <a:t>0,9%**</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layout/>
              <c:tx>
                <c:rich>
                  <a:bodyPr/>
                  <a:lstStyle/>
                  <a:p>
                    <a:r>
                      <a:rPr lang="ru-RU" sz="1200" b="1" dirty="0" smtClean="0">
                        <a:latin typeface="Times New Roman" panose="02020603050405020304" pitchFamily="18" charset="0"/>
                        <a:cs typeface="Times New Roman" panose="02020603050405020304" pitchFamily="18" charset="0"/>
                      </a:rPr>
                      <a:t>0,5%**</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layout/>
              <c:tx>
                <c:rich>
                  <a:bodyPr/>
                  <a:lstStyle/>
                  <a:p>
                    <a:r>
                      <a:rPr lang="ru-RU" sz="1200" b="1" dirty="0" smtClean="0">
                        <a:latin typeface="Times New Roman" panose="02020603050405020304" pitchFamily="18" charset="0"/>
                        <a:cs typeface="Times New Roman" panose="02020603050405020304" pitchFamily="18" charset="0"/>
                      </a:rPr>
                      <a:t>0,3%**</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8"/>
              <c:delete val="1"/>
              <c:extLst>
                <c:ext xmlns:c15="http://schemas.microsoft.com/office/drawing/2012/chart" uri="{CE6537A1-D6FC-4f65-9D91-7224C49458BB}"/>
              </c:extLst>
            </c:dLbl>
            <c:dLbl>
              <c:idx val="9"/>
              <c:layout/>
              <c:tx>
                <c:rich>
                  <a:bodyPr/>
                  <a:lstStyle/>
                  <a:p>
                    <a:r>
                      <a:rPr lang="ru-RU" sz="1200" b="1" dirty="0" smtClean="0">
                        <a:latin typeface="Times New Roman" panose="02020603050405020304" pitchFamily="18" charset="0"/>
                        <a:cs typeface="Times New Roman" panose="02020603050405020304" pitchFamily="18" charset="0"/>
                      </a:rPr>
                      <a:t>0,1%**</a:t>
                    </a:r>
                    <a:endParaRPr lang="ru-RU" dirty="0"/>
                  </a:p>
                </c:rich>
              </c:tx>
              <c:dLblPos val="t"/>
              <c:showLegendKey val="0"/>
              <c:showVal val="1"/>
              <c:showCatName val="0"/>
              <c:showSerName val="0"/>
              <c:showPercent val="0"/>
              <c:showBubbleSize val="0"/>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ru-RU" sz="1200" b="1" dirty="0" smtClean="0">
                        <a:latin typeface="Times New Roman" panose="02020603050405020304" pitchFamily="18" charset="0"/>
                        <a:cs typeface="Times New Roman" panose="02020603050405020304" pitchFamily="18" charset="0"/>
                      </a:rPr>
                      <a:t>0,04%**</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dLbl>
              <c:idx val="12"/>
              <c:delete val="1"/>
              <c:extLst>
                <c:ext xmlns:c15="http://schemas.microsoft.com/office/drawing/2012/chart" uri="{CE6537A1-D6FC-4f65-9D91-7224C49458BB}"/>
              </c:extLst>
            </c:dLbl>
            <c:dLbl>
              <c:idx val="13"/>
              <c:layout>
                <c:manualLayout>
                  <c:x val="-4.0621617737452098E-2"/>
                  <c:y val="-3.0728348725068574E-2"/>
                </c:manualLayout>
              </c:layout>
              <c:tx>
                <c:rich>
                  <a:bodyPr/>
                  <a:lstStyle/>
                  <a:p>
                    <a:r>
                      <a:rPr lang="ru-RU" sz="1200" b="1" dirty="0" smtClean="0">
                        <a:latin typeface="Times New Roman" panose="02020603050405020304" pitchFamily="18" charset="0"/>
                        <a:cs typeface="Times New Roman" panose="02020603050405020304" pitchFamily="18" charset="0"/>
                      </a:rPr>
                      <a:t>0,6%**</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Лист1!$A$2:$A$15</c:f>
              <c:strCache>
                <c:ptCount val="14"/>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pt idx="12">
                  <c:v>Госдолг на 01.01.2021</c:v>
                </c:pt>
                <c:pt idx="13">
                  <c:v>Расходы на обслуживание 2020 год</c:v>
                </c:pt>
              </c:strCache>
            </c:strRef>
          </c:cat>
          <c:val>
            <c:numRef>
              <c:f>Лист1!$H$2:$H$15</c:f>
              <c:numCache>
                <c:formatCode>0.00</c:formatCode>
                <c:ptCount val="14"/>
                <c:pt idx="0">
                  <c:v>19500</c:v>
                </c:pt>
                <c:pt idx="1">
                  <c:v>19500</c:v>
                </c:pt>
                <c:pt idx="2">
                  <c:v>19000</c:v>
                </c:pt>
                <c:pt idx="3">
                  <c:v>19000</c:v>
                </c:pt>
                <c:pt idx="4">
                  <c:v>18000</c:v>
                </c:pt>
                <c:pt idx="5">
                  <c:v>18000</c:v>
                </c:pt>
                <c:pt idx="6">
                  <c:v>17000</c:v>
                </c:pt>
                <c:pt idx="7">
                  <c:v>17000</c:v>
                </c:pt>
                <c:pt idx="8">
                  <c:v>16500</c:v>
                </c:pt>
                <c:pt idx="9">
                  <c:v>16500</c:v>
                </c:pt>
                <c:pt idx="10">
                  <c:v>15000</c:v>
                </c:pt>
                <c:pt idx="11">
                  <c:v>15000</c:v>
                </c:pt>
                <c:pt idx="12">
                  <c:v>16000</c:v>
                </c:pt>
                <c:pt idx="13">
                  <c:v>17500</c:v>
                </c:pt>
              </c:numCache>
            </c:numRef>
          </c:val>
          <c:smooth val="0"/>
        </c:ser>
        <c:dLbls>
          <c:showLegendKey val="0"/>
          <c:showVal val="0"/>
          <c:showCatName val="0"/>
          <c:showSerName val="0"/>
          <c:showPercent val="0"/>
          <c:showBubbleSize val="0"/>
        </c:dLbls>
        <c:marker val="1"/>
        <c:smooth val="0"/>
        <c:axId val="200297984"/>
        <c:axId val="165777344"/>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tx>
                <c:rich>
                  <a:bodyPr/>
                  <a:lstStyle/>
                  <a:p>
                    <a:r>
                      <a:rPr lang="en-US"/>
                      <a:t>58,2</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layout/>
              <c:tx>
                <c:rich>
                  <a:bodyPr/>
                  <a:lstStyle/>
                  <a:p>
                    <a:r>
                      <a:rPr lang="en-US"/>
                      <a:t>65,1</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layout/>
              <c:tx>
                <c:rich>
                  <a:bodyPr/>
                  <a:lstStyle/>
                  <a:p>
                    <a:r>
                      <a:rPr lang="en-US"/>
                      <a:t>55,6</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layout/>
              <c:tx>
                <c:rich>
                  <a:bodyPr/>
                  <a:lstStyle/>
                  <a:p>
                    <a:r>
                      <a:rPr lang="en-US"/>
                      <a:t>52,9</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7"/>
              <c:delete val="1"/>
              <c:extLst>
                <c:ext xmlns:c15="http://schemas.microsoft.com/office/drawing/2012/chart" uri="{CE6537A1-D6FC-4f65-9D91-7224C49458BB}"/>
              </c:extLst>
            </c:dLbl>
            <c:dLbl>
              <c:idx val="8"/>
              <c:layout/>
              <c:tx>
                <c:rich>
                  <a:bodyPr/>
                  <a:lstStyle/>
                  <a:p>
                    <a:r>
                      <a:rPr lang="en-US"/>
                      <a:t>43,4</a:t>
                    </a:r>
                    <a:r>
                      <a:rPr lang="en-US" smtClean="0"/>
                      <a:t>%</a:t>
                    </a:r>
                    <a:r>
                      <a:rPr lang="ru-RU"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layout/>
              <c:tx>
                <c:rich>
                  <a:bodyPr/>
                  <a:lstStyle/>
                  <a:p>
                    <a:r>
                      <a:rPr lang="en-US" dirty="0" smtClean="0"/>
                      <a:t>3</a:t>
                    </a:r>
                    <a:r>
                      <a:rPr lang="ru-RU" dirty="0" smtClean="0"/>
                      <a:t>3,8</a:t>
                    </a:r>
                    <a:r>
                      <a:rPr lang="en-US" dirty="0" smtClean="0"/>
                      <a:t>%</a:t>
                    </a:r>
                    <a:r>
                      <a:rPr lang="ru-RU"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layout/>
              <c:tx>
                <c:rich>
                  <a:bodyPr/>
                  <a:lstStyle/>
                  <a:p>
                    <a:r>
                      <a:rPr lang="en-US" dirty="0" smtClean="0"/>
                      <a:t>3</a:t>
                    </a:r>
                    <a:r>
                      <a:rPr lang="ru-RU" dirty="0" smtClean="0"/>
                      <a:t>1,8</a:t>
                    </a:r>
                    <a:r>
                      <a:rPr lang="en-US" dirty="0" smtClean="0"/>
                      <a:t>%</a:t>
                    </a:r>
                    <a:r>
                      <a:rPr lang="ru-RU" dirty="0" smtClean="0"/>
                      <a:t>*</a:t>
                    </a:r>
                    <a:endParaRPr lang="en-US" dirty="0"/>
                  </a:p>
                </c:rich>
              </c:tx>
              <c:dLblPos val="t"/>
              <c:showLegendKey val="0"/>
              <c:showVal val="1"/>
              <c:showCatName val="0"/>
              <c:showSerName val="0"/>
              <c:showPercent val="0"/>
              <c:showBubbleSize val="0"/>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Лист1!$A$2:$A$13</c:f>
              <c:strCache>
                <c:ptCount val="12"/>
                <c:pt idx="0">
                  <c:v>Госдолг на 01.01.2015</c:v>
                </c:pt>
                <c:pt idx="1">
                  <c:v>Расходы на обслуживание 2014 год</c:v>
                </c:pt>
                <c:pt idx="2">
                  <c:v>Госдолг на 01.01.2016</c:v>
                </c:pt>
                <c:pt idx="3">
                  <c:v>Расходы на обслуживание 2015 год</c:v>
                </c:pt>
                <c:pt idx="4">
                  <c:v>Госдолг на 01.01.2017</c:v>
                </c:pt>
                <c:pt idx="5">
                  <c:v>Расходы на обслуживание 2016 год</c:v>
                </c:pt>
                <c:pt idx="6">
                  <c:v>Госдолг на 01.01.2018</c:v>
                </c:pt>
                <c:pt idx="7">
                  <c:v>Расходы на обслуживание 2017 год</c:v>
                </c:pt>
                <c:pt idx="8">
                  <c:v>Госдолг на 01.01.2019</c:v>
                </c:pt>
                <c:pt idx="9">
                  <c:v>Расходы на обслуживание 2018 год</c:v>
                </c:pt>
                <c:pt idx="10">
                  <c:v>Госдолг на 01.01.2020</c:v>
                </c:pt>
                <c:pt idx="11">
                  <c:v>Расходы на обслуживание 2019 год</c:v>
                </c:pt>
              </c:strCache>
            </c:strRef>
          </c:cat>
          <c:val>
            <c:numRef>
              <c:f>Лист1!$G$2:$G$15</c:f>
              <c:numCache>
                <c:formatCode>0.0%</c:formatCode>
                <c:ptCount val="14"/>
                <c:pt idx="0">
                  <c:v>0.58199999999999996</c:v>
                </c:pt>
                <c:pt idx="1">
                  <c:v>0.58199999999999996</c:v>
                </c:pt>
                <c:pt idx="2">
                  <c:v>0.65100000000000002</c:v>
                </c:pt>
                <c:pt idx="3">
                  <c:v>0.65100000000000002</c:v>
                </c:pt>
                <c:pt idx="4">
                  <c:v>0.55600000000000005</c:v>
                </c:pt>
                <c:pt idx="5">
                  <c:v>0.55600000000000005</c:v>
                </c:pt>
                <c:pt idx="6">
                  <c:v>0.52900000000000003</c:v>
                </c:pt>
                <c:pt idx="7">
                  <c:v>0.52900000000000003</c:v>
                </c:pt>
                <c:pt idx="8">
                  <c:v>0.434</c:v>
                </c:pt>
                <c:pt idx="9">
                  <c:v>0.434</c:v>
                </c:pt>
                <c:pt idx="10">
                  <c:v>0.33800000000000002</c:v>
                </c:pt>
                <c:pt idx="11">
                  <c:v>0.33800000000000002</c:v>
                </c:pt>
                <c:pt idx="12">
                  <c:v>0.318</c:v>
                </c:pt>
                <c:pt idx="13">
                  <c:v>0.318</c:v>
                </c:pt>
              </c:numCache>
            </c:numRef>
          </c:val>
          <c:smooth val="0"/>
        </c:ser>
        <c:dLbls>
          <c:showLegendKey val="0"/>
          <c:showVal val="0"/>
          <c:showCatName val="0"/>
          <c:showSerName val="0"/>
          <c:showPercent val="0"/>
          <c:showBubbleSize val="0"/>
        </c:dLbls>
        <c:marker val="1"/>
        <c:smooth val="0"/>
        <c:axId val="200661504"/>
        <c:axId val="165777920"/>
      </c:lineChart>
      <c:catAx>
        <c:axId val="200297984"/>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65777344"/>
        <c:crosses val="autoZero"/>
        <c:auto val="1"/>
        <c:lblAlgn val="ctr"/>
        <c:lblOffset val="100"/>
        <c:noMultiLvlLbl val="0"/>
      </c:catAx>
      <c:valAx>
        <c:axId val="165777344"/>
        <c:scaling>
          <c:orientation val="minMax"/>
          <c:max val="23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200297984"/>
        <c:crosses val="autoZero"/>
        <c:crossBetween val="between"/>
      </c:valAx>
      <c:valAx>
        <c:axId val="165777920"/>
        <c:scaling>
          <c:orientation val="minMax"/>
          <c:max val="0.70000000000000007"/>
          <c:min val="-4"/>
        </c:scaling>
        <c:delete val="0"/>
        <c:axPos val="r"/>
        <c:numFmt formatCode="0.0%" sourceLinked="1"/>
        <c:majorTickMark val="none"/>
        <c:minorTickMark val="none"/>
        <c:tickLblPos val="none"/>
        <c:spPr>
          <a:noFill/>
          <a:ln>
            <a:noFill/>
          </a:ln>
        </c:spPr>
        <c:crossAx val="200661504"/>
        <c:crosses val="max"/>
        <c:crossBetween val="between"/>
      </c:valAx>
      <c:catAx>
        <c:axId val="200661504"/>
        <c:scaling>
          <c:orientation val="minMax"/>
        </c:scaling>
        <c:delete val="1"/>
        <c:axPos val="b"/>
        <c:numFmt formatCode="General" sourceLinked="1"/>
        <c:majorTickMark val="out"/>
        <c:minorTickMark val="none"/>
        <c:tickLblPos val="nextTo"/>
        <c:crossAx val="165777920"/>
        <c:crosses val="autoZero"/>
        <c:auto val="1"/>
        <c:lblAlgn val="ctr"/>
        <c:lblOffset val="100"/>
        <c:noMultiLvlLbl val="0"/>
      </c:catAx>
      <c:spPr>
        <a:noFill/>
        <a:ln>
          <a:noFill/>
        </a:ln>
      </c:spPr>
    </c:plotArea>
    <c:legend>
      <c:legendPos val="b"/>
      <c:layout>
        <c:manualLayout>
          <c:xMode val="edge"/>
          <c:yMode val="edge"/>
          <c:x val="0.75515179282732303"/>
          <c:y val="0.45001477843316579"/>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2018 год</c:v>
                </c:pt>
                <c:pt idx="1">
                  <c:v>за 2019 год</c:v>
                </c:pt>
              </c:strCache>
            </c:strRef>
          </c:cat>
          <c:val>
            <c:numRef>
              <c:f>Лист1!$B$2:$C$2</c:f>
              <c:numCache>
                <c:formatCode>_-* #,##0.0\ _₽_-;\-* #,##0.0\ _₽_-;_-* "-"??\ _₽_-;_-@_-</c:formatCode>
                <c:ptCount val="2"/>
                <c:pt idx="0">
                  <c:v>19947.2</c:v>
                </c:pt>
                <c:pt idx="1">
                  <c:v>28106.1</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2018 год</c:v>
                </c:pt>
                <c:pt idx="1">
                  <c:v>за 2019 год</c:v>
                </c:pt>
              </c:strCache>
            </c:strRef>
          </c:cat>
          <c:val>
            <c:numRef>
              <c:f>Лист1!$B$3:$C$3</c:f>
              <c:numCache>
                <c:formatCode>_-* #,##0.0\ _₽_-;\-* #,##0.0\ _₽_-;_-* "-"??\ _₽_-;_-@_-</c:formatCode>
                <c:ptCount val="2"/>
                <c:pt idx="0">
                  <c:v>29758.400000000001</c:v>
                </c:pt>
                <c:pt idx="1">
                  <c:v>30613.200000000001</c:v>
                </c:pt>
              </c:numCache>
            </c:numRef>
          </c:val>
        </c:ser>
        <c:dLbls>
          <c:showLegendKey val="0"/>
          <c:showVal val="0"/>
          <c:showCatName val="0"/>
          <c:showSerName val="0"/>
          <c:showPercent val="0"/>
          <c:showBubbleSize val="0"/>
        </c:dLbls>
        <c:gapWidth val="157"/>
        <c:gapDepth val="250"/>
        <c:shape val="cylinder"/>
        <c:axId val="200983040"/>
        <c:axId val="165780800"/>
        <c:axId val="0"/>
      </c:bar3DChart>
      <c:catAx>
        <c:axId val="200983040"/>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65780800"/>
        <c:crosses val="autoZero"/>
        <c:auto val="1"/>
        <c:lblAlgn val="ctr"/>
        <c:lblOffset val="100"/>
        <c:noMultiLvlLbl val="0"/>
      </c:catAx>
      <c:valAx>
        <c:axId val="165780800"/>
        <c:scaling>
          <c:orientation val="minMax"/>
          <c:min val="0"/>
        </c:scaling>
        <c:delete val="1"/>
        <c:axPos val="l"/>
        <c:majorGridlines/>
        <c:numFmt formatCode="_-* #,##0.0\ _₽_-;\-* #,##0.0\ _₽_-;_-* &quot;-&quot;??\ _₽_-;_-@_-" sourceLinked="1"/>
        <c:majorTickMark val="none"/>
        <c:minorTickMark val="none"/>
        <c:tickLblPos val="nextTo"/>
        <c:crossAx val="200983040"/>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15856148385845978"/>
                  <c:y val="-0.1553102723246339"/>
                </c:manualLayout>
              </c:layout>
              <c:tx>
                <c:rich>
                  <a:bodyPr/>
                  <a:lstStyle/>
                  <a:p>
                    <a:r>
                      <a:rPr lang="ru-RU" sz="1000" dirty="0" smtClean="0"/>
                      <a:t>Налог </a:t>
                    </a:r>
                    <a:r>
                      <a:rPr lang="ru-RU" sz="1000" dirty="0"/>
                      <a:t>на доходы физических лиц
</a:t>
                    </a:r>
                    <a:r>
                      <a:rPr lang="ru-RU" sz="1000" dirty="0" smtClean="0"/>
                      <a:t>9 868,7</a:t>
                    </a:r>
                    <a:r>
                      <a:rPr lang="ru-RU" sz="1000" dirty="0"/>
                      <a:t>
</a:t>
                    </a:r>
                    <a:r>
                      <a:rPr lang="ru-RU" sz="1000" dirty="0" smtClean="0"/>
                      <a:t>32,2%</a:t>
                    </a:r>
                    <a:endParaRPr lang="ru-RU" dirty="0"/>
                  </a:p>
                </c:rich>
              </c:tx>
              <c:showLegendKey val="0"/>
              <c:showVal val="1"/>
              <c:showCatName val="1"/>
              <c:showSerName val="0"/>
              <c:showPercent val="1"/>
              <c:showBubbleSize val="0"/>
              <c:separator>
</c:separator>
            </c:dLbl>
            <c:dLbl>
              <c:idx val="1"/>
              <c:layout>
                <c:manualLayout>
                  <c:x val="0.24532154106403212"/>
                  <c:y val="0.14214817756567677"/>
                </c:manualLayout>
              </c:layout>
              <c:tx>
                <c:rich>
                  <a:bodyPr/>
                  <a:lstStyle/>
                  <a:p>
                    <a:r>
                      <a:rPr lang="ru-RU" sz="1000" dirty="0"/>
                      <a:t>Налог на прибыль организаций
</a:t>
                    </a:r>
                    <a:r>
                      <a:rPr lang="ru-RU" sz="1000" dirty="0" smtClean="0"/>
                      <a:t>8 541,0</a:t>
                    </a:r>
                    <a:r>
                      <a:rPr lang="ru-RU" sz="1000" dirty="0"/>
                      <a:t>
</a:t>
                    </a:r>
                    <a:r>
                      <a:rPr lang="ru-RU" sz="1000" dirty="0" smtClean="0"/>
                      <a:t>27,9%</a:t>
                    </a:r>
                    <a:endParaRPr lang="ru-RU" dirty="0"/>
                  </a:p>
                </c:rich>
              </c:tx>
              <c:showLegendKey val="0"/>
              <c:showVal val="1"/>
              <c:showCatName val="1"/>
              <c:showSerName val="0"/>
              <c:showPercent val="1"/>
              <c:showBubbleSize val="0"/>
              <c:separator>
</c:separator>
            </c:dLbl>
            <c:dLbl>
              <c:idx val="2"/>
              <c:layout>
                <c:manualLayout>
                  <c:x val="-0.17651184052168165"/>
                  <c:y val="0.12372174236030159"/>
                </c:manualLayout>
              </c:layout>
              <c:tx>
                <c:rich>
                  <a:bodyPr/>
                  <a:lstStyle/>
                  <a:p>
                    <a:r>
                      <a:rPr lang="ru-RU" sz="1000" dirty="0" smtClean="0"/>
                      <a:t>Налоги </a:t>
                    </a:r>
                    <a:r>
                      <a:rPr lang="ru-RU" sz="1000" dirty="0"/>
                      <a:t>на имущество
</a:t>
                    </a:r>
                    <a:r>
                      <a:rPr lang="ru-RU" sz="1000" dirty="0" smtClean="0"/>
                      <a:t>3 685,1</a:t>
                    </a:r>
                    <a:r>
                      <a:rPr lang="ru-RU" sz="1000" dirty="0"/>
                      <a:t>
</a:t>
                    </a:r>
                    <a:r>
                      <a:rPr lang="ru-RU" sz="1000" dirty="0" smtClean="0"/>
                      <a:t>12,0%</a:t>
                    </a:r>
                    <a:endParaRPr lang="ru-RU" dirty="0"/>
                  </a:p>
                </c:rich>
              </c:tx>
              <c:showLegendKey val="0"/>
              <c:showVal val="1"/>
              <c:showCatName val="1"/>
              <c:showSerName val="0"/>
              <c:showPercent val="1"/>
              <c:showBubbleSize val="0"/>
              <c:separator>
</c:separator>
            </c:dLbl>
            <c:dLbl>
              <c:idx val="3"/>
              <c:layout>
                <c:manualLayout>
                  <c:x val="-0.17352011441114468"/>
                  <c:y val="-8.1603702407858497E-2"/>
                </c:manualLayout>
              </c:layout>
              <c:tx>
                <c:rich>
                  <a:bodyPr/>
                  <a:lstStyle/>
                  <a:p>
                    <a:r>
                      <a:rPr lang="ru-RU" sz="1000" dirty="0"/>
                      <a:t>Акцизы по подакцизным товарам
</a:t>
                    </a:r>
                    <a:r>
                      <a:rPr lang="ru-RU" sz="1000" dirty="0" smtClean="0"/>
                      <a:t>4 380,6</a:t>
                    </a:r>
                    <a:r>
                      <a:rPr lang="ru-RU" sz="1000" dirty="0"/>
                      <a:t>
</a:t>
                    </a:r>
                    <a:r>
                      <a:rPr lang="ru-RU" sz="1000" dirty="0" smtClean="0"/>
                      <a:t>14,3</a:t>
                    </a:r>
                    <a:r>
                      <a:rPr lang="ru-RU" sz="1000" dirty="0"/>
                      <a:t>%</a:t>
                    </a:r>
                    <a:endParaRPr lang="ru-RU" dirty="0"/>
                  </a:p>
                </c:rich>
              </c:tx>
              <c:showLegendKey val="0"/>
              <c:showVal val="1"/>
              <c:showCatName val="1"/>
              <c:showSerName val="0"/>
              <c:showPercent val="1"/>
              <c:showBubbleSize val="0"/>
              <c:separator>
</c:separator>
            </c:dLbl>
            <c:dLbl>
              <c:idx val="4"/>
              <c:layout>
                <c:manualLayout>
                  <c:x val="-0.15556975774792281"/>
                  <c:y val="-0.14478076233652315"/>
                </c:manualLayout>
              </c:layout>
              <c:tx>
                <c:rich>
                  <a:bodyPr/>
                  <a:lstStyle/>
                  <a:p>
                    <a:r>
                      <a:rPr lang="ru-RU" sz="1000" dirty="0" smtClean="0"/>
                      <a:t>Другие </a:t>
                    </a:r>
                    <a:r>
                      <a:rPr lang="ru-RU" sz="1000" dirty="0"/>
                      <a:t>налоги
</a:t>
                    </a:r>
                    <a:r>
                      <a:rPr lang="ru-RU" sz="1000" dirty="0" smtClean="0"/>
                      <a:t>2 898,9</a:t>
                    </a:r>
                    <a:r>
                      <a:rPr lang="ru-RU" sz="1000" dirty="0"/>
                      <a:t>
</a:t>
                    </a:r>
                    <a:r>
                      <a:rPr lang="ru-RU" sz="1000" dirty="0" smtClean="0"/>
                      <a:t>9,5%</a:t>
                    </a:r>
                    <a:endParaRPr lang="ru-RU" dirty="0"/>
                  </a:p>
                </c:rich>
              </c:tx>
              <c:showLegendKey val="0"/>
              <c:showVal val="1"/>
              <c:showCatName val="1"/>
              <c:showSerName val="0"/>
              <c:showPercent val="1"/>
              <c:showBubbleSize val="0"/>
              <c:separator>
</c:separator>
            </c:dLbl>
            <c:dLbl>
              <c:idx val="5"/>
              <c:layout>
                <c:manualLayout>
                  <c:x val="-2.0942082773758895E-2"/>
                  <c:y val="-0.16583978231274468"/>
                </c:manualLayout>
              </c:layout>
              <c:tx>
                <c:rich>
                  <a:bodyPr/>
                  <a:lstStyle/>
                  <a:p>
                    <a:r>
                      <a:rPr lang="ru-RU" sz="1000" dirty="0"/>
                      <a:t>Неналоговые доходы
</a:t>
                    </a:r>
                    <a:r>
                      <a:rPr lang="ru-RU" sz="1000" dirty="0" smtClean="0"/>
                      <a:t>1 238,9</a:t>
                    </a:r>
                    <a:r>
                      <a:rPr lang="ru-RU" sz="1000" dirty="0"/>
                      <a:t>
</a:t>
                    </a:r>
                    <a:r>
                      <a:rPr lang="ru-RU" sz="1000" dirty="0" smtClean="0"/>
                      <a:t>4,0%</a:t>
                    </a:r>
                    <a:endParaRPr lang="ru-RU" dirty="0"/>
                  </a:p>
                </c:rich>
              </c:tx>
              <c:showLegendKey val="0"/>
              <c:showVal val="1"/>
              <c:showCatName val="1"/>
              <c:showSerName val="0"/>
              <c:showPercent val="1"/>
              <c:showBubbleSize val="0"/>
              <c:separator>
</c:separator>
            </c:dLbl>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c:v>
                </c:pt>
                <c:pt idx="4">
                  <c:v>Другие налоги</c:v>
                </c:pt>
                <c:pt idx="5">
                  <c:v>Неналоговые доходы</c:v>
                </c:pt>
              </c:strCache>
            </c:strRef>
          </c:cat>
          <c:val>
            <c:numRef>
              <c:f>Лист1!$B$2:$B$7</c:f>
              <c:numCache>
                <c:formatCode>0.0</c:formatCode>
                <c:ptCount val="6"/>
                <c:pt idx="0">
                  <c:v>9868.7000000000007</c:v>
                </c:pt>
                <c:pt idx="1">
                  <c:v>8541</c:v>
                </c:pt>
                <c:pt idx="2">
                  <c:v>3685.1</c:v>
                </c:pt>
                <c:pt idx="3">
                  <c:v>4380.6000000000004</c:v>
                </c:pt>
                <c:pt idx="4">
                  <c:v>2898.8999999999992</c:v>
                </c:pt>
                <c:pt idx="5">
                  <c:v>1238.9000000000001</c:v>
                </c:pt>
              </c:numCache>
            </c:numRef>
          </c:val>
        </c:ser>
        <c:dLbls>
          <c:showLegendKey val="0"/>
          <c:showVal val="1"/>
          <c:showCatName val="1"/>
          <c:showSerName val="0"/>
          <c:showPercent val="0"/>
          <c:showBubbleSize val="0"/>
          <c:showLeaderLines val="1"/>
        </c:dLbls>
        <c:firstSliceAng val="0"/>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6917596237970256"/>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1238.9286999999999</c:v>
                </c:pt>
                <c:pt idx="1">
                  <c:v>2772.2860000000001</c:v>
                </c:pt>
                <c:pt idx="2">
                  <c:v>3685.0913</c:v>
                </c:pt>
                <c:pt idx="3">
                  <c:v>4380.5973999999997</c:v>
                </c:pt>
                <c:pt idx="4">
                  <c:v>8540.9629999999997</c:v>
                </c:pt>
                <c:pt idx="5">
                  <c:v>9868.7242000000006</c:v>
                </c:pt>
                <c:pt idx="6">
                  <c:v>29374.249400000001</c:v>
                </c:pt>
                <c:pt idx="7">
                  <c:v>58719.3462</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1091.9870000000001</c:v>
                </c:pt>
                <c:pt idx="1">
                  <c:v>2747.0718000000002</c:v>
                </c:pt>
                <c:pt idx="2">
                  <c:v>3486.8760000000002</c:v>
                </c:pt>
                <c:pt idx="3">
                  <c:v>4402.7030000000004</c:v>
                </c:pt>
                <c:pt idx="4">
                  <c:v>8663.8179999999993</c:v>
                </c:pt>
                <c:pt idx="5">
                  <c:v>9863.5499999999993</c:v>
                </c:pt>
                <c:pt idx="6">
                  <c:v>29302.638599999998</c:v>
                </c:pt>
                <c:pt idx="7">
                  <c:v>57419.862800000003</c:v>
                </c:pt>
              </c:numCache>
            </c:numRef>
          </c:val>
        </c:ser>
        <c:dLbls>
          <c:showLegendKey val="0"/>
          <c:showVal val="0"/>
          <c:showCatName val="0"/>
          <c:showSerName val="0"/>
          <c:showPercent val="0"/>
          <c:showBubbleSize val="0"/>
        </c:dLbls>
        <c:gapWidth val="75"/>
        <c:overlap val="-25"/>
        <c:axId val="200914432"/>
        <c:axId val="53013312"/>
      </c:barChart>
      <c:catAx>
        <c:axId val="200914432"/>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53013312"/>
        <c:crosses val="autoZero"/>
        <c:auto val="1"/>
        <c:lblAlgn val="ctr"/>
        <c:lblOffset val="100"/>
        <c:noMultiLvlLbl val="0"/>
      </c:catAx>
      <c:valAx>
        <c:axId val="53013312"/>
        <c:scaling>
          <c:orientation val="minMax"/>
        </c:scaling>
        <c:delete val="1"/>
        <c:axPos val="b"/>
        <c:numFmt formatCode="#,##0.0" sourceLinked="1"/>
        <c:majorTickMark val="out"/>
        <c:minorTickMark val="none"/>
        <c:tickLblPos val="nextTo"/>
        <c:crossAx val="200914432"/>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0"/>
                  <c:y val="-0.35577943446896704"/>
                </c:manualLayout>
              </c:layout>
              <c:showLegendKey val="0"/>
              <c:showVal val="1"/>
              <c:showCatName val="0"/>
              <c:showSerName val="0"/>
              <c:showPercent val="0"/>
              <c:showBubbleSize val="0"/>
            </c:dLbl>
            <c:dLbl>
              <c:idx val="1"/>
              <c:layout>
                <c:manualLayout>
                  <c:x val="8.6043360433603541E-3"/>
                  <c:y val="-0.34665688486719864"/>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2018 год</c:v>
                </c:pt>
                <c:pt idx="1">
                  <c:v>2019 год</c:v>
                </c:pt>
              </c:strCache>
            </c:strRef>
          </c:cat>
          <c:val>
            <c:numRef>
              <c:f>Лист1!$B$2:$B$3</c:f>
              <c:numCache>
                <c:formatCode>#,##0</c:formatCode>
                <c:ptCount val="2"/>
                <c:pt idx="0">
                  <c:v>9170.8593000000001</c:v>
                </c:pt>
                <c:pt idx="1">
                  <c:v>8540.9629999999997</c:v>
                </c:pt>
              </c:numCache>
            </c:numRef>
          </c:val>
        </c:ser>
        <c:dLbls>
          <c:showLegendKey val="0"/>
          <c:showVal val="0"/>
          <c:showCatName val="0"/>
          <c:showSerName val="0"/>
          <c:showPercent val="0"/>
          <c:showBubbleSize val="0"/>
        </c:dLbls>
        <c:gapWidth val="150"/>
        <c:shape val="cylinder"/>
        <c:axId val="201221632"/>
        <c:axId val="53016192"/>
        <c:axId val="0"/>
      </c:bar3DChart>
      <c:catAx>
        <c:axId val="20122163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53016192"/>
        <c:crosses val="autoZero"/>
        <c:auto val="1"/>
        <c:lblAlgn val="ctr"/>
        <c:lblOffset val="100"/>
        <c:noMultiLvlLbl val="0"/>
      </c:catAx>
      <c:valAx>
        <c:axId val="53016192"/>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1221632"/>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dLbl>
            <c:dLbl>
              <c:idx val="1"/>
              <c:layout>
                <c:manualLayout>
                  <c:x val="0"/>
                  <c:y val="-0.38922878300878444"/>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2018 год</c:v>
                </c:pt>
                <c:pt idx="1">
                  <c:v>2019 год</c:v>
                </c:pt>
              </c:strCache>
            </c:strRef>
          </c:cat>
          <c:val>
            <c:numRef>
              <c:f>Лист1!$B$2:$B$3</c:f>
              <c:numCache>
                <c:formatCode>#,##0</c:formatCode>
                <c:ptCount val="2"/>
                <c:pt idx="0">
                  <c:v>9352.01630415</c:v>
                </c:pt>
                <c:pt idx="1">
                  <c:v>9868.7242000000006</c:v>
                </c:pt>
              </c:numCache>
            </c:numRef>
          </c:val>
        </c:ser>
        <c:dLbls>
          <c:showLegendKey val="0"/>
          <c:showVal val="0"/>
          <c:showCatName val="0"/>
          <c:showSerName val="0"/>
          <c:showPercent val="0"/>
          <c:showBubbleSize val="0"/>
        </c:dLbls>
        <c:gapWidth val="150"/>
        <c:shape val="cylinder"/>
        <c:axId val="201221120"/>
        <c:axId val="53017920"/>
        <c:axId val="0"/>
      </c:bar3DChart>
      <c:catAx>
        <c:axId val="20122112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53017920"/>
        <c:crosses val="autoZero"/>
        <c:auto val="1"/>
        <c:lblAlgn val="ctr"/>
        <c:lblOffset val="100"/>
        <c:noMultiLvlLbl val="0"/>
      </c:catAx>
      <c:valAx>
        <c:axId val="53017920"/>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1221120"/>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Акцизы на нефтепродукты</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dLbl>
            <c:dLbl>
              <c:idx val="1"/>
              <c:layout>
                <c:manualLayout>
                  <c:x val="1.2906504065040651E-2"/>
                  <c:y val="-0.38014846743295017"/>
                </c:manualLayout>
              </c:layout>
              <c:showLegendKey val="0"/>
              <c:showVal val="1"/>
              <c:showCatName val="0"/>
              <c:showSerName val="0"/>
              <c:showPercent val="0"/>
              <c:showBubbleSize val="0"/>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2018 год</c:v>
                </c:pt>
                <c:pt idx="1">
                  <c:v>2019 год</c:v>
                </c:pt>
              </c:strCache>
            </c:strRef>
          </c:cat>
          <c:val>
            <c:numRef>
              <c:f>Лист1!$B$2:$B$3</c:f>
              <c:numCache>
                <c:formatCode>#,##0</c:formatCode>
                <c:ptCount val="2"/>
                <c:pt idx="0">
                  <c:v>2371.7759000000001</c:v>
                </c:pt>
                <c:pt idx="1">
                  <c:v>2772.2822999999999</c:v>
                </c:pt>
              </c:numCache>
            </c:numRef>
          </c:val>
        </c:ser>
        <c:dLbls>
          <c:showLegendKey val="0"/>
          <c:showVal val="0"/>
          <c:showCatName val="0"/>
          <c:showSerName val="0"/>
          <c:showPercent val="0"/>
          <c:showBubbleSize val="0"/>
        </c:dLbls>
        <c:gapWidth val="150"/>
        <c:shape val="cylinder"/>
        <c:axId val="201222144"/>
        <c:axId val="201278592"/>
        <c:axId val="0"/>
      </c:bar3DChart>
      <c:catAx>
        <c:axId val="201222144"/>
        <c:scaling>
          <c:orientation val="minMax"/>
        </c:scaling>
        <c:delete val="0"/>
        <c:axPos val="b"/>
        <c:numFmt formatCode="General" sourceLinked="1"/>
        <c:majorTickMark val="out"/>
        <c:minorTickMark val="none"/>
        <c:tickLblPos val="nextTo"/>
        <c:txPr>
          <a:bodyPr/>
          <a:lstStyle/>
          <a:p>
            <a:pPr>
              <a:defRPr b="1"/>
            </a:pPr>
            <a:endParaRPr lang="ru-RU"/>
          </a:p>
        </c:txPr>
        <c:crossAx val="201278592"/>
        <c:crosses val="autoZero"/>
        <c:auto val="1"/>
        <c:lblAlgn val="ctr"/>
        <c:lblOffset val="100"/>
        <c:noMultiLvlLbl val="0"/>
      </c:catAx>
      <c:valAx>
        <c:axId val="201278592"/>
        <c:scaling>
          <c:orientation val="minMax"/>
          <c:min val="0"/>
        </c:scaling>
        <c:delete val="0"/>
        <c:axPos val="l"/>
        <c:majorGridlines/>
        <c:numFmt formatCode="#,##0" sourceLinked="1"/>
        <c:majorTickMark val="out"/>
        <c:minorTickMark val="none"/>
        <c:tickLblPos val="nextTo"/>
        <c:crossAx val="201222144"/>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37180553512072234"/>
                </c:manualLayout>
              </c:layout>
              <c:showLegendKey val="0"/>
              <c:showVal val="1"/>
              <c:showCatName val="0"/>
              <c:showSerName val="0"/>
              <c:showPercent val="0"/>
              <c:showBubbleSize val="0"/>
            </c:dLbl>
            <c:dLbl>
              <c:idx val="1"/>
              <c:layout>
                <c:manualLayout>
                  <c:x val="2.3358671253118371E-2"/>
                  <c:y val="-0.39225221221666062"/>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27025.2372</c:v>
                </c:pt>
                <c:pt idx="1">
                  <c:v>28106.1</c:v>
                </c:pt>
              </c:numCache>
            </c:numRef>
          </c:val>
        </c:ser>
        <c:dLbls>
          <c:showLegendKey val="0"/>
          <c:showVal val="0"/>
          <c:showCatName val="0"/>
          <c:showSerName val="0"/>
          <c:showPercent val="0"/>
          <c:showBubbleSize val="0"/>
        </c:dLbls>
        <c:gapWidth val="217"/>
        <c:gapDepth val="260"/>
        <c:shape val="cylinder"/>
        <c:axId val="201609216"/>
        <c:axId val="201280896"/>
        <c:axId val="0"/>
      </c:bar3DChart>
      <c:catAx>
        <c:axId val="201609216"/>
        <c:scaling>
          <c:orientation val="minMax"/>
        </c:scaling>
        <c:delete val="0"/>
        <c:axPos val="b"/>
        <c:numFmt formatCode="General" sourceLinked="1"/>
        <c:majorTickMark val="none"/>
        <c:minorTickMark val="none"/>
        <c:tickLblPos val="nextTo"/>
        <c:crossAx val="201280896"/>
        <c:crosses val="autoZero"/>
        <c:auto val="1"/>
        <c:lblAlgn val="ctr"/>
        <c:lblOffset val="100"/>
        <c:noMultiLvlLbl val="0"/>
      </c:catAx>
      <c:valAx>
        <c:axId val="201280896"/>
        <c:scaling>
          <c:orientation val="minMax"/>
          <c:min val="0"/>
        </c:scaling>
        <c:delete val="1"/>
        <c:axPos val="l"/>
        <c:majorGridlines/>
        <c:numFmt formatCode="0.0" sourceLinked="1"/>
        <c:majorTickMark val="none"/>
        <c:minorTickMark val="none"/>
        <c:tickLblPos val="nextTo"/>
        <c:crossAx val="201609216"/>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dLbl>
            <c:dLbl>
              <c:idx val="3"/>
              <c:layout>
                <c:manualLayout>
                  <c:x val="-1.7578918798051976E-7"/>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13036.481299999999</c:v>
                </c:pt>
                <c:pt idx="1">
                  <c:v>6427.2969000000003</c:v>
                </c:pt>
                <c:pt idx="2">
                  <c:v>2392.4753000000001</c:v>
                </c:pt>
                <c:pt idx="3">
                  <c:v>3632.8265000000001</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dLbl>
            <c:dLbl>
              <c:idx val="1"/>
              <c:layout>
                <c:manualLayout>
                  <c:x val="2.0092704186173406E-2"/>
                  <c:y val="-4.1016114488571041E-3"/>
                </c:manualLayout>
              </c:layout>
              <c:showLegendKey val="0"/>
              <c:showVal val="1"/>
              <c:showCatName val="0"/>
              <c:showSerName val="0"/>
              <c:showPercent val="0"/>
              <c:showBubbleSize val="0"/>
            </c:dLbl>
            <c:dLbl>
              <c:idx val="2"/>
              <c:layout>
                <c:manualLayout>
                  <c:x val="2.902279493558373E-2"/>
                  <c:y val="-4.1016114488571041E-3"/>
                </c:manualLayout>
              </c:layout>
              <c:showLegendKey val="0"/>
              <c:showVal val="1"/>
              <c:showCatName val="0"/>
              <c:showSerName val="0"/>
              <c:showPercent val="0"/>
              <c:showBubbleSize val="0"/>
            </c:dLbl>
            <c:dLbl>
              <c:idx val="3"/>
              <c:layout>
                <c:manualLayout>
                  <c:x val="3.1255317622936409E-2"/>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13036.481299999999</c:v>
                </c:pt>
                <c:pt idx="1">
                  <c:v>6396.3735999999999</c:v>
                </c:pt>
                <c:pt idx="2">
                  <c:v>2408.5715</c:v>
                </c:pt>
                <c:pt idx="3">
                  <c:v>3262.5315000000001</c:v>
                </c:pt>
              </c:numCache>
            </c:numRef>
          </c:val>
        </c:ser>
        <c:dLbls>
          <c:showLegendKey val="0"/>
          <c:showVal val="0"/>
          <c:showCatName val="0"/>
          <c:showSerName val="0"/>
          <c:showPercent val="0"/>
          <c:showBubbleSize val="0"/>
        </c:dLbls>
        <c:gapWidth val="150"/>
        <c:shape val="box"/>
        <c:axId val="16471040"/>
        <c:axId val="201282624"/>
        <c:axId val="0"/>
      </c:bar3DChart>
      <c:catAx>
        <c:axId val="16471040"/>
        <c:scaling>
          <c:orientation val="minMax"/>
        </c:scaling>
        <c:delete val="0"/>
        <c:axPos val="b"/>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201282624"/>
        <c:crosses val="autoZero"/>
        <c:auto val="1"/>
        <c:lblAlgn val="ctr"/>
        <c:lblOffset val="100"/>
        <c:noMultiLvlLbl val="0"/>
      </c:catAx>
      <c:valAx>
        <c:axId val="201282624"/>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647104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2015 год</c:v>
                </c:pt>
                <c:pt idx="1">
                  <c:v>2016 год</c:v>
                </c:pt>
                <c:pt idx="2">
                  <c:v>2017 год</c:v>
                </c:pt>
                <c:pt idx="3">
                  <c:v>2018 год</c:v>
                </c:pt>
                <c:pt idx="4">
                  <c:v>2019 год</c:v>
                </c:pt>
              </c:strCache>
            </c:strRef>
          </c:cat>
          <c:val>
            <c:numRef>
              <c:f>Лист1!$B$2:$B$6</c:f>
              <c:numCache>
                <c:formatCode>#,##0.0</c:formatCode>
                <c:ptCount val="5"/>
                <c:pt idx="0">
                  <c:v>29206.746410299998</c:v>
                </c:pt>
                <c:pt idx="1">
                  <c:v>33128.3753</c:v>
                </c:pt>
                <c:pt idx="2">
                  <c:v>34500.188978819999</c:v>
                </c:pt>
                <c:pt idx="3">
                  <c:v>37876.9</c:v>
                </c:pt>
                <c:pt idx="4">
                  <c:v>39217.300000000003</c:v>
                </c:pt>
              </c:numCache>
            </c:numRef>
          </c:val>
        </c:ser>
        <c:dLbls>
          <c:showLegendKey val="0"/>
          <c:showVal val="0"/>
          <c:showCatName val="0"/>
          <c:showSerName val="0"/>
          <c:showPercent val="0"/>
          <c:showBubbleSize val="0"/>
        </c:dLbls>
        <c:gapWidth val="150"/>
        <c:axId val="201805824"/>
        <c:axId val="201284928"/>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Лист1!$A$2:$A$6</c:f>
              <c:strCache>
                <c:ptCount val="5"/>
                <c:pt idx="0">
                  <c:v>2015 год</c:v>
                </c:pt>
                <c:pt idx="1">
                  <c:v>2016 год</c:v>
                </c:pt>
                <c:pt idx="2">
                  <c:v>2017 год</c:v>
                </c:pt>
                <c:pt idx="3">
                  <c:v>2018 год</c:v>
                </c:pt>
                <c:pt idx="4">
                  <c:v>2019 год</c:v>
                </c:pt>
              </c:strCache>
            </c:strRef>
          </c:cat>
          <c:val>
            <c:numRef>
              <c:f>Лист1!$C$2:$C$6</c:f>
              <c:numCache>
                <c:formatCode>0.00</c:formatCode>
                <c:ptCount val="5"/>
                <c:pt idx="0">
                  <c:v>23.6042723645694</c:v>
                </c:pt>
                <c:pt idx="1">
                  <c:v>26.795999999999999</c:v>
                </c:pt>
                <c:pt idx="2">
                  <c:v>28.038</c:v>
                </c:pt>
                <c:pt idx="3">
                  <c:v>30.96</c:v>
                </c:pt>
                <c:pt idx="4">
                  <c:v>32.200000000000003</c:v>
                </c:pt>
              </c:numCache>
            </c:numRef>
          </c:val>
          <c:smooth val="0"/>
        </c:ser>
        <c:dLbls>
          <c:showLegendKey val="0"/>
          <c:showVal val="0"/>
          <c:showCatName val="0"/>
          <c:showSerName val="0"/>
          <c:showPercent val="0"/>
          <c:showBubbleSize val="0"/>
        </c:dLbls>
        <c:hiLowLines/>
        <c:marker val="1"/>
        <c:smooth val="0"/>
        <c:axId val="201807872"/>
        <c:axId val="165781504"/>
      </c:lineChart>
      <c:catAx>
        <c:axId val="201805824"/>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201284928"/>
        <c:crosses val="autoZero"/>
        <c:auto val="1"/>
        <c:lblAlgn val="ctr"/>
        <c:lblOffset val="100"/>
        <c:noMultiLvlLbl val="1"/>
      </c:catAx>
      <c:valAx>
        <c:axId val="201284928"/>
        <c:scaling>
          <c:orientation val="minMax"/>
          <c:min val="0"/>
        </c:scaling>
        <c:delete val="0"/>
        <c:axPos val="l"/>
        <c:majorGridlines/>
        <c:numFmt formatCode="#,##0.0" sourceLinked="1"/>
        <c:majorTickMark val="none"/>
        <c:minorTickMark val="none"/>
        <c:tickLblPos val="none"/>
        <c:txPr>
          <a:bodyPr/>
          <a:lstStyle/>
          <a:p>
            <a:pPr>
              <a:defRPr sz="1200" b="1"/>
            </a:pPr>
            <a:endParaRPr lang="ru-RU"/>
          </a:p>
        </c:txPr>
        <c:crossAx val="201805824"/>
        <c:crosses val="autoZero"/>
        <c:crossBetween val="between"/>
      </c:valAx>
      <c:valAx>
        <c:axId val="165781504"/>
        <c:scaling>
          <c:orientation val="minMax"/>
          <c:max val="45"/>
        </c:scaling>
        <c:delete val="0"/>
        <c:axPos val="r"/>
        <c:numFmt formatCode="0.00" sourceLinked="1"/>
        <c:majorTickMark val="none"/>
        <c:minorTickMark val="none"/>
        <c:tickLblPos val="none"/>
        <c:spPr>
          <a:noFill/>
          <a:ln>
            <a:noFill/>
          </a:ln>
        </c:spPr>
        <c:crossAx val="201807872"/>
        <c:crosses val="max"/>
        <c:crossBetween val="between"/>
      </c:valAx>
      <c:catAx>
        <c:axId val="201807872"/>
        <c:scaling>
          <c:orientation val="minMax"/>
        </c:scaling>
        <c:delete val="1"/>
        <c:axPos val="b"/>
        <c:numFmt formatCode="General" sourceLinked="1"/>
        <c:majorTickMark val="out"/>
        <c:minorTickMark val="none"/>
        <c:tickLblPos val="nextTo"/>
        <c:crossAx val="165781504"/>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7200166166547912"/>
          <c:w val="0.92796610169491511"/>
          <c:h val="0.14866760168302945"/>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a:gsLst>
                <a:gs pos="0">
                  <a:srgbClr val="3BCB27">
                    <a:shade val="30000"/>
                    <a:satMod val="115000"/>
                  </a:srgbClr>
                </a:gs>
                <a:gs pos="50000">
                  <a:srgbClr val="3BCB27">
                    <a:shade val="67500"/>
                    <a:satMod val="115000"/>
                  </a:srgbClr>
                </a:gs>
                <a:gs pos="100000">
                  <a:srgbClr val="3BCB27">
                    <a:shade val="100000"/>
                    <a:satMod val="115000"/>
                  </a:srgbClr>
                </a:gs>
              </a:gsLst>
              <a:lin ang="5400000" scaled="1"/>
            </a:gradFill>
          </c:spPr>
          <c:invertIfNegative val="0"/>
          <c:dPt>
            <c:idx val="4"/>
            <c:invertIfNegative val="0"/>
            <c:bubble3D val="0"/>
            <c:spPr>
              <a:gradFill>
                <a:gsLst>
                  <a:gs pos="0">
                    <a:srgbClr val="197D0B"/>
                  </a:gs>
                  <a:gs pos="50000">
                    <a:srgbClr val="28B515"/>
                  </a:gs>
                  <a:gs pos="100000">
                    <a:srgbClr val="32D71B"/>
                  </a:gs>
                </a:gsLst>
                <a:lin ang="5400000" scaled="1"/>
              </a:gradFill>
            </c:spPr>
          </c:dPt>
          <c:dPt>
            <c:idx val="5"/>
            <c:invertIfNegative val="0"/>
            <c:bubble3D val="0"/>
            <c:spPr>
              <a:gradFill>
                <a:gsLst>
                  <a:gs pos="0">
                    <a:srgbClr val="FFC000"/>
                  </a:gs>
                  <a:gs pos="50000">
                    <a:srgbClr val="FFFF00"/>
                  </a:gs>
                  <a:gs pos="100000">
                    <a:srgbClr val="FFFF00"/>
                  </a:gs>
                </a:gsLst>
                <a:lin ang="5400000" scaled="1"/>
              </a:gradFill>
            </c:spPr>
          </c:dPt>
          <c:dPt>
            <c:idx val="6"/>
            <c:invertIfNegative val="0"/>
            <c:bubble3D val="0"/>
            <c:spPr>
              <a:gradFill>
                <a:gsLst>
                  <a:gs pos="0">
                    <a:srgbClr val="197D0B"/>
                  </a:gs>
                  <a:gs pos="50000">
                    <a:srgbClr val="00B050"/>
                  </a:gs>
                  <a:gs pos="100000">
                    <a:schemeClr val="accent4"/>
                  </a:gs>
                </a:gsLst>
                <a:lin ang="5400000" scaled="1"/>
              </a:gradFill>
            </c:spPr>
          </c:dPt>
          <c:dPt>
            <c:idx val="9"/>
            <c:invertIfNegative val="0"/>
            <c:bubble3D val="0"/>
          </c:dPt>
          <c:dPt>
            <c:idx val="10"/>
            <c:invertIfNegative val="0"/>
            <c:bubble3D val="0"/>
            <c:spPr>
              <a:gradFill flip="none" rotWithShape="1">
                <a:gsLst>
                  <a:gs pos="0">
                    <a:srgbClr val="197D0B"/>
                  </a:gs>
                  <a:gs pos="100000">
                    <a:schemeClr val="accent4"/>
                  </a:gs>
                  <a:gs pos="50000">
                    <a:srgbClr val="92D050"/>
                  </a:gs>
                  <a:gs pos="100000">
                    <a:srgbClr val="FFFF00"/>
                  </a:gs>
                </a:gsLst>
                <a:lin ang="5400000" scaled="1"/>
                <a:tileRect/>
              </a:gradFill>
            </c:spPr>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Лист1!$A$9:$A$24</c:f>
              <c:strCache>
                <c:ptCount val="16"/>
                <c:pt idx="0">
                  <c:v>Республика Башкортостан</c:v>
                </c:pt>
                <c:pt idx="1">
                  <c:v>Саратовская область</c:v>
                </c:pt>
                <c:pt idx="2">
                  <c:v>Пензенская область</c:v>
                </c:pt>
                <c:pt idx="3">
                  <c:v>Республика Мордовия</c:v>
                </c:pt>
                <c:pt idx="4">
                  <c:v>Оренбургская область</c:v>
                </c:pt>
                <c:pt idx="5">
                  <c:v>Чувашская Республика</c:v>
                </c:pt>
                <c:pt idx="6">
                  <c:v>Самарская область</c:v>
                </c:pt>
                <c:pt idx="7">
                  <c:v>Ульяновская область</c:v>
                </c:pt>
                <c:pt idx="8">
                  <c:v>Удмуртская Республика</c:v>
                </c:pt>
                <c:pt idx="9">
                  <c:v>Республика Татарстан</c:v>
                </c:pt>
                <c:pt idx="10">
                  <c:v>Кировская область</c:v>
                </c:pt>
                <c:pt idx="11">
                  <c:v>Нижегородская область</c:v>
                </c:pt>
                <c:pt idx="12">
                  <c:v>Республика Марий Эл</c:v>
                </c:pt>
                <c:pt idx="13">
                  <c:v>Пермский край</c:v>
                </c:pt>
                <c:pt idx="14">
                  <c:v>ПФО</c:v>
                </c:pt>
                <c:pt idx="15">
                  <c:v>Россия</c:v>
                </c:pt>
              </c:strCache>
            </c:strRef>
          </c:cat>
          <c:val>
            <c:numRef>
              <c:f>Лист1!$B$9:$B$24</c:f>
              <c:numCache>
                <c:formatCode>0.0</c:formatCode>
                <c:ptCount val="16"/>
                <c:pt idx="0">
                  <c:v>94.089453469311607</c:v>
                </c:pt>
                <c:pt idx="1">
                  <c:v>101.92647078861789</c:v>
                </c:pt>
                <c:pt idx="2">
                  <c:v>102.01404736195443</c:v>
                </c:pt>
                <c:pt idx="3">
                  <c:v>102.20797047622843</c:v>
                </c:pt>
                <c:pt idx="4">
                  <c:v>102.32832793324951</c:v>
                </c:pt>
                <c:pt idx="5">
                  <c:v>103.53893612567198</c:v>
                </c:pt>
                <c:pt idx="6">
                  <c:v>103.62387281288402</c:v>
                </c:pt>
                <c:pt idx="7">
                  <c:v>103.82976543885032</c:v>
                </c:pt>
                <c:pt idx="8">
                  <c:v>105.96154255672441</c:v>
                </c:pt>
                <c:pt idx="9">
                  <c:v>106.30210985508101</c:v>
                </c:pt>
                <c:pt idx="10">
                  <c:v>106.82654254930139</c:v>
                </c:pt>
                <c:pt idx="11">
                  <c:v>107.58760186597355</c:v>
                </c:pt>
                <c:pt idx="12">
                  <c:v>109.08410687110401</c:v>
                </c:pt>
                <c:pt idx="13">
                  <c:v>112.62680194267789</c:v>
                </c:pt>
                <c:pt idx="14">
                  <c:v>104.19272497344147</c:v>
                </c:pt>
                <c:pt idx="15">
                  <c:v>107.53897814120694</c:v>
                </c:pt>
              </c:numCache>
            </c:numRef>
          </c:val>
        </c:ser>
        <c:dLbls>
          <c:showLegendKey val="0"/>
          <c:showVal val="0"/>
          <c:showCatName val="0"/>
          <c:showSerName val="0"/>
          <c:showPercent val="0"/>
          <c:showBubbleSize val="0"/>
        </c:dLbls>
        <c:gapWidth val="150"/>
        <c:axId val="202918400"/>
        <c:axId val="165783808"/>
      </c:barChart>
      <c:catAx>
        <c:axId val="202918400"/>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165783808"/>
        <c:crosses val="autoZero"/>
        <c:auto val="1"/>
        <c:lblAlgn val="ctr"/>
        <c:lblOffset val="100"/>
        <c:noMultiLvlLbl val="0"/>
      </c:catAx>
      <c:valAx>
        <c:axId val="165783808"/>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202918400"/>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9777773132432965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23.8</c:v>
                </c:pt>
                <c:pt idx="1">
                  <c:v>76.2</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dirty="0"/>
              <a:t>на </a:t>
            </a:r>
            <a:r>
              <a:rPr lang="ru-RU" dirty="0" smtClean="0"/>
              <a:t>01.01.2019  </a:t>
            </a:r>
            <a:r>
              <a:rPr lang="ru-RU" dirty="0"/>
              <a:t>(за </a:t>
            </a:r>
            <a:r>
              <a:rPr lang="ru-RU" dirty="0" smtClean="0"/>
              <a:t>2018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87329700272479"/>
          <c:y val="0.12317080423786776"/>
          <c:w val="0.84669240084771424"/>
          <c:h val="0.525952749774941"/>
        </c:manualLayout>
      </c:layout>
      <c:bar3DChart>
        <c:barDir val="col"/>
        <c:grouping val="clustered"/>
        <c:varyColors val="0"/>
        <c:ser>
          <c:idx val="0"/>
          <c:order val="0"/>
          <c:spPr>
            <a:solidFill>
              <a:srgbClr val="66CCFF"/>
            </a:solidFill>
          </c:spPr>
          <c:invertIfNegative val="0"/>
          <c:dPt>
            <c:idx val="9"/>
            <c:invertIfNegative val="0"/>
            <c:bubble3D val="0"/>
            <c:spPr>
              <a:solidFill>
                <a:srgbClr val="FFFF99"/>
              </a:solidFill>
            </c:spPr>
          </c:dPt>
          <c:dPt>
            <c:idx val="10"/>
            <c:invertIfNegative val="0"/>
            <c:bubble3D val="0"/>
          </c:dPt>
          <c:dPt>
            <c:idx val="12"/>
            <c:invertIfNegative val="0"/>
            <c:bubble3D val="0"/>
          </c:dPt>
          <c:dLbls>
            <c:dLbl>
              <c:idx val="0"/>
              <c:layout>
                <c:manualLayout>
                  <c:x val="0"/>
                  <c:y val="4.577595198863206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7465940054491506E-4"/>
                  <c:y val="-1.9226844643316049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4.8062367544656811E-3"/>
                  <c:y val="5.866313434415201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8060475325461703E-3"/>
                  <c:y val="1.753595309720689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031183772328189E-3"/>
                  <c:y val="1.783671700604173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31183772328189E-3"/>
                  <c:y val="1.451886592795271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0"/>
                  <c:y val="4.291665652887378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0"/>
                  <c:y val="4.2913277264580571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8.811332260591494E-17"/>
                  <c:y val="1.1999062750374144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0"/>
                  <c:y val="7.9993751669160586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1.258263921432275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5.1808961550107724E-3"/>
                  <c:y val="2.0986392244007397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263548289433848E-2"/>
                  <c:y val="2.145799033800749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Нижегородская обл.</c:v>
                </c:pt>
                <c:pt idx="2">
                  <c:v>Самарская обл.</c:v>
                </c:pt>
                <c:pt idx="3">
                  <c:v>Башкортостан</c:v>
                </c:pt>
                <c:pt idx="4">
                  <c:v>Татарстан</c:v>
                </c:pt>
                <c:pt idx="5">
                  <c:v>Пермский край</c:v>
                </c:pt>
                <c:pt idx="6">
                  <c:v>Ульяновская обл.</c:v>
                </c:pt>
                <c:pt idx="7">
                  <c:v>Удмуртия</c:v>
                </c:pt>
                <c:pt idx="8">
                  <c:v>Мордовия</c:v>
                </c:pt>
                <c:pt idx="9">
                  <c:v>Чувашия</c:v>
                </c:pt>
                <c:pt idx="10">
                  <c:v>Пензенская обл.</c:v>
                </c:pt>
                <c:pt idx="11">
                  <c:v>Марий Эл</c:v>
                </c:pt>
                <c:pt idx="12">
                  <c:v>Саратовская обл.</c:v>
                </c:pt>
                <c:pt idx="13">
                  <c:v>Кировская обл.</c:v>
                </c:pt>
              </c:strCache>
            </c:strRef>
          </c:cat>
          <c:val>
            <c:numRef>
              <c:f>Лист1!$B$19:$B$32</c:f>
              <c:numCache>
                <c:formatCode>0.0</c:formatCode>
                <c:ptCount val="14"/>
                <c:pt idx="0">
                  <c:v>60.228000000000002</c:v>
                </c:pt>
                <c:pt idx="1">
                  <c:v>58.911999999999999</c:v>
                </c:pt>
                <c:pt idx="2">
                  <c:v>57.344000000000001</c:v>
                </c:pt>
                <c:pt idx="3">
                  <c:v>57.098999999999997</c:v>
                </c:pt>
                <c:pt idx="4">
                  <c:v>55.491999999999997</c:v>
                </c:pt>
                <c:pt idx="5">
                  <c:v>52.232999999999997</c:v>
                </c:pt>
                <c:pt idx="6">
                  <c:v>47.418999999999997</c:v>
                </c:pt>
                <c:pt idx="7">
                  <c:v>44.283000000000001</c:v>
                </c:pt>
                <c:pt idx="8">
                  <c:v>40.659999999999997</c:v>
                </c:pt>
                <c:pt idx="9">
                  <c:v>40.340000000000003</c:v>
                </c:pt>
                <c:pt idx="10">
                  <c:v>39.930999999999997</c:v>
                </c:pt>
                <c:pt idx="11">
                  <c:v>39.783999999999999</c:v>
                </c:pt>
                <c:pt idx="12">
                  <c:v>38.25</c:v>
                </c:pt>
                <c:pt idx="13">
                  <c:v>35.307000000000002</c:v>
                </c:pt>
              </c:numCache>
            </c:numRef>
          </c:val>
        </c:ser>
        <c:dLbls>
          <c:showLegendKey val="0"/>
          <c:showVal val="0"/>
          <c:showCatName val="0"/>
          <c:showSerName val="0"/>
          <c:showPercent val="0"/>
          <c:showBubbleSize val="0"/>
        </c:dLbls>
        <c:gapWidth val="150"/>
        <c:shape val="cylinder"/>
        <c:axId val="206499840"/>
        <c:axId val="83630272"/>
        <c:axId val="0"/>
      </c:bar3DChart>
      <c:catAx>
        <c:axId val="206499840"/>
        <c:scaling>
          <c:orientation val="minMax"/>
        </c:scaling>
        <c:delete val="0"/>
        <c:axPos val="b"/>
        <c:numFmt formatCode="General" sourceLinked="0"/>
        <c:majorTickMark val="out"/>
        <c:minorTickMark val="none"/>
        <c:tickLblPos val="nextTo"/>
        <c:crossAx val="83630272"/>
        <c:crosses val="autoZero"/>
        <c:auto val="1"/>
        <c:lblAlgn val="ctr"/>
        <c:lblOffset val="100"/>
        <c:noMultiLvlLbl val="0"/>
      </c:catAx>
      <c:valAx>
        <c:axId val="83630272"/>
        <c:scaling>
          <c:orientation val="minMax"/>
        </c:scaling>
        <c:delete val="0"/>
        <c:axPos val="l"/>
        <c:majorGridlines>
          <c:spPr>
            <a:ln>
              <a:solidFill>
                <a:schemeClr val="accent1"/>
              </a:solidFill>
            </a:ln>
          </c:spPr>
        </c:majorGridlines>
        <c:numFmt formatCode="0.0" sourceLinked="1"/>
        <c:majorTickMark val="out"/>
        <c:minorTickMark val="none"/>
        <c:tickLblPos val="nextTo"/>
        <c:crossAx val="206499840"/>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ru-RU" dirty="0"/>
              <a:t>на </a:t>
            </a:r>
            <a:r>
              <a:rPr lang="ru-RU" dirty="0" smtClean="0"/>
              <a:t>01.01.2018  </a:t>
            </a:r>
            <a:r>
              <a:rPr lang="ru-RU" dirty="0"/>
              <a:t>(за </a:t>
            </a:r>
            <a:r>
              <a:rPr lang="ru-RU" dirty="0" smtClean="0"/>
              <a:t>2017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10"/>
            <c:invertIfNegative val="0"/>
            <c:bubble3D val="0"/>
            <c:spPr>
              <a:solidFill>
                <a:srgbClr val="FFFF99"/>
              </a:solidFill>
            </c:spPr>
          </c:dPt>
          <c:dPt>
            <c:idx val="12"/>
            <c:invertIfNegative val="0"/>
            <c:bubble3D val="0"/>
            <c:spPr>
              <a:solidFill>
                <a:schemeClr val="accent2"/>
              </a:solidFill>
            </c:spPr>
          </c:dPt>
          <c:dLbls>
            <c:dLbl>
              <c:idx val="0"/>
              <c:layout>
                <c:manualLayout>
                  <c:x val="0"/>
                  <c:y val="-6.9821904614657451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2592592592592813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024024024024023E-3"/>
                  <c:y val="1.518318545037872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8.8087070498732929E-17"/>
                  <c:y val="7.3613517820582067E-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6096096096096092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8048048048048046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2012012012012012E-2"/>
                  <c:y val="9.2592592592592587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072072072072073E-3"/>
                  <c:y val="2.1250435884925041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9.6094204440662009E-3"/>
                  <c:y val="1.7379844681066136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9.6096096096096092E-3"/>
                  <c:y val="1.7379510028532514E-2"/>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6816816816816817E-2"/>
                  <c:y val="1.700034870794003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Нижегородская обл.</c:v>
                </c:pt>
                <c:pt idx="2">
                  <c:v>Самарская обл.</c:v>
                </c:pt>
                <c:pt idx="3">
                  <c:v>Башкортостан</c:v>
                </c:pt>
                <c:pt idx="4">
                  <c:v>Пермский край</c:v>
                </c:pt>
                <c:pt idx="5">
                  <c:v>Татарстан</c:v>
                </c:pt>
                <c:pt idx="6">
                  <c:v>Ульяновская обл.</c:v>
                </c:pt>
                <c:pt idx="7">
                  <c:v>Удмуртия</c:v>
                </c:pt>
                <c:pt idx="8">
                  <c:v>Пензенская обл.</c:v>
                </c:pt>
                <c:pt idx="9">
                  <c:v>Марий Эл</c:v>
                </c:pt>
                <c:pt idx="10">
                  <c:v>Чувашия</c:v>
                </c:pt>
                <c:pt idx="11">
                  <c:v>Саратовская обл.</c:v>
                </c:pt>
                <c:pt idx="12">
                  <c:v>Мордовия</c:v>
                </c:pt>
                <c:pt idx="13">
                  <c:v>Кировская обл.</c:v>
                </c:pt>
              </c:strCache>
            </c:strRef>
          </c:cat>
          <c:val>
            <c:numRef>
              <c:f>Лист1!$B$19:$B$32</c:f>
              <c:numCache>
                <c:formatCode>0.0</c:formatCode>
                <c:ptCount val="14"/>
                <c:pt idx="0">
                  <c:v>57.4</c:v>
                </c:pt>
                <c:pt idx="1">
                  <c:v>55.1</c:v>
                </c:pt>
                <c:pt idx="2">
                  <c:v>51.1</c:v>
                </c:pt>
                <c:pt idx="3">
                  <c:v>47.4</c:v>
                </c:pt>
                <c:pt idx="4">
                  <c:v>47.1</c:v>
                </c:pt>
                <c:pt idx="5">
                  <c:v>45.9</c:v>
                </c:pt>
                <c:pt idx="6">
                  <c:v>42.8</c:v>
                </c:pt>
                <c:pt idx="7">
                  <c:v>40.1</c:v>
                </c:pt>
                <c:pt idx="8">
                  <c:v>38.4</c:v>
                </c:pt>
                <c:pt idx="9">
                  <c:v>37.6</c:v>
                </c:pt>
                <c:pt idx="10">
                  <c:v>37.5</c:v>
                </c:pt>
                <c:pt idx="11">
                  <c:v>37</c:v>
                </c:pt>
                <c:pt idx="12">
                  <c:v>33.799999999999997</c:v>
                </c:pt>
                <c:pt idx="13">
                  <c:v>33.700000000000003</c:v>
                </c:pt>
              </c:numCache>
            </c:numRef>
          </c:val>
        </c:ser>
        <c:dLbls>
          <c:showLegendKey val="0"/>
          <c:showVal val="0"/>
          <c:showCatName val="0"/>
          <c:showSerName val="0"/>
          <c:showPercent val="0"/>
          <c:showBubbleSize val="0"/>
        </c:dLbls>
        <c:gapWidth val="150"/>
        <c:shape val="cylinder"/>
        <c:axId val="206238208"/>
        <c:axId val="83630848"/>
        <c:axId val="0"/>
      </c:bar3DChart>
      <c:catAx>
        <c:axId val="206238208"/>
        <c:scaling>
          <c:orientation val="minMax"/>
        </c:scaling>
        <c:delete val="0"/>
        <c:axPos val="b"/>
        <c:numFmt formatCode="General" sourceLinked="0"/>
        <c:majorTickMark val="out"/>
        <c:minorTickMark val="none"/>
        <c:tickLblPos val="nextTo"/>
        <c:crossAx val="83630848"/>
        <c:crosses val="autoZero"/>
        <c:auto val="1"/>
        <c:lblAlgn val="ctr"/>
        <c:lblOffset val="100"/>
        <c:noMultiLvlLbl val="0"/>
      </c:catAx>
      <c:valAx>
        <c:axId val="83630848"/>
        <c:scaling>
          <c:orientation val="minMax"/>
        </c:scaling>
        <c:delete val="0"/>
        <c:axPos val="l"/>
        <c:majorGridlines/>
        <c:numFmt formatCode="0.0" sourceLinked="1"/>
        <c:majorTickMark val="out"/>
        <c:minorTickMark val="none"/>
        <c:tickLblPos val="nextTo"/>
        <c:crossAx val="206238208"/>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Лист1!$A$2:$A$6</c:f>
              <c:strCache>
                <c:ptCount val="5"/>
                <c:pt idx="0">
                  <c:v>ФБ</c:v>
                </c:pt>
                <c:pt idx="1">
                  <c:v>РБ</c:v>
                </c:pt>
                <c:pt idx="2">
                  <c:v>МБ</c:v>
                </c:pt>
                <c:pt idx="3">
                  <c:v>Внебюджетные фонды</c:v>
                </c:pt>
                <c:pt idx="4">
                  <c:v>Внебюджетные источники</c:v>
                </c:pt>
              </c:strCache>
            </c:strRef>
          </c:cat>
          <c:val>
            <c:numRef>
              <c:f>Лист1!$B$2:$B$6</c:f>
              <c:numCache>
                <c:formatCode>0.0%</c:formatCode>
                <c:ptCount val="5"/>
                <c:pt idx="0">
                  <c:v>0.44500000000000001</c:v>
                </c:pt>
                <c:pt idx="1">
                  <c:v>0.20599999999999999</c:v>
                </c:pt>
                <c:pt idx="2">
                  <c:v>3.3000000000000002E-2</c:v>
                </c:pt>
                <c:pt idx="3">
                  <c:v>0.26800000000000002</c:v>
                </c:pt>
                <c:pt idx="4">
                  <c:v>4.8000000000000001E-2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5"/>
          <c:dLbls>
            <c:dLbl>
              <c:idx val="0"/>
              <c:layout>
                <c:manualLayout>
                  <c:x val="0.19273341643608868"/>
                  <c:y val="0.29063854016220425"/>
                </c:manualLayout>
              </c:layout>
              <c:tx>
                <c:rich>
                  <a:bodyPr/>
                  <a:lstStyle/>
                  <a:p>
                    <a:r>
                      <a:rPr lang="ru-RU" sz="1200" i="1" dirty="0" smtClean="0">
                        <a:latin typeface="Times New Roman" panose="02020603050405020304" pitchFamily="18" charset="0"/>
                        <a:cs typeface="Times New Roman" panose="02020603050405020304" pitchFamily="18" charset="0"/>
                      </a:rPr>
                      <a:t>15 514,0</a:t>
                    </a:r>
                  </a:p>
                  <a:p>
                    <a:r>
                      <a:rPr lang="ru-RU" sz="1200" i="1" dirty="0" smtClean="0">
                        <a:latin typeface="Times New Roman" panose="02020603050405020304" pitchFamily="18" charset="0"/>
                        <a:cs typeface="Times New Roman" panose="02020603050405020304" pitchFamily="18" charset="0"/>
                      </a:rPr>
                      <a:t>млн. рублей -                    76,5%</a:t>
                    </a:r>
                    <a:endParaRPr lang="ru-RU" sz="120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6349704605047613"/>
                  <c:y val="-6.1895900455504943E-2"/>
                </c:manualLayout>
              </c:layout>
              <c:tx>
                <c:rich>
                  <a:bodyPr/>
                  <a:lstStyle/>
                  <a:p>
                    <a:r>
                      <a:rPr lang="ru-RU" sz="1200" i="1" baseline="0" dirty="0" smtClean="0">
                        <a:latin typeface="Times New Roman" panose="02020603050405020304" pitchFamily="18" charset="0"/>
                        <a:cs typeface="Times New Roman" panose="02020603050405020304" pitchFamily="18" charset="0"/>
                      </a:rPr>
                      <a:t>4 753,7 </a:t>
                    </a:r>
                    <a:r>
                      <a:rPr lang="ru-RU" sz="1200" i="1" dirty="0" smtClean="0">
                        <a:latin typeface="Times New Roman" panose="02020603050405020304" pitchFamily="18" charset="0"/>
                        <a:cs typeface="Times New Roman" panose="02020603050405020304" pitchFamily="18" charset="0"/>
                      </a:rPr>
                      <a:t>млн. рублей -                    23,5%</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General</c:formatCode>
                <c:ptCount val="2"/>
                <c:pt idx="0" formatCode="0.0">
                  <c:v>14319</c:v>
                </c:pt>
                <c:pt idx="1">
                  <c:v>4110.8999999999996</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explosion val="1"/>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5839174926394204"/>
                  <c:y val="-5.8146977319147211E-2"/>
                </c:manualLayout>
              </c:layout>
              <c:tx>
                <c:rich>
                  <a:bodyPr/>
                  <a:lstStyle/>
                  <a:p>
                    <a:r>
                      <a:rPr lang="en-US" sz="1100" b="0" i="1" dirty="0" smtClean="0">
                        <a:solidFill>
                          <a:schemeClr val="tx1"/>
                        </a:solidFill>
                        <a:latin typeface="Times New Roman" panose="02020603050405020304" pitchFamily="18" charset="0"/>
                        <a:cs typeface="Times New Roman" panose="02020603050405020304" pitchFamily="18" charset="0"/>
                      </a:rPr>
                      <a:t>2 </a:t>
                    </a:r>
                    <a:r>
                      <a:rPr lang="ru-RU" sz="1100" b="0" i="1" dirty="0" smtClean="0">
                        <a:solidFill>
                          <a:schemeClr val="tx1"/>
                        </a:solidFill>
                        <a:latin typeface="Times New Roman" panose="02020603050405020304" pitchFamily="18" charset="0"/>
                        <a:cs typeface="Times New Roman" panose="02020603050405020304" pitchFamily="18" charset="0"/>
                      </a:rPr>
                      <a:t>0</a:t>
                    </a:r>
                    <a:r>
                      <a:rPr lang="en-US" sz="1100" b="0" i="1" dirty="0" smtClean="0">
                        <a:solidFill>
                          <a:schemeClr val="tx1"/>
                        </a:solidFill>
                        <a:latin typeface="Times New Roman" panose="02020603050405020304" pitchFamily="18" charset="0"/>
                        <a:cs typeface="Times New Roman" panose="02020603050405020304" pitchFamily="18" charset="0"/>
                      </a:rPr>
                      <a:t>17,</a:t>
                    </a:r>
                    <a:r>
                      <a:rPr lang="ru-RU" sz="1100" b="0" i="1" dirty="0" smtClean="0">
                        <a:solidFill>
                          <a:schemeClr val="tx1"/>
                        </a:solidFill>
                        <a:latin typeface="Times New Roman" panose="02020603050405020304" pitchFamily="18" charset="0"/>
                        <a:cs typeface="Times New Roman" panose="02020603050405020304" pitchFamily="18" charset="0"/>
                      </a:rPr>
                      <a:t>4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42,4</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extLst>
            </c:dLbl>
            <c:dLbl>
              <c:idx val="1"/>
              <c:layout>
                <c:manualLayout>
                  <c:x val="-0.17034050930044364"/>
                  <c:y val="0.11374795913227474"/>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1 510</a:t>
                    </a:r>
                    <a:r>
                      <a:rPr lang="en-US" sz="1100" b="0" i="1" dirty="0" smtClean="0">
                        <a:solidFill>
                          <a:schemeClr val="tx1"/>
                        </a:solidFill>
                        <a:latin typeface="Times New Roman" panose="02020603050405020304" pitchFamily="18" charset="0"/>
                        <a:cs typeface="Times New Roman" panose="02020603050405020304" pitchFamily="18" charset="0"/>
                      </a:rPr>
                      <a:t>,</a:t>
                    </a:r>
                    <a:r>
                      <a:rPr lang="ru-RU" sz="1100" b="0" i="1" dirty="0" smtClean="0">
                        <a:solidFill>
                          <a:schemeClr val="tx1"/>
                        </a:solidFill>
                        <a:latin typeface="Times New Roman" panose="02020603050405020304" pitchFamily="18" charset="0"/>
                        <a:cs typeface="Times New Roman" panose="02020603050405020304" pitchFamily="18" charset="0"/>
                      </a:rPr>
                      <a:t>6</a:t>
                    </a:r>
                    <a:r>
                      <a:rPr lang="en-US" sz="1100" b="0" i="1"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млн. рублей- </a:t>
                    </a:r>
                    <a:r>
                      <a:rPr lang="ru-RU" sz="1100" b="0" i="1" baseline="0" dirty="0" smtClean="0">
                        <a:solidFill>
                          <a:schemeClr val="tx1"/>
                        </a:solidFill>
                        <a:latin typeface="Times New Roman" panose="02020603050405020304" pitchFamily="18" charset="0"/>
                        <a:cs typeface="Times New Roman" panose="02020603050405020304" pitchFamily="18" charset="0"/>
                      </a:rPr>
                      <a:t> 31</a:t>
                    </a:r>
                    <a:r>
                      <a:rPr lang="en-US" sz="1100" b="0" i="1" baseline="0"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8</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extLst>
            </c:dLbl>
            <c:dLbl>
              <c:idx val="2"/>
              <c:layout>
                <c:manualLayout>
                  <c:x val="-0.16265313735730808"/>
                  <c:y val="-0.10848251093291562"/>
                </c:manualLayout>
              </c:layout>
              <c:tx>
                <c:rich>
                  <a:bodyPr/>
                  <a:lstStyle/>
                  <a:p>
                    <a:r>
                      <a:rPr lang="en-US" sz="1100" b="0" dirty="0" smtClean="0">
                        <a:solidFill>
                          <a:schemeClr val="tx1"/>
                        </a:solidFill>
                        <a:latin typeface="Times New Roman" panose="02020603050405020304" pitchFamily="18" charset="0"/>
                        <a:cs typeface="Times New Roman" panose="02020603050405020304" pitchFamily="18" charset="0"/>
                      </a:rPr>
                      <a:t>1 </a:t>
                    </a:r>
                    <a:r>
                      <a:rPr lang="ru-RU" sz="1100" b="0" dirty="0" smtClean="0">
                        <a:solidFill>
                          <a:schemeClr val="tx1"/>
                        </a:solidFill>
                        <a:latin typeface="Times New Roman" panose="02020603050405020304" pitchFamily="18" charset="0"/>
                        <a:cs typeface="Times New Roman" panose="02020603050405020304" pitchFamily="18" charset="0"/>
                      </a:rPr>
                      <a:t>225</a:t>
                    </a:r>
                    <a:r>
                      <a:rPr lang="en-US" sz="1100" b="0" dirty="0" smtClean="0">
                        <a:solidFill>
                          <a:schemeClr val="tx1"/>
                        </a:solidFill>
                        <a:latin typeface="Times New Roman" panose="02020603050405020304" pitchFamily="18" charset="0"/>
                        <a:cs typeface="Times New Roman" panose="02020603050405020304" pitchFamily="18" charset="0"/>
                      </a:rPr>
                      <a:t>,</a:t>
                    </a:r>
                    <a:r>
                      <a:rPr lang="ru-RU" sz="1100" b="0" dirty="0" smtClean="0">
                        <a:solidFill>
                          <a:schemeClr val="tx1"/>
                        </a:solidFill>
                        <a:latin typeface="Times New Roman" panose="02020603050405020304" pitchFamily="18" charset="0"/>
                        <a:cs typeface="Times New Roman" panose="02020603050405020304" pitchFamily="18" charset="0"/>
                      </a:rPr>
                      <a:t>7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a:t>
                    </a:r>
                    <a:r>
                      <a:rPr lang="en-US" sz="1100" b="0" baseline="0" dirty="0" smtClean="0">
                        <a:solidFill>
                          <a:schemeClr val="tx1"/>
                        </a:solidFill>
                        <a:latin typeface="Times New Roman" panose="02020603050405020304" pitchFamily="18" charset="0"/>
                        <a:cs typeface="Times New Roman" panose="02020603050405020304" pitchFamily="18" charset="0"/>
                      </a:rPr>
                      <a:t>25,</a:t>
                    </a:r>
                    <a:r>
                      <a:rPr lang="ru-RU" sz="1100" b="0" baseline="0" dirty="0" smtClean="0">
                        <a:solidFill>
                          <a:schemeClr val="tx1"/>
                        </a:solidFill>
                        <a:latin typeface="Times New Roman" panose="02020603050405020304" pitchFamily="18" charset="0"/>
                        <a:cs typeface="Times New Roman" panose="02020603050405020304" pitchFamily="18" charset="0"/>
                      </a:rPr>
                      <a:t>8</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2174.6</c:v>
                </c:pt>
                <c:pt idx="1">
                  <c:v>885.5</c:v>
                </c:pt>
                <c:pt idx="2">
                  <c:v>1050.8</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8301815322631561"/>
          <c:h val="0.25342095067415388"/>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3.3875338753387533E-7"/>
                  <c:y val="-0.25871763576938817"/>
                </c:manualLayout>
              </c:layout>
              <c:tx>
                <c:rich>
                  <a:bodyPr/>
                  <a:lstStyle/>
                  <a:p>
                    <a:r>
                      <a:rPr lang="ru-RU" dirty="0" smtClean="0"/>
                      <a:t>4</a:t>
                    </a:r>
                    <a:r>
                      <a:rPr lang="en-US" dirty="0" smtClean="0"/>
                      <a:t> </a:t>
                    </a:r>
                    <a:r>
                      <a:rPr lang="ru-RU" dirty="0" smtClean="0"/>
                      <a:t>823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906504065040651E-2"/>
                  <c:y val="-0.3177229734438633"/>
                </c:manualLayout>
              </c:layout>
              <c:tx>
                <c:rich>
                  <a:bodyPr/>
                  <a:lstStyle/>
                  <a:p>
                    <a:r>
                      <a:rPr lang="ru-RU" dirty="0" smtClean="0"/>
                      <a:t>6</a:t>
                    </a:r>
                    <a:r>
                      <a:rPr lang="en-US" dirty="0" smtClean="0"/>
                      <a:t> </a:t>
                    </a:r>
                    <a:r>
                      <a:rPr lang="ru-RU" dirty="0" smtClean="0"/>
                      <a:t>940</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2018 год</c:v>
                </c:pt>
                <c:pt idx="1">
                  <c:v>2019 год</c:v>
                </c:pt>
              </c:strCache>
            </c:strRef>
          </c:cat>
          <c:val>
            <c:numRef>
              <c:f>Лист1!$B$2:$B$3</c:f>
              <c:numCache>
                <c:formatCode>#,##0</c:formatCode>
                <c:ptCount val="2"/>
                <c:pt idx="0">
                  <c:v>4822.6539000000002</c:v>
                </c:pt>
                <c:pt idx="1">
                  <c:v>6939.9795000000004</c:v>
                </c:pt>
              </c:numCache>
            </c:numRef>
          </c:val>
        </c:ser>
        <c:dLbls>
          <c:showLegendKey val="0"/>
          <c:showVal val="0"/>
          <c:showCatName val="0"/>
          <c:showSerName val="0"/>
          <c:showPercent val="0"/>
          <c:showBubbleSize val="0"/>
        </c:dLbls>
        <c:gapWidth val="150"/>
        <c:shape val="cylinder"/>
        <c:axId val="206630400"/>
        <c:axId val="168928960"/>
        <c:axId val="0"/>
      </c:bar3DChart>
      <c:catAx>
        <c:axId val="20663040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68928960"/>
        <c:crosses val="autoZero"/>
        <c:auto val="1"/>
        <c:lblAlgn val="ctr"/>
        <c:lblOffset val="100"/>
        <c:noMultiLvlLbl val="0"/>
      </c:catAx>
      <c:valAx>
        <c:axId val="168928960"/>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6630400"/>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2019</c:v>
                </c:pt>
              </c:strCache>
            </c:strRef>
          </c:tx>
          <c:dPt>
            <c:idx val="5"/>
            <c:bubble3D val="0"/>
            <c:spPr>
              <a:solidFill>
                <a:srgbClr val="9966FF"/>
              </a:solidFill>
            </c:spPr>
          </c:dPt>
          <c:dLbls>
            <c:dLbl>
              <c:idx val="0"/>
              <c:layout>
                <c:manualLayout>
                  <c:x val="7.6548622052430113E-2"/>
                  <c:y val="1.2902978100472972E-3"/>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
              <c:layout>
                <c:manualLayout>
                  <c:x val="6.1158469799738914E-2"/>
                  <c:y val="-7.6270732990452048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2"/>
              <c:layout>
                <c:manualLayout>
                  <c:x val="7.7086271276207485E-2"/>
                  <c:y val="3.3897785866929819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3"/>
              <c:layout>
                <c:manualLayout>
                  <c:x val="0.16787767700408709"/>
                  <c:y val="9.1404263905317806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4"/>
              <c:layout>
                <c:manualLayout>
                  <c:x val="0.10043805314960093"/>
                  <c:y val="0.1223705944437545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5"/>
              <c:layout>
                <c:manualLayout>
                  <c:x val="-3.0985916345959638E-2"/>
                  <c:y val="4.999403661031117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6"/>
              <c:layout>
                <c:manualLayout>
                  <c:x val="-5.6770367911955728E-2"/>
                  <c:y val="-5.4420219648797195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7"/>
              <c:layout>
                <c:manualLayout>
                  <c:x val="-1.5034949470663066E-2"/>
                  <c:y val="-5.7574485187920306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8"/>
              <c:layout>
                <c:manualLayout>
                  <c:x val="4.2533489142089896E-2"/>
                  <c:y val="-0.10873607997804166"/>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9"/>
              <c:layout>
                <c:manualLayout>
                  <c:x val="0.22668432889536788"/>
                  <c:y val="-8.8963767097773455E-2"/>
                </c:manualLayout>
              </c:layout>
              <c:showLegendKey val="1"/>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Лист1!$A$2:$A$11</c:f>
              <c:strCache>
                <c:ptCount val="10"/>
                <c:pt idx="0">
                  <c:v>Образование</c:v>
                </c:pt>
                <c:pt idx="1">
                  <c:v>Социальная политика </c:v>
                </c:pt>
                <c:pt idx="2">
                  <c:v>Культура</c:v>
                </c:pt>
                <c:pt idx="3">
                  <c:v>Жилищное строительство</c:v>
                </c:pt>
                <c:pt idx="4">
                  <c:v>Здравоохранение</c:v>
                </c:pt>
                <c:pt idx="5">
                  <c:v>Физическая культура и спорт</c:v>
                </c:pt>
                <c:pt idx="6">
                  <c:v>Дорожное хозяйство</c:v>
                </c:pt>
                <c:pt idx="7">
                  <c:v>Комунальное хозяйство</c:v>
                </c:pt>
                <c:pt idx="8">
                  <c:v>Сельское хозяйство </c:v>
                </c:pt>
                <c:pt idx="9">
                  <c:v>Прочие расходы</c:v>
                </c:pt>
              </c:strCache>
            </c:strRef>
          </c:cat>
          <c:val>
            <c:numRef>
              <c:f>Лист1!$B$2:$B$11</c:f>
              <c:numCache>
                <c:formatCode>#,##0</c:formatCode>
                <c:ptCount val="10"/>
                <c:pt idx="0">
                  <c:v>2697.6017814299998</c:v>
                </c:pt>
                <c:pt idx="1">
                  <c:v>111.05908422</c:v>
                </c:pt>
                <c:pt idx="2">
                  <c:v>684.49316007000004</c:v>
                </c:pt>
                <c:pt idx="3">
                  <c:v>343.45568975000003</c:v>
                </c:pt>
                <c:pt idx="4">
                  <c:v>700.62832126000001</c:v>
                </c:pt>
                <c:pt idx="5">
                  <c:v>206.6618</c:v>
                </c:pt>
                <c:pt idx="6">
                  <c:v>1242.8475396700001</c:v>
                </c:pt>
                <c:pt idx="7">
                  <c:v>586.69066869999995</c:v>
                </c:pt>
                <c:pt idx="8">
                  <c:v>23.0185</c:v>
                </c:pt>
                <c:pt idx="9">
                  <c:v>343.52297641000001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4.3021680216801771E-3"/>
                  <c:y val="-0.2356585608197598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3112471557996829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2018 год</c:v>
                </c:pt>
                <c:pt idx="1">
                  <c:v>2019 год</c:v>
                </c:pt>
              </c:strCache>
            </c:strRef>
          </c:cat>
          <c:val>
            <c:numRef>
              <c:f>Лист1!$B$2:$B$3</c:f>
              <c:numCache>
                <c:formatCode>#,##0</c:formatCode>
                <c:ptCount val="2"/>
                <c:pt idx="0">
                  <c:v>5289.9</c:v>
                </c:pt>
                <c:pt idx="1">
                  <c:v>7582.9573076799998</c:v>
                </c:pt>
              </c:numCache>
            </c:numRef>
          </c:val>
        </c:ser>
        <c:dLbls>
          <c:showLegendKey val="0"/>
          <c:showVal val="0"/>
          <c:showCatName val="0"/>
          <c:showSerName val="0"/>
          <c:showPercent val="0"/>
          <c:showBubbleSize val="0"/>
        </c:dLbls>
        <c:gapWidth val="150"/>
        <c:shape val="cylinder"/>
        <c:axId val="207768576"/>
        <c:axId val="168932416"/>
        <c:axId val="0"/>
      </c:bar3DChart>
      <c:catAx>
        <c:axId val="20776857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68932416"/>
        <c:crosses val="autoZero"/>
        <c:auto val="1"/>
        <c:lblAlgn val="ctr"/>
        <c:lblOffset val="100"/>
        <c:noMultiLvlLbl val="0"/>
      </c:catAx>
      <c:valAx>
        <c:axId val="16893241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207768576"/>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7177022185532004"/>
          <c:y val="1.7354806847945353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339886914453E-3"/>
          <c:y val="0.13357944578927849"/>
          <c:w val="0.99880172044376025"/>
          <c:h val="0.70782139230226371"/>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64754996590342E-2"/>
                  <c:y val="-2.6323774970276933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2018 год (факт)</c:v>
                </c:pt>
                <c:pt idx="1">
                  <c:v>2019 год (факт)</c:v>
                </c:pt>
              </c:strCache>
            </c:strRef>
          </c:cat>
          <c:val>
            <c:numRef>
              <c:f>Лист1!$B$2:$C$2</c:f>
              <c:numCache>
                <c:formatCode>_-* #,##0.0\ _₽_-;\-* #,##0.0\ _₽_-;_-* "-"??\ _₽_-;_-@_-</c:formatCode>
                <c:ptCount val="2"/>
                <c:pt idx="0">
                  <c:v>2783.3</c:v>
                </c:pt>
                <c:pt idx="1">
                  <c:v>3867.2</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9622460992498753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2018 год (факт)</c:v>
                </c:pt>
                <c:pt idx="1">
                  <c:v>2019 год (факт)</c:v>
                </c:pt>
              </c:strCache>
            </c:strRef>
          </c:cat>
          <c:val>
            <c:numRef>
              <c:f>Лист1!$B$3:$C$3</c:f>
              <c:numCache>
                <c:formatCode>_-* #,##0.0\ _₽_-;\-* #,##0.0\ _₽_-;_-* "-"??\ _₽_-;_-@_-</c:formatCode>
                <c:ptCount val="2"/>
                <c:pt idx="0">
                  <c:v>1853.2</c:v>
                </c:pt>
                <c:pt idx="1">
                  <c:v>962.8</c:v>
                </c:pt>
              </c:numCache>
            </c:numRef>
          </c:val>
        </c:ser>
        <c:dLbls>
          <c:showLegendKey val="0"/>
          <c:showVal val="0"/>
          <c:showCatName val="0"/>
          <c:showSerName val="0"/>
          <c:showPercent val="0"/>
          <c:showBubbleSize val="0"/>
        </c:dLbls>
        <c:gapWidth val="87"/>
        <c:gapDepth val="250"/>
        <c:shape val="cylinder"/>
        <c:axId val="208319488"/>
        <c:axId val="168932992"/>
        <c:axId val="0"/>
      </c:bar3DChart>
      <c:catAx>
        <c:axId val="208319488"/>
        <c:scaling>
          <c:orientation val="minMax"/>
        </c:scaling>
        <c:delete val="0"/>
        <c:axPos val="b"/>
        <c:numFmt formatCode="General" sourceLinked="1"/>
        <c:majorTickMark val="none"/>
        <c:minorTickMark val="none"/>
        <c:tickLblPos val="nextTo"/>
        <c:txPr>
          <a:bodyPr/>
          <a:lstStyle/>
          <a:p>
            <a:pPr>
              <a:defRPr sz="1300"/>
            </a:pPr>
            <a:endParaRPr lang="ru-RU"/>
          </a:p>
        </c:txPr>
        <c:crossAx val="168932992"/>
        <c:crosses val="autoZero"/>
        <c:auto val="1"/>
        <c:lblAlgn val="ctr"/>
        <c:lblOffset val="100"/>
        <c:noMultiLvlLbl val="0"/>
      </c:catAx>
      <c:valAx>
        <c:axId val="168932992"/>
        <c:scaling>
          <c:orientation val="minMax"/>
          <c:min val="0"/>
        </c:scaling>
        <c:delete val="0"/>
        <c:axPos val="l"/>
        <c:numFmt formatCode="_-* #,##0.0\ _₽_-;\-* #,##0.0\ _₽_-;_-* &quot;-&quot;??\ _₽_-;_-@_-" sourceLinked="1"/>
        <c:majorTickMark val="none"/>
        <c:minorTickMark val="none"/>
        <c:tickLblPos val="none"/>
        <c:crossAx val="208319488"/>
        <c:crosses val="autoZero"/>
        <c:crossBetween val="between"/>
      </c:valAx>
      <c:spPr>
        <a:noFill/>
        <a:ln w="25409">
          <a:noFill/>
        </a:ln>
      </c:spPr>
    </c:plotArea>
    <c:legend>
      <c:legendPos val="b"/>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42292940566"/>
          <c:y val="0.20786553872874641"/>
          <c:w val="0.57891351688427017"/>
          <c:h val="0.57406987019318667"/>
        </c:manualLayout>
      </c:layout>
      <c:doughnutChart>
        <c:varyColors val="1"/>
        <c:ser>
          <c:idx val="0"/>
          <c:order val="0"/>
          <c:tx>
            <c:strRef>
              <c:f>Лист1!$B$1</c:f>
              <c:strCache>
                <c:ptCount val="1"/>
                <c:pt idx="0">
                  <c:v>Столбец1</c:v>
                </c:pt>
              </c:strCache>
            </c:strRef>
          </c:tx>
          <c:spPr>
            <a:scene3d>
              <a:camera prst="orthographicFront"/>
              <a:lightRig rig="threePt" dir="t"/>
            </a:scene3d>
            <a:sp3d>
              <a:bevelT/>
            </a:sp3d>
          </c:spPr>
          <c:dPt>
            <c:idx val="0"/>
            <c:bubble3D val="0"/>
          </c:dPt>
          <c:dPt>
            <c:idx val="1"/>
            <c:bubble3D val="0"/>
          </c:dPt>
          <c:dPt>
            <c:idx val="2"/>
            <c:bubble3D val="0"/>
          </c:dPt>
          <c:dPt>
            <c:idx val="3"/>
            <c:bubble3D val="0"/>
          </c:dPt>
          <c:dPt>
            <c:idx val="4"/>
            <c:bubble3D val="0"/>
          </c:dPt>
          <c:dLbls>
            <c:dLbl>
              <c:idx val="3"/>
              <c:layout>
                <c:manualLayout>
                  <c:x val="3.6415033172267297E-2"/>
                  <c:y val="3.789356845934099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759395732667147E-2"/>
                  <c:y val="6.018428485275254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4.5518791465334121E-3"/>
                  <c:y val="-2.229054087734164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Лист1!$A$2:$A$9</c:f>
              <c:strCache>
                <c:ptCount val="8"/>
                <c:pt idx="0">
                  <c:v>Капитальный ремонт, ремонт и содержание автодорог местного значения</c:v>
                </c:pt>
                <c:pt idx="1">
                  <c:v>Содержание КУ «Чувашупрдор»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Проектирование, строительство, реконструкция автодорог местного значения</c:v>
                </c:pt>
                <c:pt idx="6">
                  <c:v>Организация и обеспечение безопасности дорожного движения</c:v>
                </c:pt>
                <c:pt idx="7">
                  <c:v>Реализация проектов развития общественной инфраструктуры, основанных на местных инициативах</c:v>
                </c:pt>
              </c:strCache>
            </c:strRef>
          </c:cat>
          <c:val>
            <c:numRef>
              <c:f>Лист1!$B$2:$B$9</c:f>
              <c:numCache>
                <c:formatCode>#,##0.0</c:formatCode>
                <c:ptCount val="8"/>
                <c:pt idx="0">
                  <c:v>1957.1</c:v>
                </c:pt>
                <c:pt idx="1">
                  <c:v>47.1</c:v>
                </c:pt>
                <c:pt idx="2">
                  <c:v>1257.4000000000001</c:v>
                </c:pt>
                <c:pt idx="3">
                  <c:v>47.6</c:v>
                </c:pt>
                <c:pt idx="4">
                  <c:v>82</c:v>
                </c:pt>
                <c:pt idx="5">
                  <c:v>1114.4000000000001</c:v>
                </c:pt>
                <c:pt idx="6">
                  <c:v>223.7</c:v>
                </c:pt>
                <c:pt idx="7">
                  <c:v>100.7</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48409218145"/>
          <c:y val="3.4970616863466246E-2"/>
          <c:w val="0.3830420591127735"/>
          <c:h val="0.93607323066922909"/>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tx>
                <c:rich>
                  <a:bodyPr/>
                  <a:lstStyle/>
                  <a:p>
                    <a:r>
                      <a:rPr lang="en-US" smtClean="0"/>
                      <a:t>0,0</a:t>
                    </a:r>
                    <a:endParaRPr lang="en-US"/>
                  </a:p>
                </c:rich>
              </c:tx>
              <c:showLegendKey val="0"/>
              <c:showVal val="1"/>
              <c:showCatName val="0"/>
              <c:showSerName val="0"/>
              <c:showPercent val="0"/>
              <c:showBubbleSize val="0"/>
              <c:extLst>
                <c:ext xmlns:c15="http://schemas.microsoft.com/office/drawing/2012/chart" uri="{CE6537A1-D6FC-4f65-9D91-7224C49458BB}"/>
              </c:extLst>
            </c:dLbl>
            <c:dLbl>
              <c:idx val="1"/>
              <c:tx>
                <c:rich>
                  <a:bodyPr/>
                  <a:lstStyle/>
                  <a:p>
                    <a:r>
                      <a:rPr lang="en-US" smtClean="0"/>
                      <a:t>0,0</a:t>
                    </a:r>
                    <a:endParaRPr lang="en-US"/>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Лист1!$C$5:$C$18</c:f>
              <c:strCache>
                <c:ptCount val="14"/>
                <c:pt idx="0">
                  <c:v>Удмуртская Республика</c:v>
                </c:pt>
                <c:pt idx="1">
                  <c:v>Пензенская область </c:v>
                </c:pt>
                <c:pt idx="2">
                  <c:v>Республика Марий Эл</c:v>
                </c:pt>
                <c:pt idx="3">
                  <c:v>Республика Мордовия</c:v>
                </c:pt>
                <c:pt idx="4">
                  <c:v>Кировская область </c:v>
                </c:pt>
                <c:pt idx="5">
                  <c:v>Саратовская область </c:v>
                </c:pt>
                <c:pt idx="6">
                  <c:v>Оренбургская область</c:v>
                </c:pt>
                <c:pt idx="7">
                  <c:v>Самарская область</c:v>
                </c:pt>
                <c:pt idx="8">
                  <c:v>Пермский край </c:v>
                </c:pt>
                <c:pt idx="9">
                  <c:v>Ульяновская область</c:v>
                </c:pt>
                <c:pt idx="10">
                  <c:v>Нижегородская область</c:v>
                </c:pt>
                <c:pt idx="11">
                  <c:v>Республика Башкортостан</c:v>
                </c:pt>
                <c:pt idx="12">
                  <c:v>Чувашская Республика</c:v>
                </c:pt>
                <c:pt idx="13">
                  <c:v>Республика Татарстан</c:v>
                </c:pt>
              </c:strCache>
            </c:strRef>
          </c:cat>
          <c:val>
            <c:numRef>
              <c:f>Лист1!$D$5:$D$18</c:f>
              <c:numCache>
                <c:formatCode>General</c:formatCode>
                <c:ptCount val="14"/>
                <c:pt idx="0">
                  <c:v>0</c:v>
                </c:pt>
                <c:pt idx="1">
                  <c:v>0</c:v>
                </c:pt>
                <c:pt idx="2" formatCode="0.0">
                  <c:v>1</c:v>
                </c:pt>
                <c:pt idx="3" formatCode="0.0">
                  <c:v>2</c:v>
                </c:pt>
                <c:pt idx="4" formatCode="0.0">
                  <c:v>26</c:v>
                </c:pt>
                <c:pt idx="5" formatCode="0.0">
                  <c:v>33</c:v>
                </c:pt>
                <c:pt idx="6" formatCode="0.0">
                  <c:v>37</c:v>
                </c:pt>
                <c:pt idx="7" formatCode="0.0">
                  <c:v>55</c:v>
                </c:pt>
                <c:pt idx="8" formatCode="0.0">
                  <c:v>65</c:v>
                </c:pt>
                <c:pt idx="9" formatCode="0.0">
                  <c:v>99</c:v>
                </c:pt>
                <c:pt idx="10" formatCode="0.0">
                  <c:v>114</c:v>
                </c:pt>
                <c:pt idx="11" formatCode="0.0">
                  <c:v>124</c:v>
                </c:pt>
                <c:pt idx="12" formatCode="0.0">
                  <c:v>215</c:v>
                </c:pt>
                <c:pt idx="13" formatCode="0.0">
                  <c:v>258</c:v>
                </c:pt>
              </c:numCache>
            </c:numRef>
          </c:val>
        </c:ser>
        <c:dLbls>
          <c:showLegendKey val="0"/>
          <c:showVal val="0"/>
          <c:showCatName val="0"/>
          <c:showSerName val="0"/>
          <c:showPercent val="0"/>
          <c:showBubbleSize val="0"/>
        </c:dLbls>
        <c:gapWidth val="150"/>
        <c:axId val="207876608"/>
        <c:axId val="208544896"/>
      </c:barChart>
      <c:catAx>
        <c:axId val="207876608"/>
        <c:scaling>
          <c:orientation val="minMax"/>
        </c:scaling>
        <c:delete val="0"/>
        <c:axPos val="l"/>
        <c:numFmt formatCode="General" sourceLinked="0"/>
        <c:majorTickMark val="none"/>
        <c:minorTickMark val="none"/>
        <c:tickLblPos val="nextTo"/>
        <c:txPr>
          <a:bodyPr/>
          <a:lstStyle/>
          <a:p>
            <a:pPr>
              <a:defRPr sz="950" baseline="0"/>
            </a:pPr>
            <a:endParaRPr lang="ru-RU"/>
          </a:p>
        </c:txPr>
        <c:crossAx val="208544896"/>
        <c:crosses val="autoZero"/>
        <c:auto val="1"/>
        <c:lblAlgn val="ctr"/>
        <c:lblOffset val="100"/>
        <c:noMultiLvlLbl val="0"/>
      </c:catAx>
      <c:valAx>
        <c:axId val="208544896"/>
        <c:scaling>
          <c:orientation val="minMax"/>
        </c:scaling>
        <c:delete val="1"/>
        <c:axPos val="b"/>
        <c:numFmt formatCode="General" sourceLinked="1"/>
        <c:majorTickMark val="none"/>
        <c:minorTickMark val="none"/>
        <c:tickLblPos val="nextTo"/>
        <c:crossAx val="207876608"/>
        <c:crosses val="autoZero"/>
        <c:crossBetween val="between"/>
      </c:valAx>
      <c:spPr>
        <a:noFill/>
        <a:ln w="26066">
          <a:noFill/>
        </a:ln>
      </c:spPr>
    </c:plotArea>
    <c:plotVisOnly val="1"/>
    <c:dispBlanksAs val="gap"/>
    <c:showDLblsOverMax val="0"/>
  </c:chart>
  <c:txPr>
    <a:bodyPr/>
    <a:lstStyle/>
    <a:p>
      <a:pPr>
        <a:defRPr sz="1000" b="1" i="1" baseline="0">
          <a:latin typeface="Century Gothic" panose="020B0502020202020204" pitchFamily="34" charset="0"/>
          <a:cs typeface="Times New Roman" panose="02020603050405020304" pitchFamily="18" charset="0"/>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latin typeface="Times New Roman" panose="02020603050405020304" pitchFamily="18" charset="0"/>
                <a:cs typeface="Times New Roman" panose="02020603050405020304" pitchFamily="18" charset="0"/>
              </a:rPr>
              <a:t>Сельское хозяйство и </a:t>
            </a:r>
            <a:r>
              <a:rPr lang="ru-RU" sz="1400" dirty="0" smtClean="0">
                <a:latin typeface="Times New Roman" panose="02020603050405020304" pitchFamily="18" charset="0"/>
                <a:cs typeface="Times New Roman" panose="02020603050405020304" pitchFamily="18" charset="0"/>
              </a:rPr>
              <a:t>рыболовство, </a:t>
            </a:r>
          </a:p>
          <a:p>
            <a:pPr>
              <a:defRPr/>
            </a:pPr>
            <a:r>
              <a:rPr lang="ru-RU" sz="1400" dirty="0" smtClean="0">
                <a:latin typeface="Times New Roman" panose="02020603050405020304" pitchFamily="18" charset="0"/>
                <a:cs typeface="Times New Roman" panose="02020603050405020304" pitchFamily="18" charset="0"/>
              </a:rPr>
              <a:t>рублей </a:t>
            </a:r>
            <a:r>
              <a:rPr lang="ru-RU" sz="1400" dirty="0">
                <a:latin typeface="Times New Roman" panose="02020603050405020304" pitchFamily="18" charset="0"/>
                <a:cs typeface="Times New Roman" panose="02020603050405020304" pitchFamily="18" charset="0"/>
              </a:rPr>
              <a:t>на 1 жителя</a:t>
            </a:r>
          </a:p>
        </c:rich>
      </c:tx>
      <c:layout>
        <c:manualLayout>
          <c:xMode val="edge"/>
          <c:yMode val="edge"/>
          <c:x val="0.2044727402083529"/>
          <c:y val="8.8060651991048611E-3"/>
        </c:manualLayout>
      </c:layout>
      <c:overlay val="0"/>
    </c:title>
    <c:autoTitleDeleted val="0"/>
    <c:plotArea>
      <c:layout>
        <c:manualLayout>
          <c:layoutTarget val="inner"/>
          <c:xMode val="edge"/>
          <c:yMode val="edge"/>
          <c:x val="0.58192729209693617"/>
          <c:y val="0.19778975849415717"/>
          <c:w val="0.41807281705663452"/>
          <c:h val="0.76482393743833987"/>
        </c:manualLayout>
      </c:layout>
      <c:barChart>
        <c:barDir val="bar"/>
        <c:grouping val="clustered"/>
        <c:varyColors val="0"/>
        <c:ser>
          <c:idx val="0"/>
          <c:order val="0"/>
          <c:spPr>
            <a:solidFill>
              <a:srgbClr val="FFFF00"/>
            </a:solidFill>
          </c:spPr>
          <c:invertIfNegative val="0"/>
          <c:dPt>
            <c:idx val="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4"/>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5"/>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6"/>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7"/>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8"/>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c:spPr>
          </c:dPt>
          <c:dPt>
            <c:idx val="9"/>
            <c:invertIfNegative val="0"/>
            <c:bubble3D val="0"/>
          </c:dPt>
          <c:dPt>
            <c:idx val="1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Лист1!$C$6:$C$19</c:f>
              <c:strCache>
                <c:ptCount val="14"/>
                <c:pt idx="0">
                  <c:v>Пермский край</c:v>
                </c:pt>
                <c:pt idx="1">
                  <c:v>Саратовская область</c:v>
                </c:pt>
                <c:pt idx="2">
                  <c:v>Самарская область</c:v>
                </c:pt>
                <c:pt idx="3">
                  <c:v>Нижегородская область</c:v>
                </c:pt>
                <c:pt idx="4">
                  <c:v>Ульяновская область</c:v>
                </c:pt>
                <c:pt idx="5">
                  <c:v>Кировская область</c:v>
                </c:pt>
                <c:pt idx="6">
                  <c:v>Удмуртская Республика</c:v>
                </c:pt>
                <c:pt idx="7">
                  <c:v>Оренбургская область</c:v>
                </c:pt>
                <c:pt idx="8">
                  <c:v>Республика Башкортостан</c:v>
                </c:pt>
                <c:pt idx="9">
                  <c:v>Чувашская Республика</c:v>
                </c:pt>
                <c:pt idx="10">
                  <c:v>Пензенская область</c:v>
                </c:pt>
                <c:pt idx="11">
                  <c:v>Республика Марий Эл</c:v>
                </c:pt>
                <c:pt idx="12">
                  <c:v>Республика Мордовия</c:v>
                </c:pt>
                <c:pt idx="13">
                  <c:v>Республика Татарстан </c:v>
                </c:pt>
              </c:strCache>
            </c:strRef>
          </c:cat>
          <c:val>
            <c:numRef>
              <c:f>Лист1!$D$6:$D$19</c:f>
              <c:numCache>
                <c:formatCode>#,##0</c:formatCode>
                <c:ptCount val="14"/>
                <c:pt idx="0">
                  <c:v>1065</c:v>
                </c:pt>
                <c:pt idx="1">
                  <c:v>1086</c:v>
                </c:pt>
                <c:pt idx="2">
                  <c:v>1153</c:v>
                </c:pt>
                <c:pt idx="3">
                  <c:v>1302</c:v>
                </c:pt>
                <c:pt idx="4">
                  <c:v>1345</c:v>
                </c:pt>
                <c:pt idx="5">
                  <c:v>1555</c:v>
                </c:pt>
                <c:pt idx="6">
                  <c:v>1621</c:v>
                </c:pt>
                <c:pt idx="7">
                  <c:v>1771</c:v>
                </c:pt>
                <c:pt idx="8">
                  <c:v>1885</c:v>
                </c:pt>
                <c:pt idx="9">
                  <c:v>1931</c:v>
                </c:pt>
                <c:pt idx="10">
                  <c:v>2189</c:v>
                </c:pt>
                <c:pt idx="11">
                  <c:v>2422</c:v>
                </c:pt>
                <c:pt idx="12">
                  <c:v>3780</c:v>
                </c:pt>
                <c:pt idx="13">
                  <c:v>4564</c:v>
                </c:pt>
              </c:numCache>
            </c:numRef>
          </c:val>
        </c:ser>
        <c:dLbls>
          <c:showLegendKey val="0"/>
          <c:showVal val="0"/>
          <c:showCatName val="0"/>
          <c:showSerName val="0"/>
          <c:showPercent val="0"/>
          <c:showBubbleSize val="0"/>
        </c:dLbls>
        <c:gapWidth val="150"/>
        <c:axId val="208678400"/>
        <c:axId val="117175936"/>
      </c:barChart>
      <c:catAx>
        <c:axId val="208678400"/>
        <c:scaling>
          <c:orientation val="minMax"/>
        </c:scaling>
        <c:delete val="0"/>
        <c:axPos val="l"/>
        <c:numFmt formatCode="General" sourceLinked="0"/>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117175936"/>
        <c:crosses val="autoZero"/>
        <c:auto val="1"/>
        <c:lblAlgn val="ctr"/>
        <c:lblOffset val="100"/>
        <c:noMultiLvlLbl val="0"/>
      </c:catAx>
      <c:valAx>
        <c:axId val="117175936"/>
        <c:scaling>
          <c:orientation val="minMax"/>
        </c:scaling>
        <c:delete val="1"/>
        <c:axPos val="b"/>
        <c:numFmt formatCode="#,##0" sourceLinked="1"/>
        <c:majorTickMark val="out"/>
        <c:minorTickMark val="none"/>
        <c:tickLblPos val="nextTo"/>
        <c:crossAx val="208678400"/>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Жилищно-коммунальное хозяйство,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31357226673416649"/>
          <c:y val="0"/>
        </c:manualLayout>
      </c:layout>
      <c:overlay val="0"/>
    </c:title>
    <c:autoTitleDeleted val="0"/>
    <c:plotArea>
      <c:layout>
        <c:manualLayout>
          <c:layoutTarget val="inner"/>
          <c:xMode val="edge"/>
          <c:yMode val="edge"/>
          <c:x val="0.58192729209693617"/>
          <c:y val="0.19778975849415717"/>
          <c:w val="0.31713619236579088"/>
          <c:h val="0.76482393743833987"/>
        </c:manualLayout>
      </c:layout>
      <c:barChart>
        <c:barDir val="bar"/>
        <c:grouping val="clustered"/>
        <c:varyColors val="0"/>
        <c:ser>
          <c:idx val="0"/>
          <c:order val="0"/>
          <c:spPr>
            <a:solidFill>
              <a:srgbClr val="FFFF00"/>
            </a:solidFill>
          </c:spPr>
          <c:invertIfNegative val="0"/>
          <c:dPt>
            <c:idx val="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4"/>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5"/>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6"/>
            <c:invertIfNegative val="0"/>
            <c:bubble3D val="0"/>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c:spPr>
          </c:dPt>
          <c:dPt>
            <c:idx val="7"/>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8"/>
            <c:invertIfNegative val="0"/>
            <c:bubble3D val="0"/>
            <c:spPr>
              <a:solidFill>
                <a:srgbClr val="FFFF00"/>
              </a:solidFill>
              <a:ln>
                <a:solidFill>
                  <a:srgbClr val="FFFF00"/>
                </a:solidFill>
              </a:ln>
            </c:spPr>
          </c:dPt>
          <c:dPt>
            <c:idx val="9"/>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0"/>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1"/>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2"/>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Pt>
            <c:idx val="13"/>
            <c:invertIfNegative val="0"/>
            <c:bubble3D val="0"/>
            <c:spPr>
              <a:gradFill>
                <a:gsLst>
                  <a:gs pos="0">
                    <a:srgbClr val="3333FF">
                      <a:tint val="66000"/>
                      <a:satMod val="160000"/>
                    </a:srgbClr>
                  </a:gs>
                  <a:gs pos="50000">
                    <a:srgbClr val="3333FF">
                      <a:tint val="44500"/>
                      <a:satMod val="160000"/>
                    </a:srgbClr>
                  </a:gs>
                  <a:gs pos="100000">
                    <a:srgbClr val="3333FF">
                      <a:tint val="23500"/>
                      <a:satMod val="160000"/>
                    </a:srgbClr>
                  </a:gs>
                </a:gsLst>
                <a:lin ang="5400000" scaled="1"/>
              </a:gradFill>
            </c:spPr>
          </c:dPt>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Лист1!$C$6:$C$19</c:f>
              <c:strCache>
                <c:ptCount val="14"/>
                <c:pt idx="0">
                  <c:v>Пензенская область</c:v>
                </c:pt>
                <c:pt idx="1">
                  <c:v>Удмуртская Республика</c:v>
                </c:pt>
                <c:pt idx="2">
                  <c:v>Пермский край</c:v>
                </c:pt>
                <c:pt idx="3">
                  <c:v>Саратовская область</c:v>
                </c:pt>
                <c:pt idx="4">
                  <c:v>Нижегородская область</c:v>
                </c:pt>
                <c:pt idx="5">
                  <c:v>Оренбургская область</c:v>
                </c:pt>
                <c:pt idx="6">
                  <c:v>Ульяновская область</c:v>
                </c:pt>
                <c:pt idx="7">
                  <c:v>Республика Мордовия</c:v>
                </c:pt>
                <c:pt idx="8">
                  <c:v>Чувашская Республика</c:v>
                </c:pt>
                <c:pt idx="9">
                  <c:v>Республика Марий Эл</c:v>
                </c:pt>
                <c:pt idx="10">
                  <c:v>Республика Башкортостан</c:v>
                </c:pt>
                <c:pt idx="11">
                  <c:v>Самарская область</c:v>
                </c:pt>
                <c:pt idx="12">
                  <c:v>Кировская область</c:v>
                </c:pt>
                <c:pt idx="13">
                  <c:v>Республика Татарстан </c:v>
                </c:pt>
              </c:strCache>
            </c:strRef>
          </c:cat>
          <c:val>
            <c:numRef>
              <c:f>Лист1!$D$6:$D$19</c:f>
              <c:numCache>
                <c:formatCode>#,##0</c:formatCode>
                <c:ptCount val="14"/>
                <c:pt idx="0" formatCode="0">
                  <c:v>499</c:v>
                </c:pt>
                <c:pt idx="1">
                  <c:v>540</c:v>
                </c:pt>
                <c:pt idx="2" formatCode="0">
                  <c:v>702</c:v>
                </c:pt>
                <c:pt idx="3">
                  <c:v>822</c:v>
                </c:pt>
                <c:pt idx="4">
                  <c:v>1087</c:v>
                </c:pt>
                <c:pt idx="5">
                  <c:v>1097</c:v>
                </c:pt>
                <c:pt idx="6">
                  <c:v>1102</c:v>
                </c:pt>
                <c:pt idx="7">
                  <c:v>1104</c:v>
                </c:pt>
                <c:pt idx="8">
                  <c:v>1274</c:v>
                </c:pt>
                <c:pt idx="9">
                  <c:v>1445</c:v>
                </c:pt>
                <c:pt idx="10">
                  <c:v>1739</c:v>
                </c:pt>
                <c:pt idx="11">
                  <c:v>1937</c:v>
                </c:pt>
                <c:pt idx="12">
                  <c:v>2206</c:v>
                </c:pt>
                <c:pt idx="13">
                  <c:v>4247</c:v>
                </c:pt>
              </c:numCache>
            </c:numRef>
          </c:val>
        </c:ser>
        <c:dLbls>
          <c:showLegendKey val="0"/>
          <c:showVal val="0"/>
          <c:showCatName val="0"/>
          <c:showSerName val="0"/>
          <c:showPercent val="0"/>
          <c:showBubbleSize val="0"/>
        </c:dLbls>
        <c:gapWidth val="150"/>
        <c:axId val="208796672"/>
        <c:axId val="208547776"/>
      </c:barChart>
      <c:catAx>
        <c:axId val="208796672"/>
        <c:scaling>
          <c:orientation val="minMax"/>
        </c:scaling>
        <c:delete val="0"/>
        <c:axPos val="l"/>
        <c:numFmt formatCode="General" sourceLinked="0"/>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208547776"/>
        <c:crosses val="autoZero"/>
        <c:auto val="1"/>
        <c:lblAlgn val="ctr"/>
        <c:lblOffset val="100"/>
        <c:noMultiLvlLbl val="0"/>
      </c:catAx>
      <c:valAx>
        <c:axId val="208547776"/>
        <c:scaling>
          <c:orientation val="minMax"/>
        </c:scaling>
        <c:delete val="1"/>
        <c:axPos val="b"/>
        <c:numFmt formatCode="0" sourceLinked="1"/>
        <c:majorTickMark val="out"/>
        <c:minorTickMark val="none"/>
        <c:tickLblPos val="nextTo"/>
        <c:crossAx val="208796672"/>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tx>
                <c:rich>
                  <a:bodyPr/>
                  <a:lstStyle/>
                  <a:p>
                    <a:r>
                      <a:rPr lang="ru-RU" smtClean="0"/>
                      <a:t>8 689</a:t>
                    </a:r>
                    <a:endParaRPr lang="en-US" dirty="0"/>
                  </a:p>
                </c:rich>
              </c:tx>
              <c:showLegendKey val="0"/>
              <c:showVal val="1"/>
              <c:showCatName val="0"/>
              <c:showSerName val="0"/>
              <c:showPercent val="0"/>
              <c:showBubbleSize val="0"/>
            </c:dLbl>
            <c:spPr>
              <a:noFill/>
              <a:ln>
                <a:noFill/>
              </a:ln>
              <a:effectLst/>
            </c:spPr>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Лист1!$A$2:$A$27</c:f>
              <c:strCache>
                <c:ptCount val="26"/>
                <c:pt idx="0">
                  <c:v>Шумерлинский</c:v>
                </c:pt>
                <c:pt idx="1">
                  <c:v>Красноармейский</c:v>
                </c:pt>
                <c:pt idx="2">
                  <c:v>Шемуршинский</c:v>
                </c:pt>
                <c:pt idx="3">
                  <c:v>Порецкий</c:v>
                </c:pt>
                <c:pt idx="4">
                  <c:v>Алатырский</c:v>
                </c:pt>
                <c:pt idx="5">
                  <c:v>Красночетайский</c:v>
                </c:pt>
                <c:pt idx="6">
                  <c:v>Яльчикский</c:v>
                </c:pt>
                <c:pt idx="7">
                  <c:v>Янтиковский</c:v>
                </c:pt>
                <c:pt idx="8">
                  <c:v>Аликовский</c:v>
                </c:pt>
                <c:pt idx="9">
                  <c:v>Ибресинский</c:v>
                </c:pt>
                <c:pt idx="10">
                  <c:v>Марпосадский</c:v>
                </c:pt>
                <c:pt idx="11">
                  <c:v>Козловский</c:v>
                </c:pt>
                <c:pt idx="12">
                  <c:v>Вурнарский</c:v>
                </c:pt>
                <c:pt idx="13">
                  <c:v>Урмарский</c:v>
                </c:pt>
                <c:pt idx="14">
                  <c:v>г. Шумерля</c:v>
                </c:pt>
                <c:pt idx="15">
                  <c:v>Ядринский</c:v>
                </c:pt>
                <c:pt idx="16">
                  <c:v>Комсомольский</c:v>
                </c:pt>
                <c:pt idx="17">
                  <c:v>г. Алатырь</c:v>
                </c:pt>
                <c:pt idx="18">
                  <c:v>Моргаушский</c:v>
                </c:pt>
                <c:pt idx="19">
                  <c:v>Батыревский</c:v>
                </c:pt>
                <c:pt idx="20">
                  <c:v>Канашский</c:v>
                </c:pt>
                <c:pt idx="21">
                  <c:v>Цивильский</c:v>
                </c:pt>
                <c:pt idx="22">
                  <c:v>Чебоксарский</c:v>
                </c:pt>
                <c:pt idx="23">
                  <c:v>г. Канаш</c:v>
                </c:pt>
                <c:pt idx="24">
                  <c:v>г. Новочебоксарск</c:v>
                </c:pt>
                <c:pt idx="25">
                  <c:v>г. Чебоксары</c:v>
                </c:pt>
              </c:strCache>
            </c:strRef>
          </c:cat>
          <c:val>
            <c:numRef>
              <c:f>Лист1!$B$2:$B$27</c:f>
              <c:numCache>
                <c:formatCode>#,##0</c:formatCode>
                <c:ptCount val="26"/>
                <c:pt idx="0">
                  <c:v>254</c:v>
                </c:pt>
                <c:pt idx="1">
                  <c:v>310</c:v>
                </c:pt>
                <c:pt idx="2">
                  <c:v>312</c:v>
                </c:pt>
                <c:pt idx="3">
                  <c:v>342</c:v>
                </c:pt>
                <c:pt idx="4">
                  <c:v>349</c:v>
                </c:pt>
                <c:pt idx="5">
                  <c:v>390</c:v>
                </c:pt>
                <c:pt idx="6">
                  <c:v>391</c:v>
                </c:pt>
                <c:pt idx="7">
                  <c:v>394</c:v>
                </c:pt>
                <c:pt idx="8">
                  <c:v>400</c:v>
                </c:pt>
                <c:pt idx="9">
                  <c:v>447</c:v>
                </c:pt>
                <c:pt idx="10">
                  <c:v>516</c:v>
                </c:pt>
                <c:pt idx="11">
                  <c:v>519</c:v>
                </c:pt>
                <c:pt idx="12">
                  <c:v>540</c:v>
                </c:pt>
                <c:pt idx="13">
                  <c:v>562</c:v>
                </c:pt>
                <c:pt idx="14">
                  <c:v>562</c:v>
                </c:pt>
                <c:pt idx="15">
                  <c:v>598</c:v>
                </c:pt>
                <c:pt idx="16">
                  <c:v>607</c:v>
                </c:pt>
                <c:pt idx="17">
                  <c:v>608</c:v>
                </c:pt>
                <c:pt idx="18">
                  <c:v>694</c:v>
                </c:pt>
                <c:pt idx="19">
                  <c:v>739</c:v>
                </c:pt>
                <c:pt idx="20">
                  <c:v>808</c:v>
                </c:pt>
                <c:pt idx="21">
                  <c:v>894</c:v>
                </c:pt>
                <c:pt idx="22">
                  <c:v>1037</c:v>
                </c:pt>
                <c:pt idx="23">
                  <c:v>1068</c:v>
                </c:pt>
                <c:pt idx="24">
                  <c:v>1860</c:v>
                </c:pt>
                <c:pt idx="25">
                  <c:v>8689</c:v>
                </c:pt>
              </c:numCache>
            </c:numRef>
          </c:val>
        </c:ser>
        <c:ser>
          <c:idx val="1"/>
          <c:order val="1"/>
          <c:tx>
            <c:strRef>
              <c:f>Лист1!$C$1</c:f>
              <c:strCache>
                <c:ptCount val="1"/>
                <c:pt idx="0">
                  <c:v>Ряд 2</c:v>
                </c:pt>
              </c:strCache>
            </c:strRef>
          </c:tx>
          <c:invertIfNegative val="0"/>
          <c:cat>
            <c:strRef>
              <c:f>Лист1!$A$2:$A$27</c:f>
              <c:strCache>
                <c:ptCount val="26"/>
                <c:pt idx="0">
                  <c:v>Шумерлинский</c:v>
                </c:pt>
                <c:pt idx="1">
                  <c:v>Красноармейский</c:v>
                </c:pt>
                <c:pt idx="2">
                  <c:v>Шемуршинский</c:v>
                </c:pt>
                <c:pt idx="3">
                  <c:v>Порецкий</c:v>
                </c:pt>
                <c:pt idx="4">
                  <c:v>Алатырский</c:v>
                </c:pt>
                <c:pt idx="5">
                  <c:v>Красночетайский</c:v>
                </c:pt>
                <c:pt idx="6">
                  <c:v>Яльчикский</c:v>
                </c:pt>
                <c:pt idx="7">
                  <c:v>Янтиковский</c:v>
                </c:pt>
                <c:pt idx="8">
                  <c:v>Аликовский</c:v>
                </c:pt>
                <c:pt idx="9">
                  <c:v>Ибресинский</c:v>
                </c:pt>
                <c:pt idx="10">
                  <c:v>Марпосадский</c:v>
                </c:pt>
                <c:pt idx="11">
                  <c:v>Козловский</c:v>
                </c:pt>
                <c:pt idx="12">
                  <c:v>Вурнарский</c:v>
                </c:pt>
                <c:pt idx="13">
                  <c:v>Урмарский</c:v>
                </c:pt>
                <c:pt idx="14">
                  <c:v>г. Шумерля</c:v>
                </c:pt>
                <c:pt idx="15">
                  <c:v>Ядринский</c:v>
                </c:pt>
                <c:pt idx="16">
                  <c:v>Комсомольский</c:v>
                </c:pt>
                <c:pt idx="17">
                  <c:v>г. Алатырь</c:v>
                </c:pt>
                <c:pt idx="18">
                  <c:v>Моргаушский</c:v>
                </c:pt>
                <c:pt idx="19">
                  <c:v>Батыревский</c:v>
                </c:pt>
                <c:pt idx="20">
                  <c:v>Канашский</c:v>
                </c:pt>
                <c:pt idx="21">
                  <c:v>Цивильский</c:v>
                </c:pt>
                <c:pt idx="22">
                  <c:v>Чебоксарский</c:v>
                </c:pt>
                <c:pt idx="23">
                  <c:v>г. Канаш</c:v>
                </c:pt>
                <c:pt idx="24">
                  <c:v>г. Новочебоксарск</c:v>
                </c:pt>
                <c:pt idx="25">
                  <c:v>г. Чебоксары</c:v>
                </c:pt>
              </c:strCache>
            </c:strRef>
          </c:cat>
          <c:val>
            <c:numRef>
              <c:f>Лист1!$C$2:$C$27</c:f>
              <c:numCache>
                <c:formatCode>General</c:formatCode>
                <c:ptCount val="26"/>
                <c:pt idx="5">
                  <c:v>1.8</c:v>
                </c:pt>
                <c:pt idx="9">
                  <c:v>2.8</c:v>
                </c:pt>
                <c:pt idx="16">
                  <c:v>4.4000000000000004</c:v>
                </c:pt>
                <c:pt idx="22">
                  <c:v>2.4</c:v>
                </c:pt>
              </c:numCache>
            </c:numRef>
          </c:val>
        </c:ser>
        <c:ser>
          <c:idx val="2"/>
          <c:order val="2"/>
          <c:tx>
            <c:strRef>
              <c:f>Лист1!$D$1</c:f>
              <c:strCache>
                <c:ptCount val="1"/>
                <c:pt idx="0">
                  <c:v>Ряд 3</c:v>
                </c:pt>
              </c:strCache>
            </c:strRef>
          </c:tx>
          <c:invertIfNegative val="0"/>
          <c:cat>
            <c:strRef>
              <c:f>Лист1!$A$2:$A$27</c:f>
              <c:strCache>
                <c:ptCount val="26"/>
                <c:pt idx="0">
                  <c:v>Шумерлинский</c:v>
                </c:pt>
                <c:pt idx="1">
                  <c:v>Красноармейский</c:v>
                </c:pt>
                <c:pt idx="2">
                  <c:v>Шемуршинский</c:v>
                </c:pt>
                <c:pt idx="3">
                  <c:v>Порецкий</c:v>
                </c:pt>
                <c:pt idx="4">
                  <c:v>Алатырский</c:v>
                </c:pt>
                <c:pt idx="5">
                  <c:v>Красночетайский</c:v>
                </c:pt>
                <c:pt idx="6">
                  <c:v>Яльчикский</c:v>
                </c:pt>
                <c:pt idx="7">
                  <c:v>Янтиковский</c:v>
                </c:pt>
                <c:pt idx="8">
                  <c:v>Аликовский</c:v>
                </c:pt>
                <c:pt idx="9">
                  <c:v>Ибресинский</c:v>
                </c:pt>
                <c:pt idx="10">
                  <c:v>Марпосадский</c:v>
                </c:pt>
                <c:pt idx="11">
                  <c:v>Козловский</c:v>
                </c:pt>
                <c:pt idx="12">
                  <c:v>Вурнарский</c:v>
                </c:pt>
                <c:pt idx="13">
                  <c:v>Урмарский</c:v>
                </c:pt>
                <c:pt idx="14">
                  <c:v>г. Шумерля</c:v>
                </c:pt>
                <c:pt idx="15">
                  <c:v>Ядринский</c:v>
                </c:pt>
                <c:pt idx="16">
                  <c:v>Комсомольский</c:v>
                </c:pt>
                <c:pt idx="17">
                  <c:v>г. Алатырь</c:v>
                </c:pt>
                <c:pt idx="18">
                  <c:v>Моргаушский</c:v>
                </c:pt>
                <c:pt idx="19">
                  <c:v>Батыревский</c:v>
                </c:pt>
                <c:pt idx="20">
                  <c:v>Канашский</c:v>
                </c:pt>
                <c:pt idx="21">
                  <c:v>Цивильский</c:v>
                </c:pt>
                <c:pt idx="22">
                  <c:v>Чебоксарский</c:v>
                </c:pt>
                <c:pt idx="23">
                  <c:v>г. Канаш</c:v>
                </c:pt>
                <c:pt idx="24">
                  <c:v>г. Новочебоксарск</c:v>
                </c:pt>
                <c:pt idx="25">
                  <c:v>г. Чебоксары</c:v>
                </c:pt>
              </c:strCache>
            </c:strRef>
          </c:cat>
          <c:val>
            <c:numRef>
              <c:f>Лист1!$D$2:$D$27</c:f>
              <c:numCache>
                <c:formatCode>General</c:formatCode>
                <c:ptCount val="26"/>
                <c:pt idx="5">
                  <c:v>3</c:v>
                </c:pt>
                <c:pt idx="9">
                  <c:v>5</c:v>
                </c:pt>
                <c:pt idx="16">
                  <c:v>2</c:v>
                </c:pt>
                <c:pt idx="22">
                  <c:v>2</c:v>
                </c:pt>
              </c:numCache>
            </c:numRef>
          </c:val>
        </c:ser>
        <c:dLbls>
          <c:showLegendKey val="0"/>
          <c:showVal val="0"/>
          <c:showCatName val="0"/>
          <c:showSerName val="0"/>
          <c:showPercent val="0"/>
          <c:showBubbleSize val="0"/>
        </c:dLbls>
        <c:gapWidth val="262"/>
        <c:overlap val="100"/>
        <c:axId val="210021888"/>
        <c:axId val="209326016"/>
      </c:barChart>
      <c:catAx>
        <c:axId val="210021888"/>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209326016"/>
        <c:crosses val="autoZero"/>
        <c:auto val="1"/>
        <c:lblAlgn val="ctr"/>
        <c:lblOffset val="10"/>
        <c:tickMarkSkip val="1"/>
        <c:noMultiLvlLbl val="0"/>
      </c:catAx>
      <c:valAx>
        <c:axId val="209326016"/>
        <c:scaling>
          <c:orientation val="minMax"/>
          <c:max val="9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210021888"/>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889153583566231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Lbls>
            <c:dLbl>
              <c:idx val="0"/>
              <c:layout>
                <c:manualLayout>
                  <c:x val="2.1298557987001171E-2"/>
                  <c:y val="-5.2376335289344954E-2"/>
                </c:manualLayout>
              </c:layout>
              <c:showLegendKey val="1"/>
              <c:showVal val="1"/>
              <c:showCatName val="0"/>
              <c:showSerName val="0"/>
              <c:showPercent val="0"/>
              <c:showBubbleSize val="0"/>
            </c:dLbl>
            <c:dLbl>
              <c:idx val="1"/>
              <c:layout>
                <c:manualLayout>
                  <c:x val="4.6590595596565108E-2"/>
                  <c:y val="-5.6651954496638422E-2"/>
                </c:manualLayout>
              </c:layout>
              <c:showLegendKey val="1"/>
              <c:showVal val="1"/>
              <c:showCatName val="0"/>
              <c:showSerName val="0"/>
              <c:showPercent val="0"/>
              <c:showBubbleSize val="0"/>
            </c:dLbl>
            <c:dLbl>
              <c:idx val="2"/>
              <c:layout>
                <c:manualLayout>
                  <c:x val="8.1200752325441966E-2"/>
                  <c:y val="2.1378096036467329E-3"/>
                </c:manualLayout>
              </c:layout>
              <c:showLegendKey val="1"/>
              <c:showVal val="1"/>
              <c:showCatName val="0"/>
              <c:showSerName val="0"/>
              <c:showPercent val="0"/>
              <c:showBubbleSize val="0"/>
            </c:dLbl>
            <c:dLbl>
              <c:idx val="3"/>
              <c:layout>
                <c:manualLayout>
                  <c:x val="6.5226833835191081E-2"/>
                  <c:y val="3.8480572865641188E-2"/>
                </c:manualLayout>
              </c:layout>
              <c:showLegendKey val="1"/>
              <c:showVal val="1"/>
              <c:showCatName val="0"/>
              <c:showSerName val="0"/>
              <c:showPercent val="0"/>
              <c:showBubbleSize val="0"/>
            </c:dLbl>
            <c:dLbl>
              <c:idx val="4"/>
              <c:layout>
                <c:manualLayout>
                  <c:x val="5.3246394967502879E-2"/>
                  <c:y val="3.9549477667464403E-2"/>
                </c:manualLayout>
              </c:layout>
              <c:showLegendKey val="1"/>
              <c:showVal val="1"/>
              <c:showCatName val="0"/>
              <c:showSerName val="0"/>
              <c:showPercent val="0"/>
              <c:showBubbleSize val="0"/>
            </c:dLbl>
            <c:dLbl>
              <c:idx val="5"/>
              <c:layout>
                <c:manualLayout>
                  <c:x val="4.659059559656506E-2"/>
                  <c:y val="5.023852568569822E-2"/>
                </c:manualLayout>
              </c:layout>
              <c:showLegendKey val="1"/>
              <c:showVal val="1"/>
              <c:showCatName val="0"/>
              <c:showSerName val="0"/>
              <c:showPercent val="0"/>
              <c:showBubbleSize val="0"/>
            </c:dLbl>
            <c:dLbl>
              <c:idx val="6"/>
              <c:layout>
                <c:manualLayout>
                  <c:x val="-1.8636343054364152E-2"/>
                  <c:y val="6.0927573703931884E-2"/>
                </c:manualLayout>
              </c:layout>
              <c:showLegendKey val="1"/>
              <c:showVal val="1"/>
              <c:showCatName val="0"/>
              <c:showSerName val="0"/>
              <c:showPercent val="0"/>
              <c:showBubbleSize val="0"/>
            </c:dLbl>
            <c:dLbl>
              <c:idx val="7"/>
              <c:layout>
                <c:manualLayout>
                  <c:x val="-8.9187711570567402E-2"/>
                  <c:y val="1.2826857621880319E-2"/>
                </c:manualLayout>
              </c:layout>
              <c:showLegendKey val="1"/>
              <c:showVal val="1"/>
              <c:showCatName val="0"/>
              <c:showSerName val="0"/>
              <c:showPercent val="0"/>
              <c:showBubbleSize val="0"/>
            </c:dLbl>
            <c:dLbl>
              <c:idx val="8"/>
              <c:layout>
                <c:manualLayout>
                  <c:x val="-9.0156418622318713E-2"/>
                  <c:y val="5.3445240091169102E-3"/>
                </c:manualLayout>
              </c:layout>
              <c:showLegendKey val="1"/>
              <c:showVal val="1"/>
              <c:showCatName val="0"/>
              <c:showSerName val="0"/>
              <c:showPercent val="0"/>
              <c:showBubbleSize val="0"/>
            </c:dLbl>
            <c:dLbl>
              <c:idx val="9"/>
              <c:layout>
                <c:manualLayout>
                  <c:x val="-9.318119119313012E-2"/>
                  <c:y val="-1.0689048018233664E-2"/>
                </c:manualLayout>
              </c:layout>
              <c:showLegendKey val="1"/>
              <c:showVal val="1"/>
              <c:showCatName val="0"/>
              <c:showSerName val="0"/>
              <c:showPercent val="0"/>
              <c:showBubbleSize val="0"/>
            </c:dLbl>
            <c:dLbl>
              <c:idx val="10"/>
              <c:layout>
                <c:manualLayout>
                  <c:x val="-8.5194231948004684E-2"/>
                  <c:y val="-2.4584810441937426E-2"/>
                </c:manualLayout>
              </c:layout>
              <c:showLegendKey val="1"/>
              <c:showVal val="1"/>
              <c:showCatName val="0"/>
              <c:showSerName val="0"/>
              <c:showPercent val="0"/>
              <c:showBubbleSize val="0"/>
            </c:dLbl>
            <c:dLbl>
              <c:idx val="11"/>
              <c:layout>
                <c:manualLayout>
                  <c:x val="-6.9220313457753813E-2"/>
                  <c:y val="-3.5273858460171094E-2"/>
                </c:manualLayout>
              </c:layout>
              <c:showLegendKey val="1"/>
              <c:showVal val="1"/>
              <c:showCatName val="0"/>
              <c:showSerName val="0"/>
              <c:showPercent val="0"/>
              <c:showBubbleSize val="0"/>
            </c:dLbl>
            <c:dLbl>
              <c:idx val="12"/>
              <c:layout>
                <c:manualLayout>
                  <c:x val="-6.2564723718292192E-2"/>
                  <c:y val="-3.9549477667464555E-2"/>
                </c:manualLayout>
              </c:layout>
              <c:showLegendKey val="1"/>
              <c:showVal val="1"/>
              <c:showCatName val="0"/>
              <c:showSerName val="0"/>
              <c:showPercent val="0"/>
              <c:showBubbleSize val="0"/>
            </c:dLbl>
            <c:dLbl>
              <c:idx val="13"/>
              <c:layout>
                <c:manualLayout>
                  <c:x val="-5.3246499783241051E-2"/>
                  <c:y val="-4.1687371436843715E-2"/>
                </c:manualLayout>
              </c:layout>
              <c:showLegendKey val="1"/>
              <c:showVal val="1"/>
              <c:showCatName val="0"/>
              <c:showSerName val="0"/>
              <c:showPercent val="0"/>
              <c:showBubbleSize val="0"/>
            </c:dLbl>
            <c:dLbl>
              <c:idx val="14"/>
              <c:layout>
                <c:manualLayout>
                  <c:x val="-2.7954462173677187E-2"/>
                  <c:y val="-5.5583049694815055E-2"/>
                </c:manualLayout>
              </c:layout>
              <c:showLegendKey val="1"/>
              <c:showVal val="1"/>
              <c:showCatName val="0"/>
              <c:showSerName val="0"/>
              <c:showPercent val="0"/>
              <c:showBubbleSize val="0"/>
            </c:dLbl>
            <c:dLbl>
              <c:idx val="15"/>
              <c:delete val="1"/>
            </c:dLbl>
            <c:dLbl>
              <c:idx val="16"/>
              <c:delete val="1"/>
            </c:dLbl>
            <c:dLbl>
              <c:idx val="17"/>
              <c:delete val="1"/>
            </c:dLbl>
            <c:dLbl>
              <c:idx val="18"/>
              <c:delete val="1"/>
            </c:dLbl>
            <c:dLbl>
              <c:idx val="19"/>
              <c:layout>
                <c:manualLayout>
                  <c:x val="-6.6561138181521927E-3"/>
                  <c:y val="-5.3445240091168321E-2"/>
                </c:manualLayout>
              </c:layout>
              <c:showLegendKey val="1"/>
              <c:showVal val="1"/>
              <c:showCatName val="0"/>
              <c:showSerName val="0"/>
              <c:showPercent val="0"/>
              <c:showBubbleSize val="0"/>
            </c:dLbl>
            <c:dLbl>
              <c:idx val="20"/>
              <c:delete val="1"/>
            </c:dLbl>
            <c:dLbl>
              <c:idx val="21"/>
              <c:delete val="1"/>
            </c:dLbl>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dLbls>
          <c:cat>
            <c:strRef>
              <c:f>Лист1!$A$2:$A$23</c:f>
              <c:strCache>
                <c:ptCount val="22"/>
                <c:pt idx="0">
                  <c:v>"Формирование современной городской среды на территории
Чувашской Республики" на 2018 - 2022 годы
</c:v>
                </c:pt>
                <c:pt idx="1">
                  <c:v>"Развитие здравоохранения"</c:v>
                </c:pt>
                <c:pt idx="2">
                  <c:v>"Социальная поддержка граждан"</c:v>
                </c:pt>
                <c:pt idx="3">
                  <c:v>"Развитие культуры и туризма"</c:v>
                </c:pt>
                <c:pt idx="4">
                  <c:v>"Развитие физической культуры и спорта"</c:v>
                </c:pt>
                <c:pt idx="5">
                  <c:v>"Содействие занятости населения"</c:v>
                </c:pt>
                <c:pt idx="6">
                  <c:v>"Развитие образования"</c:v>
                </c:pt>
                <c:pt idx="7">
                  <c:v>"Повышение безопасности жизнедеятельности населения и территорий Чувашской Республики"</c:v>
                </c:pt>
                <c:pt idx="8">
                  <c:v>"Развитие сельского хозяйства и регулирование рынка сельскохозяйственной продукции, сырья и продовольствия Чувашской Республики"</c:v>
                </c:pt>
                <c:pt idx="9">
                  <c:v>"Экономическое развитие Чувашской Республики"</c:v>
                </c:pt>
                <c:pt idx="10">
                  <c:v>"Развитие транспортной системы Чувашской Республики"</c:v>
                </c:pt>
                <c:pt idx="11">
                  <c:v>"Развитие потенциала природно-сырьевых ресурсов и обеспечение экологической безопасности"</c:v>
                </c:pt>
                <c:pt idx="12">
                  <c:v>"Управление общественными финансами и государственным долгом Чувашской Республики"</c:v>
                </c:pt>
                <c:pt idx="13">
                  <c:v>"Развитие потенциала государственного управления"</c:v>
                </c:pt>
                <c:pt idx="14">
                  <c:v>"Информационное общество Чувашии"</c:v>
                </c:pt>
                <c:pt idx="15">
                  <c:v>"Развитие промышленности и инновационная экономика"</c:v>
                </c:pt>
                <c:pt idx="16">
                  <c:v>"Доступная среда"</c:v>
                </c:pt>
                <c:pt idx="17">
                  <c:v>"Развитие строительного комплекса и архитектуры"
</c:v>
                </c:pt>
                <c:pt idx="18">
                  <c:v>"Модернизация и развитие сферы жилищно-коммунального хозяйства"
</c:v>
                </c:pt>
                <c:pt idx="19">
                  <c:v>"Обеспечение граждан в Чувашской Республике доступным и комфортным жильем"
</c:v>
                </c:pt>
                <c:pt idx="20">
                  <c:v>"Обеспечение общественного порядка
и противодействие преступности"
</c:v>
                </c:pt>
                <c:pt idx="21">
                  <c:v>"Развитие земельных и имущественных отношений"</c:v>
                </c:pt>
              </c:strCache>
            </c:strRef>
          </c:cat>
          <c:val>
            <c:numRef>
              <c:f>Лист1!$B$2:$B$23</c:f>
              <c:numCache>
                <c:formatCode>0.0%</c:formatCode>
                <c:ptCount val="22"/>
                <c:pt idx="0">
                  <c:v>3.4784200235216944E-2</c:v>
                </c:pt>
                <c:pt idx="1">
                  <c:v>0.19193376232940884</c:v>
                </c:pt>
                <c:pt idx="2">
                  <c:v>0.11336622987835043</c:v>
                </c:pt>
                <c:pt idx="3">
                  <c:v>4.331217347340037E-2</c:v>
                </c:pt>
                <c:pt idx="4">
                  <c:v>1.9808600821628358E-2</c:v>
                </c:pt>
                <c:pt idx="5">
                  <c:v>1.2201199280214414E-2</c:v>
                </c:pt>
                <c:pt idx="6">
                  <c:v>0.30994090582080386</c:v>
                </c:pt>
                <c:pt idx="7">
                  <c:v>8.6149563906340893E-3</c:v>
                </c:pt>
                <c:pt idx="8">
                  <c:v>5.0067864980401611E-2</c:v>
                </c:pt>
                <c:pt idx="9">
                  <c:v>1.6619218565104173E-2</c:v>
                </c:pt>
                <c:pt idx="10">
                  <c:v>7.7866230784424936E-2</c:v>
                </c:pt>
                <c:pt idx="11">
                  <c:v>1.2511076760819889E-2</c:v>
                </c:pt>
                <c:pt idx="12">
                  <c:v>4.9210718498960734E-2</c:v>
                </c:pt>
                <c:pt idx="13">
                  <c:v>1.3003981291373628E-2</c:v>
                </c:pt>
                <c:pt idx="14">
                  <c:v>6.1033178636212904E-3</c:v>
                </c:pt>
                <c:pt idx="15">
                  <c:v>1.3464267139758367E-3</c:v>
                </c:pt>
                <c:pt idx="16">
                  <c:v>3.8779988800919122E-4</c:v>
                </c:pt>
                <c:pt idx="17">
                  <c:v>5.5451759687295571E-4</c:v>
                </c:pt>
                <c:pt idx="18">
                  <c:v>1.0956252910764347E-2</c:v>
                </c:pt>
                <c:pt idx="19">
                  <c:v>2.6276160636136789E-2</c:v>
                </c:pt>
                <c:pt idx="20">
                  <c:v>5.0740172262884835E-4</c:v>
                </c:pt>
                <c:pt idx="21">
                  <c:v>6.2700355724850548E-4</c:v>
                </c:pt>
              </c:numCache>
            </c:numRef>
          </c:val>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54231138827187353"/>
          <c:y val="0.3428274804483003"/>
          <c:w val="0.40311105688643595"/>
          <c:h val="0.48294103685449091"/>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115461650401134E-3"/>
                  <c:y val="-0.3157675462133179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1204492084498963E-2"/>
                  <c:y val="-0.30868874500096533"/>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2 716</a:t>
                    </a:r>
                    <a:endPar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extLst>
            </c:dLbl>
            <c:dLbl>
              <c:idx val="2"/>
              <c:layout>
                <c:manualLayout>
                  <c:x val="1.0567391677621748E-2"/>
                  <c:y val="-0.3742321211749218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63942566413E-2"/>
                  <c:y val="-0.21799786236936844"/>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9.7181694128609039E-3"/>
                  <c:y val="-0.21296068014647263"/>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3323819692501687E-3"/>
                  <c:y val="-0.14370885429650385"/>
                </c:manualLayout>
              </c:layout>
              <c:showLegendKey val="0"/>
              <c:showVal val="1"/>
              <c:showCatName val="0"/>
              <c:showSerName val="0"/>
              <c:showPercent val="0"/>
              <c:showBubbleSize val="0"/>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2782.9</c:v>
                </c:pt>
                <c:pt idx="1">
                  <c:v>2715.6</c:v>
                </c:pt>
                <c:pt idx="2">
                  <c:v>3590</c:v>
                </c:pt>
                <c:pt idx="3">
                  <c:v>1714</c:v>
                </c:pt>
                <c:pt idx="4">
                  <c:v>1672</c:v>
                </c:pt>
              </c:numCache>
            </c:numRef>
          </c:val>
        </c:ser>
        <c:dLbls>
          <c:showLegendKey val="0"/>
          <c:showVal val="1"/>
          <c:showCatName val="0"/>
          <c:showSerName val="0"/>
          <c:showPercent val="0"/>
          <c:showBubbleSize val="0"/>
        </c:dLbls>
        <c:gapWidth val="150"/>
        <c:shape val="box"/>
        <c:axId val="211397632"/>
        <c:axId val="207177984"/>
        <c:axId val="0"/>
      </c:bar3DChart>
      <c:catAx>
        <c:axId val="2113976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7177984"/>
        <c:crosses val="autoZero"/>
        <c:auto val="1"/>
        <c:lblAlgn val="ctr"/>
        <c:lblOffset val="100"/>
        <c:noMultiLvlLbl val="0"/>
      </c:catAx>
      <c:valAx>
        <c:axId val="20717798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1397632"/>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361719982737754E-2"/>
                  <c:y val="-0.3779396851886433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575029878753026E-2"/>
                  <c:y val="-0.37373950175748794"/>
                </c:manualLayout>
              </c:layout>
              <c:spPr/>
              <c:txPr>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2.6048579168408997E-2"/>
                  <c:y val="-0.40948730282923645"/>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96524782859E-2"/>
                  <c:y val="-0.33928411027616318"/>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9268566212177901E-2"/>
                  <c:y val="-0.3417519211813344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739</c:v>
                </c:pt>
                <c:pt idx="1">
                  <c:v>718</c:v>
                </c:pt>
                <c:pt idx="2">
                  <c:v>799</c:v>
                </c:pt>
                <c:pt idx="3">
                  <c:v>655</c:v>
                </c:pt>
                <c:pt idx="4">
                  <c:v>662</c:v>
                </c:pt>
              </c:numCache>
            </c:numRef>
          </c:val>
        </c:ser>
        <c:dLbls>
          <c:showLegendKey val="0"/>
          <c:showVal val="1"/>
          <c:showCatName val="0"/>
          <c:showSerName val="0"/>
          <c:showPercent val="0"/>
          <c:showBubbleSize val="0"/>
        </c:dLbls>
        <c:gapWidth val="150"/>
        <c:shape val="box"/>
        <c:axId val="209692160"/>
        <c:axId val="207179712"/>
        <c:axId val="0"/>
      </c:bar3DChart>
      <c:catAx>
        <c:axId val="20969216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7179712"/>
        <c:crosses val="autoZero"/>
        <c:auto val="1"/>
        <c:lblAlgn val="ctr"/>
        <c:lblOffset val="100"/>
        <c:noMultiLvlLbl val="0"/>
      </c:catAx>
      <c:valAx>
        <c:axId val="20717971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9692160"/>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504873132215193E-2"/>
                  <c:y val="-0.39252399388359305"/>
                </c:manualLayout>
              </c:layout>
              <c:tx>
                <c:rich>
                  <a:bodyPr/>
                  <a:lstStyle/>
                  <a:p>
                    <a:r>
                      <a:rPr lang="ru-RU" dirty="0" smtClean="0"/>
                      <a:t>17 475</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9.6362229463829302E-3"/>
                  <c:y val="-0.38839184045287439"/>
                </c:manualLayout>
              </c:layout>
              <c:tx>
                <c:rich>
                  <a:bodyPr/>
                  <a:lstStyle/>
                  <a:p>
                    <a:r>
                      <a:rPr lang="ru-RU" dirty="0" smtClean="0"/>
                      <a:t>17 104</a:t>
                    </a: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4612854901308443E-2"/>
                  <c:y val="-0.40491915281257118"/>
                </c:manualLayout>
              </c:layout>
              <c:tx>
                <c:rich>
                  <a:bodyPr/>
                  <a:lstStyle/>
                  <a:p>
                    <a:r>
                      <a:rPr lang="ru-RU" dirty="0" smtClean="0"/>
                      <a:t>17 907</a:t>
                    </a: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018814991061174E-2"/>
                  <c:y val="-0.36773302534404789"/>
                </c:manualLayout>
              </c:layout>
              <c:tx>
                <c:rich>
                  <a:bodyPr/>
                  <a:lstStyle/>
                  <a:p>
                    <a:r>
                      <a:rPr lang="ru-RU" dirty="0" smtClean="0"/>
                      <a:t>16 491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6151669922482114E-2"/>
                  <c:y val="-0.35120538764355663"/>
                </c:manualLayout>
              </c:layout>
              <c:tx>
                <c:rich>
                  <a:bodyPr/>
                  <a:lstStyle/>
                  <a:p>
                    <a:r>
                      <a:rPr lang="ru-RU" dirty="0" smtClean="0"/>
                      <a:t>15 550</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17475</c:v>
                </c:pt>
                <c:pt idx="1">
                  <c:v>17104</c:v>
                </c:pt>
                <c:pt idx="2">
                  <c:v>17907</c:v>
                </c:pt>
                <c:pt idx="3">
                  <c:v>16491</c:v>
                </c:pt>
                <c:pt idx="4">
                  <c:v>15550</c:v>
                </c:pt>
              </c:numCache>
            </c:numRef>
          </c:val>
        </c:ser>
        <c:dLbls>
          <c:showLegendKey val="0"/>
          <c:showVal val="1"/>
          <c:showCatName val="0"/>
          <c:showSerName val="0"/>
          <c:showPercent val="0"/>
          <c:showBubbleSize val="0"/>
        </c:dLbls>
        <c:gapWidth val="150"/>
        <c:shape val="box"/>
        <c:axId val="212297728"/>
        <c:axId val="209327744"/>
        <c:axId val="0"/>
      </c:bar3DChart>
      <c:catAx>
        <c:axId val="2122977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9327744"/>
        <c:crosses val="autoZero"/>
        <c:auto val="1"/>
        <c:lblAlgn val="ctr"/>
        <c:lblOffset val="100"/>
        <c:noMultiLvlLbl val="0"/>
      </c:catAx>
      <c:valAx>
        <c:axId val="209327744"/>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212297728"/>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871199895122755E-2"/>
                  <c:y val="-0.38937339362982726"/>
                </c:manualLayout>
              </c:layout>
              <c:tx>
                <c:rich>
                  <a:bodyPr/>
                  <a:lstStyle/>
                  <a:p>
                    <a:r>
                      <a:rPr lang="ru-RU" dirty="0" smtClean="0"/>
                      <a:t>11 041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922029193846598E-2"/>
                  <c:y val="-0.394777954907765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705549216287503E-2"/>
                  <c:y val="-0.4133204281484855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245201072693284E-2"/>
                  <c:y val="-0.38784917200767804"/>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687465813182889E-2"/>
                  <c:y val="-0.33736148615674921"/>
                </c:manualLayout>
              </c:layout>
              <c:tx>
                <c:rich>
                  <a:bodyPr/>
                  <a:lstStyle/>
                  <a:p>
                    <a:r>
                      <a:rPr lang="en-US" dirty="0"/>
                      <a:t>9 </a:t>
                    </a:r>
                    <a:r>
                      <a:rPr lang="en-US" dirty="0" smtClean="0"/>
                      <a:t>0</a:t>
                    </a:r>
                    <a:r>
                      <a:rPr lang="ru-RU" dirty="0" smtClean="0"/>
                      <a:t>3</a:t>
                    </a:r>
                    <a:r>
                      <a:rPr lang="en-US" dirty="0" smtClean="0"/>
                      <a:t>7</a:t>
                    </a:r>
                    <a:endParaRPr lang="en-US" dirty="0"/>
                  </a:p>
                </c:rich>
              </c:tx>
              <c:showLegendKey val="0"/>
              <c:showVal val="1"/>
              <c:showCatName val="0"/>
              <c:showSerName val="0"/>
              <c:showPercent val="0"/>
              <c:showBubbleSize val="0"/>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11041</c:v>
                </c:pt>
                <c:pt idx="1">
                  <c:v>10592</c:v>
                </c:pt>
                <c:pt idx="2">
                  <c:v>11287</c:v>
                </c:pt>
                <c:pt idx="3">
                  <c:v>8845</c:v>
                </c:pt>
                <c:pt idx="4">
                  <c:v>9027</c:v>
                </c:pt>
              </c:numCache>
            </c:numRef>
          </c:val>
        </c:ser>
        <c:dLbls>
          <c:showLegendKey val="0"/>
          <c:showVal val="1"/>
          <c:showCatName val="0"/>
          <c:showSerName val="0"/>
          <c:showPercent val="0"/>
          <c:showBubbleSize val="0"/>
        </c:dLbls>
        <c:gapWidth val="150"/>
        <c:shape val="box"/>
        <c:axId val="213042688"/>
        <c:axId val="212241792"/>
        <c:axId val="0"/>
      </c:bar3DChart>
      <c:catAx>
        <c:axId val="2130426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2241792"/>
        <c:crosses val="autoZero"/>
        <c:auto val="1"/>
        <c:lblAlgn val="ctr"/>
        <c:lblOffset val="100"/>
        <c:noMultiLvlLbl val="0"/>
      </c:catAx>
      <c:valAx>
        <c:axId val="21224179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3042688"/>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9220338740930222E-3"/>
                  <c:y val="-0.28260507211147945"/>
                </c:manualLayout>
              </c:layout>
              <c:tx>
                <c:rich>
                  <a:bodyPr/>
                  <a:lstStyle/>
                  <a:p>
                    <a:r>
                      <a:rPr lang="ru-RU" dirty="0" smtClean="0"/>
                      <a:t>6</a:t>
                    </a:r>
                    <a:r>
                      <a:rPr lang="ru-RU" baseline="0" dirty="0" smtClean="0"/>
                      <a:t> </a:t>
                    </a:r>
                    <a:r>
                      <a:rPr lang="en-US" baseline="0" dirty="0" smtClean="0"/>
                      <a:t>345</a:t>
                    </a:r>
                    <a:endParaRPr lang="en-US" dirty="0"/>
                  </a:p>
                </c:rich>
              </c:tx>
              <c:showLegendKey val="0"/>
              <c:showVal val="1"/>
              <c:showCatName val="0"/>
              <c:showSerName val="0"/>
              <c:showPercent val="0"/>
              <c:showBubbleSize val="0"/>
            </c:dLbl>
            <c:dLbl>
              <c:idx val="1"/>
              <c:layout>
                <c:manualLayout>
                  <c:x val="1.4682548995399112E-2"/>
                  <c:y val="-0.26822625871235067"/>
                </c:manualLayout>
              </c:layout>
              <c:tx>
                <c:rich>
                  <a:bodyPr/>
                  <a:lstStyle/>
                  <a:p>
                    <a:r>
                      <a:rPr lang="en-US" sz="1200" dirty="0" smtClean="0">
                        <a:latin typeface="Times New Roman" panose="02020603050405020304" pitchFamily="18" charset="0"/>
                        <a:cs typeface="Times New Roman" panose="02020603050405020304" pitchFamily="18" charset="0"/>
                      </a:rPr>
                      <a:t>6 </a:t>
                    </a:r>
                    <a:r>
                      <a:rPr lang="ru-RU" sz="1200" dirty="0" smtClean="0">
                        <a:latin typeface="Times New Roman" panose="02020603050405020304" pitchFamily="18" charset="0"/>
                        <a:cs typeface="Times New Roman" panose="02020603050405020304" pitchFamily="18" charset="0"/>
                      </a:rPr>
                      <a:t>256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5164926773471662E-2"/>
                  <c:y val="-0.39768419514216058"/>
                </c:manualLayout>
              </c:layout>
              <c:tx>
                <c:rich>
                  <a:bodyPr/>
                  <a:lstStyle/>
                  <a:p>
                    <a:r>
                      <a:rPr lang="ru-RU" sz="1200" dirty="0" smtClean="0">
                        <a:latin typeface="Times New Roman" panose="02020603050405020304" pitchFamily="18" charset="0"/>
                        <a:cs typeface="Times New Roman" panose="02020603050405020304" pitchFamily="18" charset="0"/>
                      </a:rPr>
                      <a:t>9 648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297745706557174E-2"/>
                  <c:y val="-0.38166391780843428"/>
                </c:manualLayout>
              </c:layout>
              <c:tx>
                <c:rich>
                  <a:bodyPr/>
                  <a:lstStyle/>
                  <a:p>
                    <a:r>
                      <a:rPr lang="ru-RU" sz="1200" dirty="0" smtClean="0">
                        <a:latin typeface="Times New Roman" panose="02020603050405020304" pitchFamily="18" charset="0"/>
                        <a:cs typeface="Times New Roman" panose="02020603050405020304" pitchFamily="18" charset="0"/>
                      </a:rPr>
                      <a:t>9 104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3893643225130379E-2"/>
                  <c:y val="-0.38238621025353309"/>
                </c:manualLayout>
              </c:layout>
              <c:tx>
                <c:rich>
                  <a:bodyPr/>
                  <a:lstStyle/>
                  <a:p>
                    <a:r>
                      <a:rPr lang="ru-RU" sz="1200" dirty="0" smtClean="0">
                        <a:latin typeface="Times New Roman" panose="02020603050405020304" pitchFamily="18" charset="0"/>
                        <a:cs typeface="Times New Roman" panose="02020603050405020304" pitchFamily="18" charset="0"/>
                      </a:rPr>
                      <a:t>9 275</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6345</c:v>
                </c:pt>
                <c:pt idx="1">
                  <c:v>6255.9</c:v>
                </c:pt>
                <c:pt idx="2">
                  <c:v>9648</c:v>
                </c:pt>
                <c:pt idx="3">
                  <c:v>9103.5</c:v>
                </c:pt>
                <c:pt idx="4">
                  <c:v>9274.6</c:v>
                </c:pt>
              </c:numCache>
            </c:numRef>
          </c:val>
        </c:ser>
        <c:dLbls>
          <c:showLegendKey val="0"/>
          <c:showVal val="1"/>
          <c:showCatName val="0"/>
          <c:showSerName val="0"/>
          <c:showPercent val="0"/>
          <c:showBubbleSize val="0"/>
        </c:dLbls>
        <c:gapWidth val="150"/>
        <c:gapDepth val="374"/>
        <c:shape val="box"/>
        <c:axId val="214091264"/>
        <c:axId val="212244672"/>
        <c:axId val="0"/>
      </c:bar3DChart>
      <c:catAx>
        <c:axId val="2140912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2244672"/>
        <c:crosses val="autoZero"/>
        <c:auto val="1"/>
        <c:lblAlgn val="ctr"/>
        <c:lblOffset val="100"/>
        <c:noMultiLvlLbl val="0"/>
      </c:catAx>
      <c:valAx>
        <c:axId val="21224467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4091264"/>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2950254671328843E-2"/>
                  <c:y val="-0.40345896297982209"/>
                </c:manualLayout>
              </c:layout>
              <c:tx>
                <c:rich>
                  <a:bodyPr/>
                  <a:lstStyle/>
                  <a:p>
                    <a:r>
                      <a:rPr lang="ru-RU" dirty="0" smtClean="0"/>
                      <a:t>692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200671984148719E-2"/>
                  <c:y val="-0.32248185154562858"/>
                </c:manualLayout>
              </c:layout>
              <c:tx>
                <c:rich>
                  <a:bodyPr/>
                  <a:lstStyle/>
                  <a:p>
                    <a:r>
                      <a:rPr lang="en-US" dirty="0" smtClean="0"/>
                      <a:t>6</a:t>
                    </a:r>
                    <a:r>
                      <a:rPr lang="ru-RU" dirty="0" smtClean="0"/>
                      <a:t>73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2.3288857941384352E-2"/>
                  <c:y val="-0.19827899477902894"/>
                </c:manualLayout>
              </c:layout>
              <c:tx>
                <c:rich>
                  <a:bodyPr/>
                  <a:lstStyle/>
                  <a:p>
                    <a:r>
                      <a:rPr lang="en-US" dirty="0" smtClean="0"/>
                      <a:t>63</a:t>
                    </a:r>
                    <a:r>
                      <a:rPr lang="ru-RU" dirty="0" smtClean="0"/>
                      <a:t>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6324543826846281E-2"/>
                  <c:y val="-0.17111797881167395"/>
                </c:manualLayout>
              </c:layout>
              <c:tx>
                <c:rich>
                  <a:bodyPr/>
                  <a:lstStyle/>
                  <a:p>
                    <a:r>
                      <a:rPr lang="en-US" dirty="0" smtClean="0"/>
                      <a:t>631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9701312023302983E-2"/>
                  <c:y val="-0.18551854381805763"/>
                </c:manualLayout>
              </c:layout>
              <c:tx>
                <c:rich>
                  <a:bodyPr/>
                  <a:lstStyle/>
                  <a:p>
                    <a:r>
                      <a:rPr lang="en-US" dirty="0" smtClean="0"/>
                      <a:t>63</a:t>
                    </a:r>
                    <a:r>
                      <a:rPr lang="ru-RU"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692</c:v>
                </c:pt>
                <c:pt idx="1">
                  <c:v>673.3</c:v>
                </c:pt>
                <c:pt idx="2">
                  <c:v>636.29999999999995</c:v>
                </c:pt>
                <c:pt idx="3">
                  <c:v>630.79999999999995</c:v>
                </c:pt>
                <c:pt idx="4">
                  <c:v>634.1</c:v>
                </c:pt>
              </c:numCache>
            </c:numRef>
          </c:val>
        </c:ser>
        <c:dLbls>
          <c:showLegendKey val="0"/>
          <c:showVal val="1"/>
          <c:showCatName val="0"/>
          <c:showSerName val="0"/>
          <c:showPercent val="0"/>
          <c:showBubbleSize val="0"/>
        </c:dLbls>
        <c:gapWidth val="150"/>
        <c:shape val="box"/>
        <c:axId val="202224128"/>
        <c:axId val="211772544"/>
        <c:axId val="0"/>
      </c:bar3DChart>
      <c:catAx>
        <c:axId val="2022241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1772544"/>
        <c:crosses val="autoZero"/>
        <c:auto val="1"/>
        <c:lblAlgn val="ctr"/>
        <c:lblOffset val="100"/>
        <c:noMultiLvlLbl val="0"/>
      </c:catAx>
      <c:valAx>
        <c:axId val="2117725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2224128"/>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076462007450989E-2"/>
                  <c:y val="-0.3451960178286755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9345835114536506E-3"/>
                  <c:y val="-0.3926616130396590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5307021770627156E-2"/>
                  <c:y val="-0.28868497250870284"/>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307021770627156E-2"/>
                  <c:y val="-0.2423294400884926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2555</c:v>
                </c:pt>
                <c:pt idx="1">
                  <c:v>2390</c:v>
                </c:pt>
                <c:pt idx="2">
                  <c:v>2973</c:v>
                </c:pt>
                <c:pt idx="3">
                  <c:v>1933</c:v>
                </c:pt>
                <c:pt idx="4">
                  <c:v>1533</c:v>
                </c:pt>
              </c:numCache>
            </c:numRef>
          </c:val>
        </c:ser>
        <c:dLbls>
          <c:showLegendKey val="0"/>
          <c:showVal val="1"/>
          <c:showCatName val="0"/>
          <c:showSerName val="0"/>
          <c:showPercent val="0"/>
          <c:showBubbleSize val="0"/>
        </c:dLbls>
        <c:gapWidth val="150"/>
        <c:shape val="box"/>
        <c:axId val="216329728"/>
        <c:axId val="211777152"/>
        <c:axId val="0"/>
      </c:bar3DChart>
      <c:catAx>
        <c:axId val="2163297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1777152"/>
        <c:crosses val="autoZero"/>
        <c:auto val="1"/>
        <c:lblAlgn val="ctr"/>
        <c:lblOffset val="100"/>
        <c:noMultiLvlLbl val="0"/>
      </c:catAx>
      <c:valAx>
        <c:axId val="21177715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6329728"/>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7.7227229724390698E-3"/>
                  <c:y val="-0.35399634511739225"/>
                </c:manualLayout>
              </c:layout>
              <c:tx>
                <c:rich>
                  <a:bodyPr/>
                  <a:lstStyle/>
                  <a:p>
                    <a:r>
                      <a:rPr lang="en-US" dirty="0" smtClean="0"/>
                      <a:t>1231</a:t>
                    </a:r>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922207949176549E-2"/>
                  <c:y val="-0.34816671459448428"/>
                </c:manualLayout>
              </c:layout>
              <c:tx>
                <c:rich>
                  <a:bodyPr/>
                  <a:lstStyle/>
                  <a:p>
                    <a:r>
                      <a:rPr lang="en-US" dirty="0" smtClean="0"/>
                      <a:t>1093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2966296700093603E-2"/>
                  <c:y val="-0.38197289450005101"/>
                </c:manualLayout>
              </c:layout>
              <c:tx>
                <c:rich>
                  <a:bodyPr/>
                  <a:lstStyle/>
                  <a:p>
                    <a:r>
                      <a:rPr lang="en-US" dirty="0" smtClean="0"/>
                      <a:t>1549</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2581950981836204"/>
                      <c:h val="9.8701125221472882E-2"/>
                    </c:manualLayout>
                  </c15:layout>
                </c:ext>
              </c:extLst>
            </c:dLbl>
            <c:dLbl>
              <c:idx val="3"/>
              <c:layout>
                <c:manualLayout>
                  <c:x val="8.8268216972468196E-3"/>
                  <c:y val="-0.24845984731124948"/>
                </c:manualLayout>
              </c:layout>
              <c:tx>
                <c:rich>
                  <a:bodyPr/>
                  <a:lstStyle/>
                  <a:p>
                    <a:r>
                      <a:rPr lang="en-US" dirty="0" smtClean="0"/>
                      <a:t>867</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015651464798826"/>
                      <c:h val="8.4563965083811823E-2"/>
                    </c:manualLayout>
                  </c15:layout>
                </c:ext>
              </c:extLst>
            </c:dLbl>
            <c:dLbl>
              <c:idx val="4"/>
              <c:layout>
                <c:manualLayout>
                  <c:x val="1.1707982239885679E-2"/>
                  <c:y val="-0.2198606691960186"/>
                </c:manualLayout>
              </c:layout>
              <c:tx>
                <c:rich>
                  <a:bodyPr/>
                  <a:lstStyle/>
                  <a:p>
                    <a:r>
                      <a:rPr lang="en-US" dirty="0" smtClean="0"/>
                      <a:t>803</a:t>
                    </a:r>
                  </a:p>
                  <a:p>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0026147445043934"/>
                      <c:h val="8.9016985000139146E-2"/>
                    </c:manualLayout>
                  </c15:layout>
                </c:ext>
              </c:extLst>
            </c:dLbl>
            <c:dLbl>
              <c:idx val="5"/>
              <c:layout>
                <c:manualLayout>
                  <c:x val="1.819077250385957E-2"/>
                  <c:y val="-0.212057402064915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1231</c:v>
                </c:pt>
                <c:pt idx="1">
                  <c:v>1093</c:v>
                </c:pt>
                <c:pt idx="2">
                  <c:v>1548.7</c:v>
                </c:pt>
                <c:pt idx="3">
                  <c:v>867</c:v>
                </c:pt>
                <c:pt idx="4">
                  <c:v>803</c:v>
                </c:pt>
              </c:numCache>
            </c:numRef>
          </c:val>
        </c:ser>
        <c:dLbls>
          <c:showLegendKey val="0"/>
          <c:showVal val="1"/>
          <c:showCatName val="0"/>
          <c:showSerName val="0"/>
          <c:showPercent val="0"/>
          <c:showBubbleSize val="0"/>
        </c:dLbls>
        <c:gapWidth val="150"/>
        <c:shape val="box"/>
        <c:axId val="216644608"/>
        <c:axId val="215113728"/>
        <c:axId val="0"/>
      </c:bar3DChart>
      <c:catAx>
        <c:axId val="2166446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5113728"/>
        <c:crosses val="autoZero"/>
        <c:auto val="1"/>
        <c:lblAlgn val="ctr"/>
        <c:lblOffset val="100"/>
        <c:noMultiLvlLbl val="0"/>
      </c:catAx>
      <c:valAx>
        <c:axId val="21511372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6644608"/>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3.3206844522663828E-2"/>
                  <c:y val="-0.38855979391814505"/>
                </c:manualLayout>
              </c:layout>
              <c:tx>
                <c:rich>
                  <a:bodyPr/>
                  <a:lstStyle/>
                  <a:p>
                    <a:r>
                      <a:rPr lang="ru-RU" dirty="0" smtClean="0"/>
                      <a:t>22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3859843957132694E-2"/>
                  <c:y val="-0.38207896773709138"/>
                </c:manualLayout>
              </c:layout>
              <c:tx>
                <c:rich>
                  <a:bodyPr/>
                  <a:lstStyle/>
                  <a:p>
                    <a:r>
                      <a:rPr lang="ru-RU" dirty="0" smtClean="0"/>
                      <a:t>21</a:t>
                    </a:r>
                    <a:endParaRPr lang="en-US" dirty="0" smtClean="0"/>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1.750139104273303E-2"/>
                  <c:y val="-0.2690511476838815"/>
                </c:manualLayout>
              </c:layout>
              <c:tx>
                <c:rich>
                  <a:bodyPr/>
                  <a:lstStyle/>
                  <a:p>
                    <a:r>
                      <a:rPr lang="en-US" dirty="0" smtClean="0"/>
                      <a:t>11</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643571331896642E-2"/>
                  <c:y val="-0.17856683010125468"/>
                </c:manualLayout>
              </c:layout>
              <c:tx>
                <c:rich>
                  <a:bodyPr/>
                  <a:lstStyle/>
                  <a:p>
                    <a:r>
                      <a:rPr lang="en-US" dirty="0" smtClean="0"/>
                      <a:t>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2594817619601089E-2"/>
                  <c:y val="-0.18179338493200942"/>
                </c:manualLayout>
              </c:layout>
              <c:tx>
                <c:rich>
                  <a:bodyPr/>
                  <a:lstStyle/>
                  <a:p>
                    <a:r>
                      <a:rPr lang="en-US" dirty="0" smtClean="0"/>
                      <a:t>6</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#,##0.0</c:formatCode>
                <c:ptCount val="5"/>
                <c:pt idx="0">
                  <c:v>22</c:v>
                </c:pt>
                <c:pt idx="1">
                  <c:v>21</c:v>
                </c:pt>
                <c:pt idx="2">
                  <c:v>11</c:v>
                </c:pt>
                <c:pt idx="3">
                  <c:v>6.3</c:v>
                </c:pt>
                <c:pt idx="4">
                  <c:v>6.3</c:v>
                </c:pt>
              </c:numCache>
            </c:numRef>
          </c:val>
        </c:ser>
        <c:dLbls>
          <c:showLegendKey val="0"/>
          <c:showVal val="1"/>
          <c:showCatName val="0"/>
          <c:showSerName val="0"/>
          <c:showPercent val="0"/>
          <c:showBubbleSize val="0"/>
        </c:dLbls>
        <c:gapWidth val="150"/>
        <c:shape val="box"/>
        <c:axId val="217702400"/>
        <c:axId val="215114880"/>
        <c:axId val="0"/>
      </c:bar3DChart>
      <c:catAx>
        <c:axId val="2177024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5114880"/>
        <c:crosses val="autoZero"/>
        <c:auto val="1"/>
        <c:lblAlgn val="ctr"/>
        <c:lblOffset val="100"/>
        <c:noMultiLvlLbl val="0"/>
      </c:catAx>
      <c:valAx>
        <c:axId val="215114880"/>
        <c:scaling>
          <c:orientation val="minMax"/>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7702400"/>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244861184379021"/>
          <c:y val="5.2143039726401705E-2"/>
          <c:w val="0.88431172777465417"/>
          <c:h val="0.7503306273192832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437962289332793E-2"/>
                  <c:y val="-0.39403795471172576"/>
                </c:manualLayout>
              </c:layout>
              <c:tx>
                <c:rich>
                  <a:bodyPr/>
                  <a:lstStyle/>
                  <a:p>
                    <a:r>
                      <a:rPr lang="ru-RU" sz="1200" b="1" dirty="0" smtClean="0">
                        <a:latin typeface="Times New Roman" panose="02020603050405020304" pitchFamily="18" charset="0"/>
                        <a:cs typeface="Times New Roman" panose="02020603050405020304" pitchFamily="18" charset="0"/>
                      </a:rPr>
                      <a:t>491</a:t>
                    </a:r>
                    <a:endParaRPr lang="en-US" dirty="0"/>
                  </a:p>
                </c:rich>
              </c:tx>
              <c:showLegendKey val="0"/>
              <c:showVal val="1"/>
              <c:showCatName val="0"/>
              <c:showSerName val="0"/>
              <c:showPercent val="0"/>
              <c:showBubbleSize val="0"/>
            </c:dLbl>
            <c:dLbl>
              <c:idx val="1"/>
              <c:layout>
                <c:manualLayout>
                  <c:x val="1.9437962289332793E-2"/>
                  <c:y val="-0.36717173052683538"/>
                </c:manualLayout>
              </c:layout>
              <c:tx>
                <c:rich>
                  <a:bodyPr/>
                  <a:lstStyle/>
                  <a:p>
                    <a:r>
                      <a:rPr lang="ru-RU" sz="1200" b="1" dirty="0" smtClean="0">
                        <a:latin typeface="Times New Roman" panose="02020603050405020304" pitchFamily="18" charset="0"/>
                        <a:cs typeface="Times New Roman" panose="02020603050405020304" pitchFamily="18" charset="0"/>
                      </a:rPr>
                      <a:t>475</a:t>
                    </a:r>
                    <a:endParaRPr lang="en-US" dirty="0"/>
                  </a:p>
                </c:rich>
              </c:tx>
              <c:showLegendKey val="0"/>
              <c:showVal val="1"/>
              <c:showCatName val="0"/>
              <c:showSerName val="0"/>
              <c:showPercent val="0"/>
              <c:showBubbleSize val="0"/>
            </c:dLbl>
            <c:dLbl>
              <c:idx val="2"/>
              <c:layout>
                <c:manualLayout>
                  <c:x val="1.9437962289332793E-2"/>
                  <c:y val="-0.25522912975645873"/>
                </c:manualLayout>
              </c:layout>
              <c:tx>
                <c:rich>
                  <a:bodyPr/>
                  <a:lstStyle/>
                  <a:p>
                    <a:r>
                      <a:rPr lang="ru-RU" sz="1200" b="1" dirty="0" smtClean="0">
                        <a:latin typeface="Times New Roman" panose="02020603050405020304" pitchFamily="18" charset="0"/>
                        <a:cs typeface="Times New Roman" panose="02020603050405020304" pitchFamily="18" charset="0"/>
                      </a:rPr>
                      <a:t>264</a:t>
                    </a:r>
                    <a:endParaRPr lang="en-US" dirty="0"/>
                  </a:p>
                </c:rich>
              </c:tx>
              <c:showLegendKey val="0"/>
              <c:showVal val="1"/>
              <c:showCatName val="0"/>
              <c:showSerName val="0"/>
              <c:showPercent val="0"/>
              <c:showBubbleSize val="0"/>
            </c:dLbl>
            <c:dLbl>
              <c:idx val="3"/>
              <c:layout>
                <c:manualLayout>
                  <c:x val="1.619804681640882E-2"/>
                  <c:y val="-0.18806427444447382"/>
                </c:manualLayout>
              </c:layout>
              <c:showLegendKey val="0"/>
              <c:showVal val="1"/>
              <c:showCatName val="0"/>
              <c:showSerName val="0"/>
              <c:showPercent val="0"/>
              <c:showBubbleSize val="0"/>
            </c:dLbl>
            <c:dLbl>
              <c:idx val="4"/>
              <c:layout>
                <c:manualLayout>
                  <c:x val="1.2958641526221863E-2"/>
                  <c:y val="-0.18806356929423276"/>
                </c:manualLayout>
              </c:layout>
              <c:showLegendKey val="0"/>
              <c:showVal val="1"/>
              <c:showCatName val="0"/>
              <c:showSerName val="0"/>
              <c:showPercent val="0"/>
              <c:showBubbleSize val="0"/>
            </c:dLbl>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491.3</c:v>
                </c:pt>
                <c:pt idx="1">
                  <c:v>475.4</c:v>
                </c:pt>
                <c:pt idx="2">
                  <c:v>264.5</c:v>
                </c:pt>
                <c:pt idx="3">
                  <c:v>189.6</c:v>
                </c:pt>
                <c:pt idx="4">
                  <c:v>189.6</c:v>
                </c:pt>
              </c:numCache>
            </c:numRef>
          </c:val>
        </c:ser>
        <c:dLbls>
          <c:showLegendKey val="0"/>
          <c:showVal val="1"/>
          <c:showCatName val="0"/>
          <c:showSerName val="0"/>
          <c:showPercent val="0"/>
          <c:showBubbleSize val="0"/>
        </c:dLbls>
        <c:gapWidth val="150"/>
        <c:gapDepth val="374"/>
        <c:shape val="box"/>
        <c:axId val="217964032"/>
        <c:axId val="216179264"/>
        <c:axId val="0"/>
      </c:bar3DChart>
      <c:catAx>
        <c:axId val="2179640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6179264"/>
        <c:crosses val="autoZero"/>
        <c:auto val="1"/>
        <c:lblAlgn val="ctr"/>
        <c:lblOffset val="100"/>
        <c:noMultiLvlLbl val="0"/>
      </c:catAx>
      <c:valAx>
        <c:axId val="216179264"/>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7964032"/>
        <c:crosses val="autoZero"/>
        <c:crossBetween val="between"/>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4991267883173362E-2"/>
                  <c:y val="-0.38062566588859242"/>
                </c:manualLayout>
              </c:layout>
              <c:tx>
                <c:rich>
                  <a:bodyPr/>
                  <a:lstStyle/>
                  <a:p>
                    <a:r>
                      <a:rPr lang="ru-RU" dirty="0" smtClean="0"/>
                      <a:t>28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938927675863823E-2"/>
                  <c:y val="-0.38062566588859242"/>
                </c:manualLayout>
              </c:layout>
              <c:tx>
                <c:rich>
                  <a:bodyPr/>
                  <a:lstStyle/>
                  <a:p>
                    <a:r>
                      <a:rPr lang="en-US" dirty="0"/>
                      <a:t> </a:t>
                    </a:r>
                    <a:r>
                      <a:rPr lang="en-US" dirty="0" smtClean="0"/>
                      <a:t>2</a:t>
                    </a:r>
                    <a:r>
                      <a:rPr lang="ru-RU" dirty="0" smtClean="0"/>
                      <a:t>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3.179171932856583E-2"/>
                  <c:y val="-0.35854403303164223"/>
                </c:manualLayout>
              </c:layout>
              <c:tx>
                <c:rich>
                  <a:bodyPr/>
                  <a:lstStyle/>
                  <a:p>
                    <a:r>
                      <a:rPr lang="ru-RU" dirty="0" smtClean="0"/>
                      <a:t>23</a:t>
                    </a:r>
                    <a:endParaRPr lang="en-US"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922038853377158E-2"/>
                  <c:y val="-0.35931794454240745"/>
                </c:manualLayout>
              </c:layout>
              <c:tx>
                <c:rich>
                  <a:bodyPr/>
                  <a:lstStyle/>
                  <a:p>
                    <a:r>
                      <a:rPr lang="ru-RU" dirty="0" smtClean="0"/>
                      <a:t>23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1146107999628624E-2"/>
                  <c:y val="-0.36214491591160641"/>
                </c:manualLayout>
              </c:layout>
              <c:tx>
                <c:rich>
                  <a:bodyPr/>
                  <a:lstStyle/>
                  <a:p>
                    <a:r>
                      <a:rPr lang="en-US" dirty="0" smtClean="0"/>
                      <a:t>2</a:t>
                    </a:r>
                    <a:r>
                      <a:rPr lang="ru-RU" dirty="0" smtClean="0"/>
                      <a:t>3</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#,##0.0</c:formatCode>
                <c:ptCount val="5"/>
                <c:pt idx="0">
                  <c:v>28.3</c:v>
                </c:pt>
                <c:pt idx="1">
                  <c:v>28</c:v>
                </c:pt>
                <c:pt idx="2">
                  <c:v>23.1</c:v>
                </c:pt>
                <c:pt idx="3">
                  <c:v>22.9</c:v>
                </c:pt>
                <c:pt idx="4">
                  <c:v>22.9</c:v>
                </c:pt>
              </c:numCache>
            </c:numRef>
          </c:val>
        </c:ser>
        <c:dLbls>
          <c:showLegendKey val="0"/>
          <c:showVal val="1"/>
          <c:showCatName val="0"/>
          <c:showSerName val="0"/>
          <c:showPercent val="0"/>
          <c:showBubbleSize val="0"/>
        </c:dLbls>
        <c:gapWidth val="150"/>
        <c:shape val="box"/>
        <c:axId val="218686464"/>
        <c:axId val="202540160"/>
        <c:axId val="0"/>
      </c:bar3DChart>
      <c:catAx>
        <c:axId val="21868646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2540160"/>
        <c:crosses val="autoZero"/>
        <c:auto val="1"/>
        <c:lblAlgn val="ctr"/>
        <c:lblOffset val="100"/>
        <c:noMultiLvlLbl val="0"/>
      </c:catAx>
      <c:valAx>
        <c:axId val="202540160"/>
        <c:scaling>
          <c:orientation val="minMax"/>
          <c:max val="3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8686464"/>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333359809042E-2"/>
                  <c:y val="-0.3611226296967532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90684452768035E-2"/>
                  <c:y val="-0.33378701782200776"/>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7781684105796928E-3"/>
                  <c:y val="-0.40552915061062761"/>
                </c:manualLayout>
              </c:layout>
              <c:tx>
                <c:rich>
                  <a:bodyPr/>
                  <a:lstStyle/>
                  <a:p>
                    <a:r>
                      <a:rPr lang="ru-RU" dirty="0" smtClean="0"/>
                      <a:t>402</a:t>
                    </a:r>
                  </a:p>
                </c:rich>
              </c:tx>
              <c:showLegendKey val="0"/>
              <c:showVal val="1"/>
              <c:showCatName val="0"/>
              <c:showSerName val="0"/>
              <c:showPercent val="0"/>
              <c:showBubbleSize val="0"/>
            </c:dLbl>
            <c:dLbl>
              <c:idx val="3"/>
              <c:layout>
                <c:manualLayout>
                  <c:x val="2.5885716913378452E-2"/>
                  <c:y val="-0.2977777805596248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7073904846308521E-2"/>
                  <c:y val="-0.2574412758162800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354</c:v>
                </c:pt>
                <c:pt idx="1">
                  <c:v>337</c:v>
                </c:pt>
                <c:pt idx="2">
                  <c:v>402</c:v>
                </c:pt>
                <c:pt idx="3">
                  <c:v>252</c:v>
                </c:pt>
                <c:pt idx="4">
                  <c:v>239</c:v>
                </c:pt>
              </c:numCache>
            </c:numRef>
          </c:val>
        </c:ser>
        <c:dLbls>
          <c:showLegendKey val="0"/>
          <c:showVal val="1"/>
          <c:showCatName val="0"/>
          <c:showSerName val="0"/>
          <c:showPercent val="0"/>
          <c:showBubbleSize val="0"/>
        </c:dLbls>
        <c:gapWidth val="150"/>
        <c:shape val="box"/>
        <c:axId val="219596800"/>
        <c:axId val="202541312"/>
        <c:axId val="0"/>
      </c:bar3DChart>
      <c:catAx>
        <c:axId val="2195968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2541312"/>
        <c:crosses val="autoZero"/>
        <c:auto val="1"/>
        <c:lblAlgn val="ctr"/>
        <c:lblOffset val="100"/>
        <c:noMultiLvlLbl val="0"/>
      </c:catAx>
      <c:valAx>
        <c:axId val="20254131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19596800"/>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761532954243024E-2"/>
                  <c:y val="-0.23673186135088173"/>
                </c:manualLayout>
              </c:layout>
              <c:tx>
                <c:rich>
                  <a:bodyPr/>
                  <a:lstStyle/>
                  <a:p>
                    <a:r>
                      <a:rPr lang="ru-RU" dirty="0" smtClean="0">
                        <a:latin typeface="Times New Roman" panose="02020603050405020304" pitchFamily="18" charset="0"/>
                        <a:cs typeface="Times New Roman" panose="02020603050405020304" pitchFamily="18" charset="0"/>
                      </a:rPr>
                      <a:t>748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8140014768778596E-2"/>
                  <c:y val="-0.21422207812912378"/>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690</a:t>
                    </a:r>
                    <a:endParaRPr lang="en-US" dirty="0" smtClean="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9.2717192882498245E-3"/>
                  <c:y val="-0.3795508225140703"/>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1 516</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651691100124072E-2"/>
                  <c:y val="-0.16192186551737536"/>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317</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9800565261883431E-2"/>
                  <c:y val="-0.15353328037018826"/>
                </c:manualLayout>
              </c:layout>
              <c:tx>
                <c:rich>
                  <a:bodyPr/>
                  <a:lstStyle/>
                  <a:p>
                    <a:r>
                      <a:rPr lang="ru-RU" dirty="0" smtClean="0">
                        <a:solidFill>
                          <a:schemeClr val="tx1"/>
                        </a:solidFill>
                      </a:rPr>
                      <a:t>296</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748</c:v>
                </c:pt>
                <c:pt idx="1">
                  <c:v>690</c:v>
                </c:pt>
                <c:pt idx="2">
                  <c:v>1516</c:v>
                </c:pt>
                <c:pt idx="3">
                  <c:v>317</c:v>
                </c:pt>
                <c:pt idx="4">
                  <c:v>296</c:v>
                </c:pt>
              </c:numCache>
            </c:numRef>
          </c:val>
        </c:ser>
        <c:dLbls>
          <c:showLegendKey val="0"/>
          <c:showVal val="1"/>
          <c:showCatName val="0"/>
          <c:showSerName val="0"/>
          <c:showPercent val="0"/>
          <c:showBubbleSize val="0"/>
        </c:dLbls>
        <c:gapWidth val="150"/>
        <c:shape val="box"/>
        <c:axId val="220253696"/>
        <c:axId val="202545344"/>
        <c:axId val="0"/>
      </c:bar3DChart>
      <c:catAx>
        <c:axId val="22025369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2545344"/>
        <c:crosses val="autoZero"/>
        <c:auto val="1"/>
        <c:lblAlgn val="ctr"/>
        <c:lblOffset val="100"/>
        <c:noMultiLvlLbl val="0"/>
      </c:catAx>
      <c:valAx>
        <c:axId val="2025453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0253696"/>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918432303619628E-2"/>
                  <c:y val="-0.3925855655589649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7.1493364507993094E-4"/>
                  <c:y val="-0.37753986249638444"/>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2 763</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1.9253528884019291E-2"/>
                  <c:y val="-0.39088621066459373"/>
                </c:manualLayout>
              </c:layout>
              <c:tx>
                <c:rich>
                  <a:bodyPr/>
                  <a:lstStyle/>
                  <a:p>
                    <a:r>
                      <a:rPr lang="ru-RU" dirty="0" smtClean="0"/>
                      <a:t>2 389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9849231649565993E-2"/>
                  <c:y val="-0.37540699584789555"/>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6221722466191489E-2"/>
                  <c:y val="-0.3659843516305189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 </c:v>
                </c:pt>
                <c:pt idx="1">
                  <c:v>2019 факт</c:v>
                </c:pt>
                <c:pt idx="2">
                  <c:v>2020</c:v>
                </c:pt>
                <c:pt idx="3">
                  <c:v>2021</c:v>
                </c:pt>
                <c:pt idx="4">
                  <c:v>2022</c:v>
                </c:pt>
              </c:strCache>
            </c:strRef>
          </c:cat>
          <c:val>
            <c:numRef>
              <c:f>'Лист1 (2)'!$C$8:$C$12</c:f>
              <c:numCache>
                <c:formatCode>#,##0</c:formatCode>
                <c:ptCount val="5"/>
                <c:pt idx="0">
                  <c:v>2804</c:v>
                </c:pt>
                <c:pt idx="1">
                  <c:v>2762.8</c:v>
                </c:pt>
                <c:pt idx="2">
                  <c:v>2389.3000000000002</c:v>
                </c:pt>
                <c:pt idx="3">
                  <c:v>1994.6</c:v>
                </c:pt>
                <c:pt idx="4">
                  <c:v>1927.6</c:v>
                </c:pt>
              </c:numCache>
            </c:numRef>
          </c:val>
        </c:ser>
        <c:dLbls>
          <c:showLegendKey val="0"/>
          <c:showVal val="1"/>
          <c:showCatName val="0"/>
          <c:showSerName val="0"/>
          <c:showPercent val="0"/>
          <c:showBubbleSize val="0"/>
        </c:dLbls>
        <c:gapWidth val="150"/>
        <c:shape val="box"/>
        <c:axId val="221111296"/>
        <c:axId val="219134720"/>
        <c:axId val="0"/>
      </c:bar3DChart>
      <c:catAx>
        <c:axId val="22111129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19134720"/>
        <c:crosses val="autoZero"/>
        <c:auto val="1"/>
        <c:lblAlgn val="ctr"/>
        <c:lblOffset val="100"/>
        <c:noMultiLvlLbl val="0"/>
      </c:catAx>
      <c:valAx>
        <c:axId val="21913472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1111296"/>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161694255648459E-2"/>
                  <c:y val="-0.31719319628756371"/>
                </c:manualLayout>
              </c:layout>
              <c:tx>
                <c:rich>
                  <a:bodyPr/>
                  <a:lstStyle/>
                  <a:p>
                    <a:r>
                      <a:rPr lang="ru-RU" sz="1200" dirty="0" smtClean="0">
                        <a:latin typeface="Times New Roman" panose="02020603050405020304" pitchFamily="18" charset="0"/>
                        <a:cs typeface="Times New Roman" panose="02020603050405020304" pitchFamily="18" charset="0"/>
                      </a:rPr>
                      <a:t>4 720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922209376954639E-2"/>
                  <c:y val="-0.2931946535688868"/>
                </c:manualLayout>
              </c:layout>
              <c:tx>
                <c:rich>
                  <a:bodyPr/>
                  <a:lstStyle/>
                  <a:p>
                    <a:r>
                      <a:rPr lang="ru-RU" sz="1200" dirty="0" smtClean="0">
                        <a:latin typeface="Times New Roman" panose="02020603050405020304" pitchFamily="18" charset="0"/>
                        <a:cs typeface="Times New Roman" panose="02020603050405020304" pitchFamily="18" charset="0"/>
                      </a:rPr>
                      <a:t>4 297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5.4456905374366989E-3"/>
                  <c:y val="-0.32808437707275273"/>
                </c:manualLayout>
              </c:layout>
              <c:tx>
                <c:rich>
                  <a:bodyPr/>
                  <a:lstStyle/>
                  <a:p>
                    <a:r>
                      <a:rPr lang="ru-RU" sz="1200" dirty="0" smtClean="0"/>
                      <a:t>4 958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53740608811264E-2"/>
                  <c:y val="-0.33810954059327325"/>
                </c:manualLayout>
              </c:layout>
              <c:tx>
                <c:rich>
                  <a:bodyPr/>
                  <a:lstStyle/>
                  <a:p>
                    <a:r>
                      <a:rPr lang="ru-RU" sz="1200" dirty="0" smtClean="0">
                        <a:latin typeface="Times New Roman" panose="02020603050405020304" pitchFamily="18" charset="0"/>
                        <a:cs typeface="Times New Roman" panose="02020603050405020304" pitchFamily="18" charset="0"/>
                      </a:rPr>
                      <a:t>5 242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4174917171832608E-2"/>
                  <c:y val="-0.36480326702138477"/>
                </c:manualLayout>
              </c:layout>
              <c:tx>
                <c:rich>
                  <a:bodyPr/>
                  <a:lstStyle/>
                  <a:p>
                    <a:r>
                      <a:rPr lang="ru-RU" sz="1200" dirty="0" smtClean="0">
                        <a:latin typeface="Times New Roman" panose="02020603050405020304" pitchFamily="18" charset="0"/>
                        <a:cs typeface="Times New Roman" panose="02020603050405020304" pitchFamily="18" charset="0"/>
                      </a:rPr>
                      <a:t>5 689</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4719.5560999999998</c:v>
                </c:pt>
                <c:pt idx="1">
                  <c:v>4296.8868555700001</c:v>
                </c:pt>
                <c:pt idx="2">
                  <c:v>4958.4898999999996</c:v>
                </c:pt>
                <c:pt idx="3">
                  <c:v>5241.8194000000003</c:v>
                </c:pt>
                <c:pt idx="4">
                  <c:v>5688.6930000000002</c:v>
                </c:pt>
              </c:numCache>
            </c:numRef>
          </c:val>
        </c:ser>
        <c:dLbls>
          <c:showLegendKey val="0"/>
          <c:showVal val="1"/>
          <c:showCatName val="0"/>
          <c:showSerName val="0"/>
          <c:showPercent val="0"/>
          <c:showBubbleSize val="0"/>
        </c:dLbls>
        <c:gapWidth val="150"/>
        <c:gapDepth val="374"/>
        <c:shape val="box"/>
        <c:axId val="222324736"/>
        <c:axId val="221603520"/>
        <c:axId val="0"/>
      </c:bar3DChart>
      <c:catAx>
        <c:axId val="22232473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1603520"/>
        <c:crosses val="autoZero"/>
        <c:auto val="1"/>
        <c:lblAlgn val="ctr"/>
        <c:lblOffset val="100"/>
        <c:noMultiLvlLbl val="0"/>
      </c:catAx>
      <c:valAx>
        <c:axId val="221603520"/>
        <c:scaling>
          <c:orientation val="minMax"/>
          <c:max val="6335.5"/>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2324736"/>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614410467520353E-2"/>
                  <c:y val="-0.4244534527396424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8423693304297637E-2"/>
                  <c:y val="-0.14717982022474535"/>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718289653152947E-2"/>
                  <c:y val="-0.41568684750530666"/>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180429218277764E-2"/>
                  <c:y val="-0.1201075310892283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03426661694254E-2"/>
                  <c:y val="-0.128169546751218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 *</c:v>
                </c:pt>
                <c:pt idx="3">
                  <c:v>2021</c:v>
                </c:pt>
                <c:pt idx="4">
                  <c:v>2022</c:v>
                </c:pt>
              </c:strCache>
            </c:strRef>
          </c:cat>
          <c:val>
            <c:numRef>
              <c:f>'Лист1 (2)'!$C$8:$C$12</c:f>
              <c:numCache>
                <c:formatCode>#,##0</c:formatCode>
                <c:ptCount val="5"/>
                <c:pt idx="0">
                  <c:v>1955.8</c:v>
                </c:pt>
                <c:pt idx="1">
                  <c:v>419.5</c:v>
                </c:pt>
                <c:pt idx="2">
                  <c:v>1946</c:v>
                </c:pt>
                <c:pt idx="3">
                  <c:v>380</c:v>
                </c:pt>
                <c:pt idx="4">
                  <c:v>395</c:v>
                </c:pt>
              </c:numCache>
            </c:numRef>
          </c:val>
        </c:ser>
        <c:dLbls>
          <c:showLegendKey val="0"/>
          <c:showVal val="1"/>
          <c:showCatName val="0"/>
          <c:showSerName val="0"/>
          <c:showPercent val="0"/>
          <c:showBubbleSize val="0"/>
        </c:dLbls>
        <c:gapWidth val="150"/>
        <c:shape val="box"/>
        <c:axId val="222969856"/>
        <c:axId val="221608128"/>
        <c:axId val="0"/>
      </c:bar3DChart>
      <c:catAx>
        <c:axId val="22296985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1608128"/>
        <c:crosses val="autoZero"/>
        <c:auto val="1"/>
        <c:lblAlgn val="ctr"/>
        <c:lblOffset val="100"/>
        <c:noMultiLvlLbl val="0"/>
      </c:catAx>
      <c:valAx>
        <c:axId val="221608128"/>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2969856"/>
        <c:crosses val="autoZero"/>
        <c:crossBetween val="between"/>
      </c:valAx>
    </c:plotArea>
    <c:plotVisOnly val="1"/>
    <c:dispBlanksAs val="gap"/>
    <c:showDLblsOverMax val="0"/>
  </c:chart>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729882062750405E-2"/>
                  <c:y val="-0.39961368139472897"/>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2165839006995338E-2"/>
                  <c:y val="-0.3919564268981906"/>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597587073034322E-2"/>
                  <c:y val="-0.25667499294787149"/>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9621007513588489E-2"/>
                  <c:y val="-0.1757367065187364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937583053739632E-2"/>
                  <c:y val="-0.11371681338403468"/>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76</c:v>
                </c:pt>
                <c:pt idx="1">
                  <c:v>74.33</c:v>
                </c:pt>
                <c:pt idx="2">
                  <c:v>43.35</c:v>
                </c:pt>
                <c:pt idx="3">
                  <c:v>24.303000000000001</c:v>
                </c:pt>
                <c:pt idx="4">
                  <c:v>16.399999999999999</c:v>
                </c:pt>
              </c:numCache>
            </c:numRef>
          </c:val>
        </c:ser>
        <c:dLbls>
          <c:showLegendKey val="0"/>
          <c:showVal val="1"/>
          <c:showCatName val="0"/>
          <c:showSerName val="0"/>
          <c:showPercent val="0"/>
          <c:showBubbleSize val="0"/>
        </c:dLbls>
        <c:gapWidth val="150"/>
        <c:shape val="box"/>
        <c:axId val="223446528"/>
        <c:axId val="222153536"/>
        <c:axId val="0"/>
      </c:bar3DChart>
      <c:catAx>
        <c:axId val="2234465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2153536"/>
        <c:crosses val="autoZero"/>
        <c:auto val="1"/>
        <c:lblAlgn val="ctr"/>
        <c:lblOffset val="100"/>
        <c:noMultiLvlLbl val="0"/>
      </c:catAx>
      <c:valAx>
        <c:axId val="22215353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3446528"/>
        <c:crosses val="autoZero"/>
        <c:crossBetween val="between"/>
      </c:valAx>
    </c:plotArea>
    <c:plotVisOnly val="1"/>
    <c:dispBlanksAs val="gap"/>
    <c:showDLblsOverMax val="0"/>
  </c:chart>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5"/>
            <c:invertIfNegative val="0"/>
            <c:bubble3D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scene3d>
                <a:camera prst="orthographicFront"/>
                <a:lightRig rig="threePt" dir="t"/>
              </a:scene3d>
              <a:sp3d/>
            </c:spPr>
          </c:dPt>
          <c:dLbls>
            <c:dLbl>
              <c:idx val="0"/>
              <c:layout>
                <c:manualLayout>
                  <c:x val="1.7614331620288724E-2"/>
                  <c:y val="-0.3629085969537669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5917385462489001E-2"/>
                  <c:y val="-0.32447358871679927"/>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26145527621637E-2"/>
                  <c:y val="-0.15467323483225809"/>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3095091514608208E-2"/>
                  <c:y val="-0.15124485791632011"/>
                </c:manualLayout>
              </c:layout>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2.0342510636415932E-2"/>
                  <c:y val="-0.21381466340827421"/>
                </c:manualLayout>
              </c:layout>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5"/>
              <c:layout>
                <c:manualLayout>
                  <c:x val="1.936897801443065E-2"/>
                  <c:y val="-0.1386636523325230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1035.3930288199999</c:v>
                </c:pt>
                <c:pt idx="1">
                  <c:v>917.0701282</c:v>
                </c:pt>
                <c:pt idx="2">
                  <c:v>360.38670000000002</c:v>
                </c:pt>
                <c:pt idx="3">
                  <c:v>354.0917</c:v>
                </c:pt>
                <c:pt idx="4">
                  <c:v>553.25689999999997</c:v>
                </c:pt>
              </c:numCache>
            </c:numRef>
          </c:val>
        </c:ser>
        <c:dLbls>
          <c:showLegendKey val="0"/>
          <c:showVal val="1"/>
          <c:showCatName val="0"/>
          <c:showSerName val="0"/>
          <c:showPercent val="0"/>
          <c:showBubbleSize val="0"/>
        </c:dLbls>
        <c:gapWidth val="150"/>
        <c:shape val="box"/>
        <c:axId val="224146432"/>
        <c:axId val="222158144"/>
        <c:axId val="0"/>
      </c:bar3DChart>
      <c:catAx>
        <c:axId val="2241464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2158144"/>
        <c:crosses val="autoZero"/>
        <c:auto val="1"/>
        <c:lblAlgn val="ctr"/>
        <c:lblOffset val="100"/>
        <c:noMultiLvlLbl val="0"/>
      </c:catAx>
      <c:valAx>
        <c:axId val="2221581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4146432"/>
        <c:crosses val="autoZero"/>
        <c:crossBetween val="between"/>
      </c:valAx>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5475584"/>
        <c:axId val="223883776"/>
        <c:axId val="0"/>
      </c:bar3DChart>
      <c:catAx>
        <c:axId val="225475584"/>
        <c:scaling>
          <c:orientation val="minMax"/>
        </c:scaling>
        <c:delete val="0"/>
        <c:axPos val="b"/>
        <c:majorTickMark val="out"/>
        <c:minorTickMark val="none"/>
        <c:tickLblPos val="nextTo"/>
        <c:txPr>
          <a:bodyPr/>
          <a:lstStyle/>
          <a:p>
            <a:pPr>
              <a:defRPr sz="1300" b="1"/>
            </a:pPr>
            <a:endParaRPr lang="ru-RU"/>
          </a:p>
        </c:txPr>
        <c:crossAx val="223883776"/>
        <c:crosses val="autoZero"/>
        <c:auto val="1"/>
        <c:lblAlgn val="ctr"/>
        <c:lblOffset val="100"/>
        <c:noMultiLvlLbl val="0"/>
      </c:catAx>
      <c:valAx>
        <c:axId val="223883776"/>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5475584"/>
        <c:crosses val="autoZero"/>
        <c:crossBetween val="between"/>
      </c:valAx>
      <c:spPr>
        <a:noFill/>
        <a:ln w="25400">
          <a:noFill/>
        </a:ln>
      </c:spPr>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116456545331031E-2"/>
                  <c:y val="-0.39252366854279858"/>
                </c:manualLayout>
              </c:layout>
              <c:tx>
                <c:rich>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dirty="0" smtClean="0"/>
                      <a:t>1 666</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1"/>
              <c:layout>
                <c:manualLayout>
                  <c:x val="2.6233429496754519E-2"/>
                  <c:y val="-0.35120538764355663"/>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2.2954250809660202E-2"/>
                  <c:y val="-0.27683248202492111"/>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6395893435471692E-2"/>
                  <c:y val="-0.1859329147281777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6395893435471692E-2"/>
                  <c:y val="-0.1859329147281777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1665.5</c:v>
                </c:pt>
                <c:pt idx="1">
                  <c:v>1450.046</c:v>
                </c:pt>
                <c:pt idx="2">
                  <c:v>1143.7995000000001</c:v>
                </c:pt>
                <c:pt idx="3">
                  <c:v>649.45060000000001</c:v>
                </c:pt>
                <c:pt idx="4">
                  <c:v>647.67499999999995</c:v>
                </c:pt>
              </c:numCache>
            </c:numRef>
          </c:val>
        </c:ser>
        <c:dLbls>
          <c:showLegendKey val="0"/>
          <c:showVal val="1"/>
          <c:showCatName val="0"/>
          <c:showSerName val="0"/>
          <c:showPercent val="0"/>
          <c:showBubbleSize val="0"/>
        </c:dLbls>
        <c:gapWidth val="150"/>
        <c:shape val="box"/>
        <c:axId val="225104384"/>
        <c:axId val="223885504"/>
        <c:axId val="0"/>
      </c:bar3DChart>
      <c:catAx>
        <c:axId val="2251043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3885504"/>
        <c:crosses val="autoZero"/>
        <c:auto val="1"/>
        <c:lblAlgn val="ctr"/>
        <c:lblOffset val="100"/>
        <c:noMultiLvlLbl val="0"/>
      </c:catAx>
      <c:valAx>
        <c:axId val="223885504"/>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5104384"/>
        <c:crosses val="autoZero"/>
        <c:crossBetween val="between"/>
      </c:valAx>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6307584"/>
        <c:axId val="223882048"/>
        <c:axId val="0"/>
      </c:bar3DChart>
      <c:catAx>
        <c:axId val="226307584"/>
        <c:scaling>
          <c:orientation val="minMax"/>
        </c:scaling>
        <c:delete val="0"/>
        <c:axPos val="b"/>
        <c:majorTickMark val="out"/>
        <c:minorTickMark val="none"/>
        <c:tickLblPos val="nextTo"/>
        <c:txPr>
          <a:bodyPr/>
          <a:lstStyle/>
          <a:p>
            <a:pPr>
              <a:defRPr sz="1300" b="1"/>
            </a:pPr>
            <a:endParaRPr lang="ru-RU"/>
          </a:p>
        </c:txPr>
        <c:crossAx val="223882048"/>
        <c:crosses val="autoZero"/>
        <c:auto val="1"/>
        <c:lblAlgn val="ctr"/>
        <c:lblOffset val="100"/>
        <c:noMultiLvlLbl val="0"/>
      </c:catAx>
      <c:valAx>
        <c:axId val="223882048"/>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6307584"/>
        <c:crosses val="autoZero"/>
        <c:crossBetween val="between"/>
      </c:valAx>
      <c:spPr>
        <a:noFill/>
        <a:ln w="25400">
          <a:noFill/>
        </a:ln>
      </c:spPr>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3202118544278E-2"/>
          <c:y val="0.10877046298082632"/>
          <c:w val="0.9090485815651127"/>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659480851665419E-2"/>
                  <c:y val="-0.37711745866720109"/>
                </c:manualLayout>
              </c:layout>
              <c:tx>
                <c:rich>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dirty="0" smtClean="0"/>
                      <a:t>766</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1"/>
              <c:layout>
                <c:manualLayout>
                  <c:x val="4.520794230691438E-3"/>
                  <c:y val="-0.32178413817631668"/>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dirty="0" smtClean="0"/>
                      <a:t>605</a:t>
                    </a:r>
                    <a:endParaRPr lang="en-US" dirty="0"/>
                  </a:p>
                </c:rich>
              </c:tx>
              <c:spPr/>
              <c:showLegendKey val="0"/>
              <c:showVal val="1"/>
              <c:showCatName val="0"/>
              <c:showSerName val="0"/>
              <c:showPercent val="0"/>
              <c:showBubbleSize val="0"/>
              <c:extLst>
                <c:ext xmlns:c15="http://schemas.microsoft.com/office/drawing/2012/chart" uri="{CE6537A1-D6FC-4f65-9D91-7224C49458BB}"/>
              </c:extLst>
            </c:dLbl>
            <c:dLbl>
              <c:idx val="2"/>
              <c:layout>
                <c:manualLayout>
                  <c:x val="1.6240112695760141E-2"/>
                  <c:y val="-0.2774460624332780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2.2666252509315837E-2"/>
                  <c:y val="-0.27827842563460148"/>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2.1352016239464224E-2"/>
                  <c:y val="-0.35447832966125548"/>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766.2</c:v>
                </c:pt>
                <c:pt idx="1">
                  <c:v>605</c:v>
                </c:pt>
                <c:pt idx="2">
                  <c:v>494</c:v>
                </c:pt>
                <c:pt idx="3">
                  <c:v>511</c:v>
                </c:pt>
                <c:pt idx="4">
                  <c:v>702</c:v>
                </c:pt>
              </c:numCache>
            </c:numRef>
          </c:val>
        </c:ser>
        <c:dLbls>
          <c:showLegendKey val="0"/>
          <c:showVal val="1"/>
          <c:showCatName val="0"/>
          <c:showSerName val="0"/>
          <c:showPercent val="0"/>
          <c:showBubbleSize val="0"/>
        </c:dLbls>
        <c:gapWidth val="150"/>
        <c:shape val="box"/>
        <c:axId val="226454528"/>
        <c:axId val="223841664"/>
        <c:axId val="0"/>
      </c:bar3DChart>
      <c:catAx>
        <c:axId val="226454528"/>
        <c:scaling>
          <c:orientation val="minMax"/>
        </c:scaling>
        <c:delete val="0"/>
        <c:axPos val="b"/>
        <c:numFmt formatCode="General" sourceLinked="0"/>
        <c:majorTickMark val="out"/>
        <c:minorTickMark val="none"/>
        <c:tickLblPos val="nextTo"/>
        <c:txPr>
          <a:bodyPr/>
          <a:lstStyle/>
          <a:p>
            <a:pPr>
              <a:defRPr sz="1200" b="1">
                <a:latin typeface="Times New Roman" panose="02020603050405020304" pitchFamily="18" charset="0"/>
                <a:cs typeface="Times New Roman" panose="02020603050405020304" pitchFamily="18" charset="0"/>
              </a:defRPr>
            </a:pPr>
            <a:endParaRPr lang="ru-RU"/>
          </a:p>
        </c:txPr>
        <c:crossAx val="223841664"/>
        <c:crosses val="autoZero"/>
        <c:auto val="1"/>
        <c:lblAlgn val="ctr"/>
        <c:lblOffset val="100"/>
        <c:noMultiLvlLbl val="0"/>
      </c:catAx>
      <c:valAx>
        <c:axId val="223841664"/>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6454528"/>
        <c:crosses val="autoZero"/>
        <c:crossBetween val="between"/>
      </c:valAx>
    </c:plotArea>
    <c:plotVisOnly val="1"/>
    <c:dispBlanksAs val="gap"/>
    <c:showDLblsOverMax val="0"/>
  </c:chart>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27233280"/>
        <c:axId val="223150080"/>
        <c:axId val="0"/>
      </c:bar3DChart>
      <c:catAx>
        <c:axId val="227233280"/>
        <c:scaling>
          <c:orientation val="minMax"/>
        </c:scaling>
        <c:delete val="0"/>
        <c:axPos val="b"/>
        <c:majorTickMark val="out"/>
        <c:minorTickMark val="none"/>
        <c:tickLblPos val="nextTo"/>
        <c:txPr>
          <a:bodyPr/>
          <a:lstStyle/>
          <a:p>
            <a:pPr>
              <a:defRPr sz="1300" b="1"/>
            </a:pPr>
            <a:endParaRPr lang="ru-RU"/>
          </a:p>
        </c:txPr>
        <c:crossAx val="223150080"/>
        <c:crosses val="autoZero"/>
        <c:auto val="1"/>
        <c:lblAlgn val="ctr"/>
        <c:lblOffset val="100"/>
        <c:noMultiLvlLbl val="0"/>
      </c:catAx>
      <c:valAx>
        <c:axId val="22315008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27233280"/>
        <c:crosses val="autoZero"/>
        <c:crossBetween val="between"/>
      </c:valAx>
      <c:spPr>
        <a:noFill/>
        <a:ln w="25400">
          <a:noFill/>
        </a:ln>
      </c:spPr>
    </c:plotArea>
    <c:plotVisOnly val="1"/>
    <c:dispBlanksAs val="gap"/>
    <c:showDLblsOverMax val="0"/>
  </c:chart>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8.7922029825318104E-2"/>
          <c:y val="3.6794010395304971E-2"/>
          <c:w val="0.88201288682737244"/>
          <c:h val="0.80622018061283085"/>
        </c:manualLayout>
      </c:layout>
      <c:bar3DChart>
        <c:barDir val="col"/>
        <c:grouping val="stacked"/>
        <c:varyColors val="0"/>
        <c:ser>
          <c:idx val="0"/>
          <c:order val="0"/>
          <c:tx>
            <c:strRef>
              <c:f>'Лист1 (2)'!$B$6:$B$7</c:f>
              <c:strCache>
                <c:ptCount val="1"/>
                <c:pt idx="0">
                  <c:v>год</c:v>
                </c:pt>
              </c:strCache>
            </c:strRef>
          </c:tx>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861669975836585E-2"/>
                  <c:y val="-0.3901893377280963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8107861397504236E-2"/>
                  <c:y val="-0.3864010917307362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2492382843335191E-2"/>
                  <c:y val="-0.2121417758521689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861669975836585E-2"/>
                  <c:y val="-6.818842795248286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1861424062788487E-2"/>
                  <c:y val="-6.818842795248286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32.200000000000003</c:v>
                </c:pt>
                <c:pt idx="1">
                  <c:v>30.7</c:v>
                </c:pt>
                <c:pt idx="2">
                  <c:v>15</c:v>
                </c:pt>
                <c:pt idx="3">
                  <c:v>0</c:v>
                </c:pt>
                <c:pt idx="4">
                  <c:v>0</c:v>
                </c:pt>
              </c:numCache>
            </c:numRef>
          </c:val>
        </c:ser>
        <c:dLbls>
          <c:showLegendKey val="0"/>
          <c:showVal val="1"/>
          <c:showCatName val="0"/>
          <c:showSerName val="0"/>
          <c:showPercent val="0"/>
          <c:showBubbleSize val="0"/>
        </c:dLbls>
        <c:gapWidth val="150"/>
        <c:shape val="box"/>
        <c:axId val="227266048"/>
        <c:axId val="223151808"/>
        <c:axId val="0"/>
      </c:bar3DChart>
      <c:catAx>
        <c:axId val="2272660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23151808"/>
        <c:crosses val="autoZero"/>
        <c:auto val="1"/>
        <c:lblAlgn val="ctr"/>
        <c:lblOffset val="100"/>
        <c:noMultiLvlLbl val="0"/>
      </c:catAx>
      <c:valAx>
        <c:axId val="223151808"/>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7266048"/>
        <c:crosses val="autoZero"/>
        <c:crossBetween val="between"/>
      </c:valAx>
    </c:plotArea>
    <c:plotVisOnly val="1"/>
    <c:dispBlanksAs val="gap"/>
    <c:showDLblsOverMax val="0"/>
  </c:chart>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6324154623704E-2"/>
          <c:y val="6.6156774957367326E-2"/>
          <c:w val="0.87866106775133457"/>
          <c:h val="0.7783848811339337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4132369693684827E-2"/>
                  <c:y val="-0.3359918526162554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957079275238845E-2"/>
                  <c:y val="-0.342164063059114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7781684105796928E-3"/>
                  <c:y val="-0.40552915061062761"/>
                </c:manualLayout>
              </c:layout>
              <c:tx>
                <c:rich>
                  <a:bodyPr/>
                  <a:lstStyle/>
                  <a:p>
                    <a:r>
                      <a:rPr lang="ru-RU" dirty="0" smtClean="0"/>
                      <a:t>4</a:t>
                    </a:r>
                    <a:r>
                      <a:rPr lang="en-US" dirty="0" smtClean="0"/>
                      <a:t>4</a:t>
                    </a:r>
                  </a:p>
                  <a:p>
                    <a:endParaRPr lang="ru-RU" dirty="0" smtClean="0"/>
                  </a:p>
                </c:rich>
              </c:tx>
              <c:showLegendKey val="0"/>
              <c:showVal val="1"/>
              <c:showCatName val="0"/>
              <c:showSerName val="0"/>
              <c:showPercent val="0"/>
              <c:showBubbleSize val="0"/>
            </c:dLbl>
            <c:dLbl>
              <c:idx val="3"/>
              <c:layout>
                <c:manualLayout>
                  <c:x val="1.7545503340895698E-2"/>
                  <c:y val="-0.2433282247284837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414186132240002E-2"/>
                  <c:y val="-0.2448759769918199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2019 план</c:v>
                </c:pt>
                <c:pt idx="1">
                  <c:v>2019 факт</c:v>
                </c:pt>
                <c:pt idx="2">
                  <c:v>2020</c:v>
                </c:pt>
                <c:pt idx="3">
                  <c:v>2021</c:v>
                </c:pt>
                <c:pt idx="4">
                  <c:v>2022</c:v>
                </c:pt>
              </c:strCache>
            </c:strRef>
          </c:cat>
          <c:val>
            <c:numRef>
              <c:f>'Лист1 (2)'!$C$8:$C$12</c:f>
              <c:numCache>
                <c:formatCode>#,##0</c:formatCode>
                <c:ptCount val="5"/>
                <c:pt idx="0">
                  <c:v>36</c:v>
                </c:pt>
                <c:pt idx="1">
                  <c:v>35</c:v>
                </c:pt>
                <c:pt idx="2">
                  <c:v>44</c:v>
                </c:pt>
                <c:pt idx="3">
                  <c:v>21</c:v>
                </c:pt>
                <c:pt idx="4">
                  <c:v>21</c:v>
                </c:pt>
              </c:numCache>
            </c:numRef>
          </c:val>
        </c:ser>
        <c:dLbls>
          <c:showLegendKey val="0"/>
          <c:showVal val="1"/>
          <c:showCatName val="0"/>
          <c:showSerName val="0"/>
          <c:showPercent val="0"/>
          <c:showBubbleSize val="0"/>
        </c:dLbls>
        <c:gapWidth val="150"/>
        <c:shape val="box"/>
        <c:axId val="228251136"/>
        <c:axId val="223844544"/>
        <c:axId val="0"/>
      </c:bar3DChart>
      <c:catAx>
        <c:axId val="228251136"/>
        <c:scaling>
          <c:orientation val="minMax"/>
        </c:scaling>
        <c:delete val="0"/>
        <c:axPos val="b"/>
        <c:numFmt formatCode="General" sourceLinked="0"/>
        <c:majorTickMark val="out"/>
        <c:minorTickMark val="none"/>
        <c:tickLblPos val="nextTo"/>
        <c:txPr>
          <a:bodyPr/>
          <a:lstStyle/>
          <a:p>
            <a:pPr>
              <a:defRPr sz="1200" b="1" baseline="0">
                <a:latin typeface="Times New Roman" panose="02020603050405020304" pitchFamily="18" charset="0"/>
                <a:cs typeface="Times New Roman" panose="02020603050405020304" pitchFamily="18" charset="0"/>
              </a:defRPr>
            </a:pPr>
            <a:endParaRPr lang="ru-RU"/>
          </a:p>
        </c:txPr>
        <c:crossAx val="223844544"/>
        <c:crosses val="autoZero"/>
        <c:auto val="1"/>
        <c:lblAlgn val="ctr"/>
        <c:lblOffset val="100"/>
        <c:noMultiLvlLbl val="0"/>
      </c:catAx>
      <c:valAx>
        <c:axId val="2238445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28251136"/>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BB8ED901-93B7-4747-928B-84265608E949}"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3.xml.rels><?xml version="1.0" encoding="UTF-8" standalone="yes"?>
<Relationships xmlns="http://schemas.openxmlformats.org/package/2006/relationships"><Relationship Id="rId1" Type="http://schemas.openxmlformats.org/officeDocument/2006/relationships/image" Target="../media/image44.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0.2502</cdr:y>
    </cdr:from>
    <cdr:to>
      <cdr:x>0.1373</cdr:x>
      <cdr:y>0.30095</cdr:y>
    </cdr:to>
    <cdr:sp macro="" textlink="">
      <cdr:nvSpPr>
        <cdr:cNvPr id="6" name="TextBox 1"/>
        <cdr:cNvSpPr txBox="1"/>
      </cdr:nvSpPr>
      <cdr:spPr>
        <a:xfrm xmlns:a="http://schemas.openxmlformats.org/drawingml/2006/main">
          <a:off x="518385" y="1437363"/>
          <a:ext cx="726416" cy="2915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12 261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0.15248</cdr:x>
      <cdr:y>0.2126</cdr:y>
    </cdr:from>
    <cdr:to>
      <cdr:x>0.24257</cdr:x>
      <cdr:y>0.25742</cdr:y>
    </cdr:to>
    <cdr:sp macro="" textlink="">
      <cdr:nvSpPr>
        <cdr:cNvPr id="7" name="TextBox 1"/>
        <cdr:cNvSpPr txBox="1"/>
      </cdr:nvSpPr>
      <cdr:spPr>
        <a:xfrm xmlns:a="http://schemas.openxmlformats.org/drawingml/2006/main">
          <a:off x="1382481" y="1221339"/>
          <a:ext cx="816810" cy="2574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14 290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0.24779</cdr:x>
      <cdr:y>0.2126</cdr:y>
    </cdr:from>
    <cdr:to>
      <cdr:x>0.3305</cdr:x>
      <cdr:y>0.25648</cdr:y>
    </cdr:to>
    <cdr:sp macro="" textlink="">
      <cdr:nvSpPr>
        <cdr:cNvPr id="9" name="TextBox 1"/>
        <cdr:cNvSpPr txBox="1"/>
      </cdr:nvSpPr>
      <cdr:spPr>
        <a:xfrm xmlns:a="http://schemas.openxmlformats.org/drawingml/2006/main">
          <a:off x="2246577" y="1221339"/>
          <a:ext cx="749899"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solidFill>
                <a:schemeClr val="tx1"/>
              </a:solidFill>
              <a:latin typeface="Times New Roman" panose="02020603050405020304" pitchFamily="18" charset="0"/>
              <a:cs typeface="Times New Roman" panose="02020603050405020304" pitchFamily="18" charset="0"/>
            </a:rPr>
            <a:t>14 259</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0.2126</cdr:y>
    </cdr:from>
    <cdr:to>
      <cdr:x>0.42251</cdr:x>
      <cdr:y>0.25648</cdr:y>
    </cdr:to>
    <cdr:sp macro="" textlink="">
      <cdr:nvSpPr>
        <cdr:cNvPr id="10" name="TextBox 1"/>
        <cdr:cNvSpPr txBox="1"/>
      </cdr:nvSpPr>
      <cdr:spPr>
        <a:xfrm xmlns:a="http://schemas.openxmlformats.org/drawingml/2006/main">
          <a:off x="3182681" y="1221339"/>
          <a:ext cx="648080"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300" b="1" dirty="0" smtClean="0">
              <a:solidFill>
                <a:schemeClr val="tx1"/>
              </a:solidFill>
              <a:latin typeface="Times New Roman" panose="02020603050405020304" pitchFamily="18" charset="0"/>
              <a:cs typeface="Times New Roman" panose="02020603050405020304" pitchFamily="18" charset="0"/>
            </a:rPr>
            <a:t>14 121</a:t>
          </a:r>
          <a:endParaRPr lang="ru-RU" sz="13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0.44634</cdr:x>
      <cdr:y>0.2502</cdr:y>
    </cdr:from>
    <cdr:to>
      <cdr:x>0.51782</cdr:x>
      <cdr:y>0.2878</cdr:y>
    </cdr:to>
    <cdr:sp macro="" textlink="">
      <cdr:nvSpPr>
        <cdr:cNvPr id="11" name="TextBox 1"/>
        <cdr:cNvSpPr txBox="1"/>
      </cdr:nvSpPr>
      <cdr:spPr>
        <a:xfrm xmlns:a="http://schemas.openxmlformats.org/drawingml/2006/main">
          <a:off x="4046777" y="1437363"/>
          <a:ext cx="648080"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i="1" dirty="0" smtClean="0">
              <a:latin typeface="Times New Roman" panose="02020603050405020304" pitchFamily="18" charset="0"/>
              <a:cs typeface="Times New Roman" panose="02020603050405020304" pitchFamily="18" charset="0"/>
            </a:rPr>
            <a:t>12</a:t>
          </a:r>
          <a:r>
            <a:rPr lang="ru-RU" sz="1200" b="1" i="1" dirty="0" smtClean="0">
              <a:latin typeface="Times New Roman" panose="02020603050405020304" pitchFamily="18" charset="0"/>
              <a:cs typeface="Times New Roman" panose="02020603050405020304" pitchFamily="18" charset="0"/>
            </a:rPr>
            <a:t> </a:t>
          </a:r>
          <a:r>
            <a:rPr lang="en-US" sz="1200" b="1" i="1" dirty="0" smtClean="0">
              <a:latin typeface="Times New Roman" panose="02020603050405020304" pitchFamily="18" charset="0"/>
              <a:cs typeface="Times New Roman" panose="02020603050405020304" pitchFamily="18" charset="0"/>
            </a:rPr>
            <a:t>9</a:t>
          </a:r>
          <a:r>
            <a:rPr lang="ru-RU" sz="1200" b="1" i="1" dirty="0" smtClean="0">
              <a:latin typeface="Times New Roman" panose="02020603050405020304" pitchFamily="18" charset="0"/>
              <a:cs typeface="Times New Roman" panose="02020603050405020304" pitchFamily="18" charset="0"/>
            </a:rPr>
            <a:t>10</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0.54164</cdr:x>
      <cdr:y>0.31287</cdr:y>
    </cdr:from>
    <cdr:to>
      <cdr:x>0.61748</cdr:x>
      <cdr:y>0.36301</cdr:y>
    </cdr:to>
    <cdr:sp macro="" textlink="">
      <cdr:nvSpPr>
        <cdr:cNvPr id="12" name="TextBox 1"/>
        <cdr:cNvSpPr txBox="1"/>
      </cdr:nvSpPr>
      <cdr:spPr>
        <a:xfrm xmlns:a="http://schemas.openxmlformats.org/drawingml/2006/main">
          <a:off x="4910873" y="1797403"/>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10 350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0.64295</cdr:x>
      <cdr:y>0.31287</cdr:y>
    </cdr:from>
    <cdr:to>
      <cdr:x>0.71879</cdr:x>
      <cdr:y>0.36301</cdr:y>
    </cdr:to>
    <cdr:sp macro="" textlink="">
      <cdr:nvSpPr>
        <cdr:cNvPr id="13" name="TextBox 1"/>
        <cdr:cNvSpPr txBox="1"/>
      </cdr:nvSpPr>
      <cdr:spPr>
        <a:xfrm xmlns:a="http://schemas.openxmlformats.org/drawingml/2006/main">
          <a:off x="5829406" y="1797403"/>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10 097</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0.10123</cdr:y>
    </cdr:to>
    <cdr:sp macro="" textlink="">
      <cdr:nvSpPr>
        <cdr:cNvPr id="2" name="TextBox 1"/>
        <cdr:cNvSpPr txBox="1"/>
      </cdr:nvSpPr>
      <cdr:spPr>
        <a:xfrm xmlns:a="http://schemas.openxmlformats.org/drawingml/2006/main">
          <a:off x="2952328" y="41888"/>
          <a:ext cx="129614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b="1" dirty="0" smtClean="0">
              <a:solidFill>
                <a:prstClr val="black"/>
              </a:solidFill>
              <a:latin typeface="Times New Roman" panose="02020603050405020304" pitchFamily="18" charset="0"/>
              <a:cs typeface="Times New Roman" panose="02020603050405020304" pitchFamily="18" charset="0"/>
            </a:rPr>
            <a:t>102,</a:t>
          </a:r>
          <a:r>
            <a:rPr lang="ru-RU" b="1" dirty="0">
              <a:solidFill>
                <a:prstClr val="black"/>
              </a:solidFill>
              <a:latin typeface="Times New Roman" panose="02020603050405020304" pitchFamily="18" charset="0"/>
              <a:cs typeface="Times New Roman" panose="02020603050405020304" pitchFamily="18" charset="0"/>
            </a:rPr>
            <a:t>3</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0.39932</cdr:x>
      <cdr:y>0.60326</cdr:y>
    </cdr:from>
    <cdr:to>
      <cdr:x>0.60944</cdr:x>
      <cdr:y>0.69429</cdr:y>
    </cdr:to>
    <cdr:cxnSp macro="">
      <cdr:nvCxnSpPr>
        <cdr:cNvPr id="7" name="Прямая со стрелкой 6"/>
        <cdr:cNvCxnSpPr/>
      </cdr:nvCxnSpPr>
      <cdr:spPr>
        <a:xfrm xmlns:a="http://schemas.openxmlformats.org/drawingml/2006/main" flipV="1">
          <a:off x="1696500" y="3086583"/>
          <a:ext cx="892704" cy="465746"/>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30</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613</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2</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10</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0</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7%</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0.57087</cdr:x>
      <cdr:y>0.15184</cdr:y>
    </cdr:from>
    <cdr:to>
      <cdr:x>0.67323</cdr:x>
      <cdr:y>0.20145</cdr:y>
    </cdr:to>
    <cdr:sp macro="" textlink="">
      <cdr:nvSpPr>
        <cdr:cNvPr id="6" name="Скругленный прямоугольник 5"/>
        <cdr:cNvSpPr/>
      </cdr:nvSpPr>
      <cdr:spPr>
        <a:xfrm xmlns:a="http://schemas.openxmlformats.org/drawingml/2006/main">
          <a:off x="5220072" y="881532"/>
          <a:ext cx="935979"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0</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2%</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0.32675</cdr:x>
      <cdr:y>0.57356</cdr:y>
    </cdr:from>
    <cdr:to>
      <cdr:x>0.42911</cdr:x>
      <cdr:y>0.62317</cdr:y>
    </cdr:to>
    <cdr:sp macro="" textlink="">
      <cdr:nvSpPr>
        <cdr:cNvPr id="7" name="Скругленный прямоугольник 6"/>
        <cdr:cNvSpPr/>
      </cdr:nvSpPr>
      <cdr:spPr>
        <a:xfrm xmlns:a="http://schemas.openxmlformats.org/drawingml/2006/main">
          <a:off x="2987824" y="33298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5</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7%</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0.31888</cdr:x>
      <cdr:y>0.47433</cdr:y>
    </cdr:from>
    <cdr:to>
      <cdr:x>0.42124</cdr:x>
      <cdr:y>0.5242</cdr:y>
    </cdr:to>
    <cdr:sp macro="" textlink="">
      <cdr:nvSpPr>
        <cdr:cNvPr id="8" name="Скругленный прямоугольник 7"/>
        <cdr:cNvSpPr/>
      </cdr:nvSpPr>
      <cdr:spPr>
        <a:xfrm xmlns:a="http://schemas.openxmlformats.org/drawingml/2006/main">
          <a:off x="2915816" y="2753740"/>
          <a:ext cx="935980" cy="289520"/>
        </a:xfrm>
        <a:prstGeom xmlns:a="http://schemas.openxmlformats.org/drawingml/2006/main" prst="roundRect">
          <a:avLst/>
        </a:prstGeom>
        <a:ln xmlns:a="http://schemas.openxmlformats.org/drawingml/2006/mai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99,</a:t>
          </a:r>
          <a:r>
            <a:rPr lang="ru-RU" sz="1200" b="1" dirty="0" smtClean="0">
              <a:solidFill>
                <a:schemeClr val="tx1"/>
              </a:solidFill>
              <a:latin typeface="Times New Roman" pitchFamily="18" charset="0"/>
              <a:cs typeface="Times New Roman" pitchFamily="18" charset="0"/>
            </a:rPr>
            <a:t>5%</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0.374</cdr:x>
      <cdr:y>0.3627</cdr:y>
    </cdr:from>
    <cdr:to>
      <cdr:x>0.47636</cdr:x>
      <cdr:y>0.41231</cdr:y>
    </cdr:to>
    <cdr:sp macro="" textlink="">
      <cdr:nvSpPr>
        <cdr:cNvPr id="9" name="Скругленный прямоугольник 8"/>
        <cdr:cNvSpPr/>
      </cdr:nvSpPr>
      <cdr:spPr>
        <a:xfrm xmlns:a="http://schemas.openxmlformats.org/drawingml/2006/main">
          <a:off x="3419872" y="21056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98</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6%</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0.8601</cdr:x>
      <cdr:y>0.05262</cdr:y>
    </cdr:from>
    <cdr:to>
      <cdr:x>0.96246</cdr:x>
      <cdr:y>0.10223</cdr:y>
    </cdr:to>
    <cdr:sp macro="" textlink="">
      <cdr:nvSpPr>
        <cdr:cNvPr id="11" name="Скругленный прямоугольник 10"/>
        <cdr:cNvSpPr/>
      </cdr:nvSpPr>
      <cdr:spPr>
        <a:xfrm xmlns:a="http://schemas.openxmlformats.org/drawingml/2006/main">
          <a:off x="7864794" y="3054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2</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3%</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0.30313</cdr:x>
      <cdr:y>0.68519</cdr:y>
    </cdr:from>
    <cdr:to>
      <cdr:x>0.40549</cdr:x>
      <cdr:y>0.73505</cdr:y>
    </cdr:to>
    <cdr:sp macro="" textlink="">
      <cdr:nvSpPr>
        <cdr:cNvPr id="13" name="Скругленный прямоугольник 12"/>
        <cdr:cNvSpPr/>
      </cdr:nvSpPr>
      <cdr:spPr>
        <a:xfrm xmlns:a="http://schemas.openxmlformats.org/drawingml/2006/main">
          <a:off x="2771800" y="3977876"/>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0</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9%</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0.28738</cdr:x>
      <cdr:y>0.79682</cdr:y>
    </cdr:from>
    <cdr:to>
      <cdr:x>0.38974</cdr:x>
      <cdr:y>0.84668</cdr:y>
    </cdr:to>
    <cdr:sp macro="" textlink="">
      <cdr:nvSpPr>
        <cdr:cNvPr id="17" name="Скругленный прямоугольник 16"/>
        <cdr:cNvSpPr/>
      </cdr:nvSpPr>
      <cdr:spPr>
        <a:xfrm xmlns:a="http://schemas.openxmlformats.org/drawingml/2006/main">
          <a:off x="2627784" y="4625948"/>
          <a:ext cx="935980"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11</a:t>
          </a:r>
          <a:r>
            <a:rPr lang="ru-RU" sz="1200" b="1" dirty="0" smtClean="0">
              <a:solidFill>
                <a:schemeClr val="tx1"/>
              </a:solidFill>
              <a:latin typeface="Times New Roman" pitchFamily="18" charset="0"/>
              <a:cs typeface="Times New Roman" pitchFamily="18" charset="0"/>
            </a:rPr>
            <a:t>3</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5%</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0.51795</cdr:x>
      <cdr:y>0.47433</cdr:y>
    </cdr:from>
    <cdr:to>
      <cdr:x>0.9913</cdr:x>
      <cdr:y>0.97047</cdr:y>
    </cdr:to>
    <cdr:sp macro="" textlink="">
      <cdr:nvSpPr>
        <cdr:cNvPr id="14" name="Скругленный прямоугольник 13"/>
        <cdr:cNvSpPr/>
      </cdr:nvSpPr>
      <cdr:spPr>
        <a:xfrm xmlns:a="http://schemas.openxmlformats.org/drawingml/2006/main">
          <a:off x="4736135" y="2753740"/>
          <a:ext cx="4328312" cy="2880311"/>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rgbClr val="000000"/>
              </a:solidFill>
              <a:latin typeface="Times New Roman" panose="02020603050405020304" pitchFamily="18" charset="0"/>
              <a:cs typeface="Times New Roman" panose="02020603050405020304" pitchFamily="18" charset="0"/>
            </a:rPr>
            <a:t>- повышение </a:t>
          </a:r>
          <a:r>
            <a:rPr lang="ru-RU" sz="1100" dirty="0">
              <a:solidFill>
                <a:srgbClr val="000000"/>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rgbClr val="000000"/>
              </a:solidFill>
              <a:latin typeface="Times New Roman" panose="02020603050405020304" pitchFamily="18" charset="0"/>
              <a:cs typeface="Times New Roman" panose="02020603050405020304" pitchFamily="18" charset="0"/>
            </a:rPr>
            <a:t>направленных </a:t>
          </a:r>
          <a:r>
            <a:rPr lang="ru-RU" sz="1100" dirty="0">
              <a:solidFill>
                <a:srgbClr val="000000"/>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rgbClr val="000000"/>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rgbClr val="000000"/>
              </a:solidFill>
              <a:latin typeface="Times New Roman" panose="02020603050405020304" pitchFamily="18" charset="0"/>
              <a:cs typeface="Times New Roman" panose="02020603050405020304" pitchFamily="18" charset="0"/>
            </a:rPr>
            <a:t>- осуществление </a:t>
          </a:r>
          <a:r>
            <a:rPr lang="ru-RU" sz="1100" dirty="0">
              <a:solidFill>
                <a:srgbClr val="000000"/>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принятия мер по отмене неэффективных налоговых </a:t>
          </a:r>
          <a:r>
            <a:rPr lang="ru-RU" sz="1100" dirty="0" smtClean="0">
              <a:solidFill>
                <a:srgbClr val="000000"/>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rgbClr val="000000"/>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rgbClr val="000000"/>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rgbClr val="000000"/>
              </a:solidFill>
              <a:latin typeface="Times New Roman" panose="02020603050405020304" pitchFamily="18" charset="0"/>
              <a:cs typeface="Times New Roman" panose="02020603050405020304" pitchFamily="18" charset="0"/>
            </a:rPr>
            <a:t>недоимки, проведения </a:t>
          </a:r>
          <a:r>
            <a:rPr lang="ru-RU" sz="1100" dirty="0">
              <a:solidFill>
                <a:srgbClr val="000000"/>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rgbClr val="000000"/>
              </a:solidFill>
              <a:latin typeface="Times New Roman" panose="02020603050405020304" pitchFamily="18" charset="0"/>
              <a:cs typeface="Times New Roman" panose="02020603050405020304" pitchFamily="18" charset="0"/>
            </a:rPr>
            <a:t>налогообложению </a:t>
          </a:r>
          <a:r>
            <a:rPr lang="ru-RU" sz="1100" dirty="0">
              <a:solidFill>
                <a:srgbClr val="000000"/>
              </a:solidFill>
              <a:latin typeface="Times New Roman" panose="02020603050405020304" pitchFamily="18" charset="0"/>
              <a:cs typeface="Times New Roman" panose="02020603050405020304" pitchFamily="18" charset="0"/>
            </a:rPr>
            <a:t>субъектов п</a:t>
          </a:r>
          <a:r>
            <a:rPr lang="ru-RU" sz="1100" dirty="0" smtClean="0">
              <a:solidFill>
                <a:srgbClr val="000000"/>
              </a:solidFill>
              <a:latin typeface="Times New Roman" panose="02020603050405020304" pitchFamily="18" charset="0"/>
              <a:cs typeface="Times New Roman" panose="02020603050405020304" pitchFamily="18" charset="0"/>
            </a:rPr>
            <a:t>редпринимательской </a:t>
          </a:r>
          <a:r>
            <a:rPr lang="ru-RU" sz="1100" dirty="0">
              <a:solidFill>
                <a:srgbClr val="000000"/>
              </a:solidFill>
              <a:latin typeface="Times New Roman" panose="02020603050405020304" pitchFamily="18" charset="0"/>
              <a:cs typeface="Times New Roman" panose="02020603050405020304" pitchFamily="18" charset="0"/>
            </a:rPr>
            <a:t>деятельности, использующих теневые схемы оплаты </a:t>
          </a:r>
          <a:r>
            <a:rPr lang="ru-RU" sz="1100" dirty="0" smtClean="0">
              <a:solidFill>
                <a:srgbClr val="000000"/>
              </a:solidFill>
              <a:latin typeface="Times New Roman" panose="02020603050405020304" pitchFamily="18" charset="0"/>
              <a:cs typeface="Times New Roman" panose="02020603050405020304" pitchFamily="18" charset="0"/>
            </a:rPr>
            <a:t>труда, легализации </a:t>
          </a:r>
          <a:r>
            <a:rPr lang="ru-RU" sz="1100" dirty="0">
              <a:solidFill>
                <a:srgbClr val="000000"/>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rgbClr val="000000"/>
              </a:solidFill>
              <a:latin typeface="Times New Roman" panose="02020603050405020304" pitchFamily="18" charset="0"/>
              <a:cs typeface="Times New Roman" panose="02020603050405020304" pitchFamily="18" charset="0"/>
            </a:rPr>
            <a:t>аренду</a:t>
          </a:r>
          <a:endParaRPr lang="ru-RU" sz="1100" dirty="0">
            <a:solidFill>
              <a:srgbClr val="00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0.38975</cdr:x>
      <cdr:y>0.26348</cdr:y>
    </cdr:from>
    <cdr:to>
      <cdr:x>0.49211</cdr:x>
      <cdr:y>0.31309</cdr:y>
    </cdr:to>
    <cdr:sp macro="" textlink="">
      <cdr:nvSpPr>
        <cdr:cNvPr id="12" name="Скругленный прямоугольник 11"/>
        <cdr:cNvSpPr/>
      </cdr:nvSpPr>
      <cdr:spPr>
        <a:xfrm xmlns:a="http://schemas.openxmlformats.org/drawingml/2006/main">
          <a:off x="3563888" y="15296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0</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1%</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0.50465</cdr:x>
      <cdr:y>0.45229</cdr:y>
    </cdr:from>
    <cdr:to>
      <cdr:x>0.79285</cdr:x>
      <cdr:y>0.53389</cdr:y>
    </cdr:to>
    <cdr:sp macro="" textlink="">
      <cdr:nvSpPr>
        <cdr:cNvPr id="2" name="TextBox 1"/>
        <cdr:cNvSpPr txBox="1">
          <a:spLocks xmlns:a="http://schemas.openxmlformats.org/drawingml/2006/main" noChangeArrowheads="1"/>
        </cdr:cNvSpPr>
      </cdr:nvSpPr>
      <cdr:spPr bwMode="auto">
        <a:xfrm xmlns:a="http://schemas.openxmlformats.org/drawingml/2006/main" rot="2303929">
          <a:off x="1489722" y="1888956"/>
          <a:ext cx="850767" cy="34079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FF0000"/>
              </a:solidFill>
              <a:latin typeface="Times New Roman" panose="02020603050405020304" pitchFamily="18" charset="0"/>
              <a:cs typeface="Times New Roman" panose="02020603050405020304" pitchFamily="18" charset="0"/>
            </a:rPr>
            <a:t>-6,9%</a:t>
          </a:r>
        </a:p>
      </cdr:txBody>
    </cdr:sp>
  </cdr:relSizeAnchor>
  <cdr:relSizeAnchor xmlns:cdr="http://schemas.openxmlformats.org/drawingml/2006/chartDrawing">
    <cdr:from>
      <cdr:x>0.49996</cdr:x>
      <cdr:y>0.44957</cdr:y>
    </cdr:from>
    <cdr:to>
      <cdr:x>0.66079</cdr:x>
      <cdr:y>0.55302</cdr:y>
    </cdr:to>
    <cdr:cxnSp macro="">
      <cdr:nvCxnSpPr>
        <cdr:cNvPr id="3" name="Прямая со стрелкой 2"/>
        <cdr:cNvCxnSpPr/>
      </cdr:nvCxnSpPr>
      <cdr:spPr>
        <a:xfrm xmlns:a="http://schemas.openxmlformats.org/drawingml/2006/main">
          <a:off x="1475889" y="1877617"/>
          <a:ext cx="474758" cy="43205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6"/>
        </a:lnRef>
        <a:fillRef xmlns:a="http://schemas.openxmlformats.org/drawingml/2006/main" idx="0">
          <a:schemeClr val="accent6"/>
        </a:fillRef>
        <a:effectRef xmlns:a="http://schemas.openxmlformats.org/drawingml/2006/main" idx="2">
          <a:schemeClr val="accent6"/>
        </a:effectRef>
        <a:fontRef xmlns:a="http://schemas.openxmlformats.org/drawingml/2006/main" idx="minor">
          <a:schemeClr val="tx1"/>
        </a:fontRef>
      </cdr:style>
    </cdr:cxnSp>
  </cdr:relSizeAnchor>
  <cdr:relSizeAnchor xmlns:cdr="http://schemas.openxmlformats.org/drawingml/2006/chartDrawing">
    <cdr:from>
      <cdr:x>0.45735</cdr:x>
      <cdr:y>0.51369</cdr:y>
    </cdr:from>
    <cdr:to>
      <cdr:x>0.70231</cdr:x>
      <cdr:y>0.59078</cdr:y>
    </cdr:to>
    <cdr:sp macro="" textlink="">
      <cdr:nvSpPr>
        <cdr:cNvPr id="4" name="TextBox 1"/>
        <cdr:cNvSpPr txBox="1">
          <a:spLocks xmlns:a="http://schemas.openxmlformats.org/drawingml/2006/main" noChangeArrowheads="1"/>
        </cdr:cNvSpPr>
      </cdr:nvSpPr>
      <cdr:spPr bwMode="auto">
        <a:xfrm xmlns:a="http://schemas.openxmlformats.org/drawingml/2006/main" rot="2420835">
          <a:off x="1350093" y="2145414"/>
          <a:ext cx="723122" cy="3219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FF0000"/>
              </a:solidFill>
              <a:latin typeface="Times New Roman" panose="02020603050405020304" pitchFamily="18" charset="0"/>
              <a:cs typeface="Times New Roman" panose="02020603050405020304" pitchFamily="18" charset="0"/>
            </a:rPr>
            <a:t>-630</a:t>
          </a:r>
        </a:p>
      </cdr:txBody>
    </cdr:sp>
  </cdr:relSizeAnchor>
</c:userShapes>
</file>

<file path=ppt/drawings/drawing6.xml><?xml version="1.0" encoding="utf-8"?>
<c:userShapes xmlns:c="http://schemas.openxmlformats.org/drawingml/2006/chart">
  <cdr:relSizeAnchor xmlns:cdr="http://schemas.openxmlformats.org/drawingml/2006/chartDrawing">
    <cdr:from>
      <cdr:x>0.46531</cdr:x>
      <cdr:y>0.26802</cdr:y>
    </cdr:from>
    <cdr:to>
      <cdr:x>0.71746</cdr:x>
      <cdr:y>0.34681</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73603" y="1119378"/>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a:t>
          </a: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a:t>
          </a:r>
        </a:p>
      </cdr:txBody>
    </cdr:sp>
  </cdr:relSizeAnchor>
  <cdr:relSizeAnchor xmlns:cdr="http://schemas.openxmlformats.org/drawingml/2006/chartDrawing">
    <cdr:from>
      <cdr:x>0.48497</cdr:x>
      <cdr:y>0.32229</cdr:y>
    </cdr:from>
    <cdr:to>
      <cdr:x>0.67676</cdr:x>
      <cdr:y>0.35063</cdr:y>
    </cdr:to>
    <cdr:cxnSp macro="">
      <cdr:nvCxnSpPr>
        <cdr:cNvPr id="3" name="Прямая со стрелкой 2"/>
        <cdr:cNvCxnSpPr/>
      </cdr:nvCxnSpPr>
      <cdr:spPr>
        <a:xfrm xmlns:a="http://schemas.openxmlformats.org/drawingml/2006/main" flipV="1">
          <a:off x="1431628" y="1346035"/>
          <a:ext cx="566164" cy="11836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0.47371</cdr:x>
      <cdr:y>0.33518</cdr:y>
    </cdr:from>
    <cdr:to>
      <cdr:x>0.71564</cdr:x>
      <cdr:y>0.40961</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398397" y="1399855"/>
          <a:ext cx="714168"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517</a:t>
          </a:r>
        </a:p>
      </cdr:txBody>
    </cdr:sp>
  </cdr:relSizeAnchor>
</c:userShapes>
</file>

<file path=ppt/drawings/drawing7.xml><?xml version="1.0" encoding="utf-8"?>
<c:userShapes xmlns:c="http://schemas.openxmlformats.org/drawingml/2006/chart">
  <cdr:relSizeAnchor xmlns:cdr="http://schemas.openxmlformats.org/drawingml/2006/chartDrawing">
    <cdr:from>
      <cdr:x>0.42896</cdr:x>
      <cdr:y>0.46931</cdr:y>
    </cdr:from>
    <cdr:to>
      <cdr:x>0.68347</cdr:x>
      <cdr:y>0.54811</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66300" y="1959830"/>
          <a:ext cx="751313"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+1</a:t>
          </a:r>
          <a:r>
            <a:rPr lang="ru-RU" altLang="ru-RU" sz="1300" b="1" dirty="0" smtClean="0">
              <a:solidFill>
                <a:srgbClr val="009E41"/>
              </a:solidFill>
              <a:latin typeface="Times New Roman" panose="02020603050405020304" pitchFamily="18" charset="0"/>
              <a:cs typeface="Times New Roman" panose="02020603050405020304" pitchFamily="18" charset="0"/>
            </a:rPr>
            <a:t>6</a:t>
          </a: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9%</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400</a:t>
          </a:r>
        </a:p>
      </cdr:txBody>
    </cdr:sp>
  </cdr:relSizeAnchor>
</c:userShapes>
</file>

<file path=ppt/drawings/drawing8.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10.xml><?xml version="1.0" encoding="utf-8"?>
<c:userShapes xmlns:c="http://schemas.openxmlformats.org/drawingml/2006/chart">
  <cdr:relSizeAnchor xmlns:cdr="http://schemas.openxmlformats.org/drawingml/2006/chartDrawing">
    <cdr:from>
      <cdr:x>0.61588</cdr:x>
      <cdr:y>0.34196</cdr:y>
    </cdr:from>
    <cdr:to>
      <cdr:x>0.7751</cdr:x>
      <cdr:y>0.40916</cdr:y>
    </cdr:to>
    <cdr:sp macro="" textlink="">
      <cdr:nvSpPr>
        <cdr:cNvPr id="2" name="TextBox 1"/>
        <cdr:cNvSpPr txBox="1"/>
      </cdr:nvSpPr>
      <cdr:spPr>
        <a:xfrm xmlns:a="http://schemas.openxmlformats.org/drawingml/2006/main">
          <a:off x="2895976" y="1541727"/>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a:solidFill>
                <a:prstClr val="black"/>
              </a:solidFill>
              <a:latin typeface="Times New Roman" panose="02020603050405020304" pitchFamily="18" charset="0"/>
              <a:cs typeface="Times New Roman" panose="02020603050405020304" pitchFamily="18" charset="0"/>
            </a:rPr>
            <a:t>1</a:t>
          </a:r>
          <a:r>
            <a:rPr lang="en-US" sz="1400" b="1" dirty="0" smtClean="0">
              <a:solidFill>
                <a:prstClr val="black"/>
              </a:solidFill>
              <a:latin typeface="Times New Roman" panose="02020603050405020304" pitchFamily="18" charset="0"/>
              <a:cs typeface="Times New Roman" panose="02020603050405020304" pitchFamily="18" charset="0"/>
            </a:rPr>
            <a:t>,</a:t>
          </a:r>
          <a:r>
            <a:rPr lang="ru-RU" sz="1400" b="1" dirty="0">
              <a:solidFill>
                <a:prstClr val="black"/>
              </a:solidFill>
              <a:latin typeface="Times New Roman" panose="02020603050405020304" pitchFamily="18" charset="0"/>
              <a:cs typeface="Times New Roman" panose="02020603050405020304" pitchFamily="18" charset="0"/>
            </a:rPr>
            <a:t>0</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400" b="1" dirty="0" smtClean="0">
              <a:solidFill>
                <a:prstClr val="black"/>
              </a:solidFill>
              <a:latin typeface="Times New Roman" panose="02020603050405020304" pitchFamily="18" charset="0"/>
              <a:cs typeface="Times New Roman" panose="02020603050405020304" pitchFamily="18" charset="0"/>
            </a:rPr>
            <a:t>7</a:t>
          </a:r>
          <a:r>
            <a:rPr lang="ru-RU" sz="1400" b="1" dirty="0">
              <a:solidFill>
                <a:prstClr val="black"/>
              </a:solidFill>
              <a:latin typeface="Times New Roman" panose="02020603050405020304" pitchFamily="18" charset="0"/>
              <a:cs typeface="Times New Roman" panose="02020603050405020304" pitchFamily="18" charset="0"/>
            </a:rPr>
            <a:t>9</a:t>
          </a:r>
          <a:r>
            <a:rPr lang="en-US" sz="1400" b="1" dirty="0" smtClean="0">
              <a:solidFill>
                <a:prstClr val="black"/>
              </a:solidFill>
              <a:latin typeface="Times New Roman" panose="02020603050405020304" pitchFamily="18" charset="0"/>
              <a:cs typeface="Times New Roman" panose="02020603050405020304" pitchFamily="18" charset="0"/>
            </a:rPr>
            <a:t>,</a:t>
          </a:r>
          <a:r>
            <a:rPr lang="ru-RU" sz="1400" b="1" dirty="0">
              <a:solidFill>
                <a:prstClr val="black"/>
              </a:solidFill>
              <a:latin typeface="Times New Roman" panose="02020603050405020304" pitchFamily="18" charset="0"/>
              <a:cs typeface="Times New Roman" panose="02020603050405020304" pitchFamily="18" charset="0"/>
            </a:rPr>
            <a:t>0</a:t>
          </a:r>
          <a:r>
            <a:rPr lang="ru-RU" sz="1400" b="1" dirty="0" smtClean="0">
              <a:solidFill>
                <a:prstClr val="black"/>
              </a:solidFill>
              <a:latin typeface="Times New Roman" panose="02020603050405020304" pitchFamily="18" charset="0"/>
              <a:cs typeface="Times New Roman" panose="02020603050405020304" pitchFamily="18" charset="0"/>
            </a:rPr>
            <a:t>%</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0.17944</cdr:x>
      <cdr:y>0.18548</cdr:y>
    </cdr:from>
    <cdr:to>
      <cdr:x>0.69073</cdr:x>
      <cdr:y>0.3422</cdr:y>
    </cdr:to>
    <cdr:sp macro="" textlink="">
      <cdr:nvSpPr>
        <cdr:cNvPr id="6" name="TextBox 1"/>
        <cdr:cNvSpPr txBox="1"/>
      </cdr:nvSpPr>
      <cdr:spPr>
        <a:xfrm xmlns:a="http://schemas.openxmlformats.org/drawingml/2006/main">
          <a:off x="827584" y="801370"/>
          <a:ext cx="2358050"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20 267,7 млн. рублей</a:t>
          </a:r>
        </a:p>
      </cdr:txBody>
    </cdr:sp>
  </cdr:relSizeAnchor>
  <cdr:relSizeAnchor xmlns:cdr="http://schemas.openxmlformats.org/drawingml/2006/chartDrawing">
    <cdr:from>
      <cdr:x>0.58194</cdr:x>
      <cdr:y>0.43164</cdr:y>
    </cdr:from>
    <cdr:to>
      <cdr:x>0.89766</cdr:x>
      <cdr:y>0.54831</cdr:y>
    </cdr:to>
    <cdr:sp macro="" textlink="">
      <cdr:nvSpPr>
        <cdr:cNvPr id="2" name="TextBox 1"/>
        <cdr:cNvSpPr txBox="1"/>
      </cdr:nvSpPr>
      <cdr:spPr>
        <a:xfrm xmlns:a="http://schemas.openxmlformats.org/drawingml/2006/main">
          <a:off x="2683864" y="1864907"/>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0.44338</cdr:x>
      <cdr:y>0.56994</cdr:y>
    </cdr:from>
    <cdr:to>
      <cdr:x>0.69964</cdr:x>
      <cdr:y>0.66604</cdr:y>
    </cdr:to>
    <cdr:sp macro="" textlink="">
      <cdr:nvSpPr>
        <cdr:cNvPr id="2" name="TextBox 1"/>
        <cdr:cNvSpPr txBox="1">
          <a:spLocks xmlns:a="http://schemas.openxmlformats.org/drawingml/2006/main" noChangeArrowheads="1"/>
        </cdr:cNvSpPr>
      </cdr:nvSpPr>
      <cdr:spPr bwMode="auto">
        <a:xfrm xmlns:a="http://schemas.openxmlformats.org/drawingml/2006/main" rot="20291906">
          <a:off x="1308849" y="1594721"/>
          <a:ext cx="756503" cy="268896"/>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smtClean="0">
              <a:solidFill>
                <a:srgbClr val="009E41"/>
              </a:solidFill>
              <a:latin typeface="Times New Roman" panose="02020603050405020304" pitchFamily="18" charset="0"/>
              <a:cs typeface="Times New Roman" panose="02020603050405020304" pitchFamily="18" charset="0"/>
            </a:rPr>
            <a:t>+43,9%</a:t>
          </a:r>
        </a:p>
      </cdr:txBody>
    </cdr:sp>
  </cdr:relSizeAnchor>
  <cdr:relSizeAnchor xmlns:cdr="http://schemas.openxmlformats.org/drawingml/2006/chartDrawing">
    <cdr:from>
      <cdr:x>0.46347</cdr:x>
      <cdr:y>0.50946</cdr:y>
    </cdr:from>
    <cdr:to>
      <cdr:x>0.65861</cdr:x>
      <cdr:y>0.58667</cdr:y>
    </cdr:to>
    <cdr:cxnSp macro="">
      <cdr:nvCxnSpPr>
        <cdr:cNvPr id="3" name="Прямая со стрелкой 2"/>
        <cdr:cNvCxnSpPr/>
      </cdr:nvCxnSpPr>
      <cdr:spPr>
        <a:xfrm xmlns:a="http://schemas.openxmlformats.org/drawingml/2006/main" flipV="1">
          <a:off x="1368152" y="1425488"/>
          <a:ext cx="576064" cy="216024"/>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0.44697</cdr:x>
      <cdr:y>0.43607</cdr:y>
    </cdr:from>
    <cdr:to>
      <cdr:x>0.69788</cdr:x>
      <cdr:y>0.53865</cdr:y>
    </cdr:to>
    <cdr:sp macro="" textlink="">
      <cdr:nvSpPr>
        <cdr:cNvPr id="4" name="TextBox 1"/>
        <cdr:cNvSpPr txBox="1">
          <a:spLocks xmlns:a="http://schemas.openxmlformats.org/drawingml/2006/main" noChangeArrowheads="1"/>
        </cdr:cNvSpPr>
      </cdr:nvSpPr>
      <cdr:spPr bwMode="auto">
        <a:xfrm xmlns:a="http://schemas.openxmlformats.org/drawingml/2006/main" rot="20408485">
          <a:off x="1319444" y="1220128"/>
          <a:ext cx="740687" cy="28702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9E41"/>
              </a:solidFill>
              <a:latin typeface="Times New Roman" panose="02020603050405020304" pitchFamily="18" charset="0"/>
              <a:cs typeface="Times New Roman" panose="02020603050405020304" pitchFamily="18" charset="0"/>
            </a:rPr>
            <a:t>+2117</a:t>
          </a:r>
        </a:p>
      </cdr:txBody>
    </cdr:sp>
  </cdr:relSizeAnchor>
</c:userShapes>
</file>

<file path=ppt/drawings/drawing13.xml><?xml version="1.0" encoding="utf-8"?>
<c:userShapes xmlns:c="http://schemas.openxmlformats.org/drawingml/2006/chart">
  <cdr:relSizeAnchor xmlns:cdr="http://schemas.openxmlformats.org/drawingml/2006/chartDrawing">
    <cdr:from>
      <cdr:x>0.82167</cdr:x>
      <cdr:y>0.13312</cdr:y>
    </cdr:from>
    <cdr:to>
      <cdr:x>0.98271</cdr:x>
      <cdr:y>0.32499</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26895" y="651825"/>
          <a:ext cx="1063617" cy="939500"/>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0.40589</cdr:x>
      <cdr:y>0.2417</cdr:y>
    </cdr:from>
    <cdr:to>
      <cdr:x>0.49311</cdr:x>
      <cdr:y>0.28581</cdr:y>
    </cdr:to>
    <cdr:sp macro="" textlink="">
      <cdr:nvSpPr>
        <cdr:cNvPr id="5" name="TextBox 1"/>
        <cdr:cNvSpPr txBox="1"/>
      </cdr:nvSpPr>
      <cdr:spPr>
        <a:xfrm xmlns:a="http://schemas.openxmlformats.org/drawingml/2006/main">
          <a:off x="2680750" y="1183492"/>
          <a:ext cx="576060" cy="215986"/>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b="1" dirty="0" smtClean="0">
              <a:latin typeface="Times New Roman" panose="02020603050405020304" pitchFamily="18" charset="0"/>
              <a:cs typeface="Times New Roman" panose="02020603050405020304" pitchFamily="18" charset="0"/>
            </a:rPr>
            <a:t>4</a:t>
          </a:r>
          <a:r>
            <a:rPr lang="ru-RU" sz="1100" b="1" dirty="0" smtClean="0">
              <a:solidFill>
                <a:schemeClr val="tx1"/>
              </a:solidFill>
              <a:effectLst/>
              <a:latin typeface="Times New Roman" panose="02020603050405020304" pitchFamily="18" charset="0"/>
              <a:cs typeface="Times New Roman" panose="02020603050405020304" pitchFamily="18" charset="0"/>
            </a:rPr>
            <a:t>,9%</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0.35137</cdr:x>
      <cdr:y>0.29547</cdr:y>
    </cdr:from>
    <cdr:to>
      <cdr:x>0.4495</cdr:x>
      <cdr:y>0.3499</cdr:y>
    </cdr:to>
    <cdr:sp macro="" textlink="">
      <cdr:nvSpPr>
        <cdr:cNvPr id="6" name="TextBox 1"/>
        <cdr:cNvSpPr txBox="1"/>
      </cdr:nvSpPr>
      <cdr:spPr>
        <a:xfrm xmlns:a="http://schemas.openxmlformats.org/drawingml/2006/main">
          <a:off x="2320710" y="1446770"/>
          <a:ext cx="648072" cy="266519"/>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8,4</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0.56943</cdr:x>
      <cdr:y>0.67654</cdr:y>
    </cdr:from>
    <cdr:to>
      <cdr:x>0.65665</cdr:x>
      <cdr:y>0.73069</cdr:y>
    </cdr:to>
    <cdr:sp macro="" textlink="">
      <cdr:nvSpPr>
        <cdr:cNvPr id="8" name="TextBox 1"/>
        <cdr:cNvSpPr txBox="1"/>
      </cdr:nvSpPr>
      <cdr:spPr>
        <a:xfrm xmlns:a="http://schemas.openxmlformats.org/drawingml/2006/main">
          <a:off x="3760870" y="3312687"/>
          <a:ext cx="576060" cy="265148"/>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1,6%</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0.34047</cdr:x>
      <cdr:y>0.62044</cdr:y>
    </cdr:from>
    <cdr:to>
      <cdr:x>0.44351</cdr:x>
      <cdr:y>0.68198</cdr:y>
    </cdr:to>
    <cdr:sp macro="" textlink="">
      <cdr:nvSpPr>
        <cdr:cNvPr id="10" name="TextBox 1"/>
        <cdr:cNvSpPr txBox="1"/>
      </cdr:nvSpPr>
      <cdr:spPr>
        <a:xfrm xmlns:a="http://schemas.openxmlformats.org/drawingml/2006/main">
          <a:off x="2248702" y="3038033"/>
          <a:ext cx="680546" cy="301333"/>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10,1%</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0.28596</cdr:x>
      <cdr:y>0.57729</cdr:y>
    </cdr:from>
    <cdr:to>
      <cdr:x>0.36228</cdr:x>
      <cdr:y>0.63611</cdr:y>
    </cdr:to>
    <cdr:sp macro="" textlink="">
      <cdr:nvSpPr>
        <cdr:cNvPr id="11" name="TextBox 1"/>
        <cdr:cNvSpPr txBox="1"/>
      </cdr:nvSpPr>
      <cdr:spPr>
        <a:xfrm xmlns:a="http://schemas.openxmlformats.org/drawingml/2006/main">
          <a:off x="1888662" y="2826745"/>
          <a:ext cx="504069" cy="288015"/>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3,0%</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0.30396</cdr:x>
      <cdr:y>0.43683</cdr:y>
    </cdr:from>
    <cdr:to>
      <cdr:x>0.4213</cdr:x>
      <cdr:y>0.49565</cdr:y>
    </cdr:to>
    <cdr:sp macro="" textlink="">
      <cdr:nvSpPr>
        <cdr:cNvPr id="12" name="TextBox 1"/>
        <cdr:cNvSpPr txBox="1"/>
      </cdr:nvSpPr>
      <cdr:spPr>
        <a:xfrm xmlns:a="http://schemas.openxmlformats.org/drawingml/2006/main">
          <a:off x="2007526" y="2138979"/>
          <a:ext cx="774993" cy="2880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17,9%</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0.47622</cdr:x>
      <cdr:y>0.64713</cdr:y>
    </cdr:from>
    <cdr:to>
      <cdr:x>0.56344</cdr:x>
      <cdr:y>0.70595</cdr:y>
    </cdr:to>
    <cdr:sp macro="" textlink="">
      <cdr:nvSpPr>
        <cdr:cNvPr id="13" name="TextBox 1"/>
        <cdr:cNvSpPr txBox="1"/>
      </cdr:nvSpPr>
      <cdr:spPr>
        <a:xfrm xmlns:a="http://schemas.openxmlformats.org/drawingml/2006/main">
          <a:off x="3145267" y="3168679"/>
          <a:ext cx="576063" cy="2880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9,9%</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0.53672</cdr:x>
      <cdr:y>0.40742</cdr:y>
    </cdr:from>
    <cdr:to>
      <cdr:x>0.62613</cdr:x>
      <cdr:y>0.46625</cdr:y>
    </cdr:to>
    <cdr:sp macro="" textlink="">
      <cdr:nvSpPr>
        <cdr:cNvPr id="14" name="TextBox 1"/>
        <cdr:cNvSpPr txBox="1"/>
      </cdr:nvSpPr>
      <cdr:spPr>
        <a:xfrm xmlns:a="http://schemas.openxmlformats.org/drawingml/2006/main">
          <a:off x="3544846" y="1994947"/>
          <a:ext cx="590524" cy="28806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38,9%</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0.36228</cdr:x>
      <cdr:y>0.19005</cdr:y>
    </cdr:from>
    <cdr:to>
      <cdr:x>0.4495</cdr:x>
      <cdr:y>0.24391</cdr:y>
    </cdr:to>
    <cdr:sp macro="" textlink="">
      <cdr:nvSpPr>
        <cdr:cNvPr id="15" name="TextBox 1"/>
        <cdr:cNvSpPr txBox="1"/>
      </cdr:nvSpPr>
      <cdr:spPr>
        <a:xfrm xmlns:a="http://schemas.openxmlformats.org/drawingml/2006/main">
          <a:off x="2392718" y="930567"/>
          <a:ext cx="576060" cy="26372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100" b="1" dirty="0" smtClean="0">
              <a:solidFill>
                <a:schemeClr val="tx1"/>
              </a:solidFill>
              <a:effectLst/>
              <a:latin typeface="Times New Roman" panose="02020603050405020304" pitchFamily="18" charset="0"/>
              <a:cs typeface="Times New Roman" panose="02020603050405020304" pitchFamily="18" charset="0"/>
            </a:rPr>
            <a:t>0,3%</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0.40589</cdr:x>
      <cdr:y>0.68376</cdr:y>
    </cdr:from>
    <cdr:to>
      <cdr:x>0.48221</cdr:x>
      <cdr:y>0.73028</cdr:y>
    </cdr:to>
    <cdr:sp macro="" textlink="">
      <cdr:nvSpPr>
        <cdr:cNvPr id="16" name="TextBox 1"/>
        <cdr:cNvSpPr txBox="1"/>
      </cdr:nvSpPr>
      <cdr:spPr>
        <a:xfrm xmlns:a="http://schemas.openxmlformats.org/drawingml/2006/main">
          <a:off x="2680750" y="3348085"/>
          <a:ext cx="504069" cy="22773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5,0%</a:t>
          </a:r>
          <a:endParaRPr lang="ru-RU" b="1" dirty="0">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0.45513</cdr:x>
      <cdr:y>0.58299</cdr:y>
    </cdr:from>
    <cdr:to>
      <cdr:x>0.71317</cdr:x>
      <cdr:y>0.67738</cdr:y>
    </cdr:to>
    <cdr:sp macro="" textlink="">
      <cdr:nvSpPr>
        <cdr:cNvPr id="2" name="TextBox 1"/>
        <cdr:cNvSpPr txBox="1">
          <a:spLocks xmlns:a="http://schemas.openxmlformats.org/drawingml/2006/main" noChangeArrowheads="1"/>
        </cdr:cNvSpPr>
      </cdr:nvSpPr>
      <cdr:spPr bwMode="auto">
        <a:xfrm xmlns:a="http://schemas.openxmlformats.org/drawingml/2006/main" rot="20306467">
          <a:off x="1343535" y="1665158"/>
          <a:ext cx="761734" cy="26960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009E41"/>
              </a:solidFill>
              <a:latin typeface="Times New Roman" panose="02020603050405020304" pitchFamily="18" charset="0"/>
              <a:cs typeface="Times New Roman" panose="02020603050405020304" pitchFamily="18" charset="0"/>
            </a:rPr>
            <a:t>+43,3%</a:t>
          </a:r>
        </a:p>
      </cdr:txBody>
    </cdr:sp>
  </cdr:relSizeAnchor>
  <cdr:relSizeAnchor xmlns:cdr="http://schemas.openxmlformats.org/drawingml/2006/chartDrawing">
    <cdr:from>
      <cdr:x>0.47177</cdr:x>
      <cdr:y>0.52615</cdr:y>
    </cdr:from>
    <cdr:to>
      <cdr:x>0.6913</cdr:x>
      <cdr:y>0.61248</cdr:y>
    </cdr:to>
    <cdr:cxnSp macro="">
      <cdr:nvCxnSpPr>
        <cdr:cNvPr id="3" name="Прямая со стрелкой 2"/>
        <cdr:cNvCxnSpPr/>
      </cdr:nvCxnSpPr>
      <cdr:spPr>
        <a:xfrm xmlns:a="http://schemas.openxmlformats.org/drawingml/2006/main" flipV="1">
          <a:off x="1392655" y="1502830"/>
          <a:ext cx="648072" cy="246578"/>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0.45588</cdr:x>
      <cdr:y>0.46401</cdr:y>
    </cdr:from>
    <cdr:to>
      <cdr:x>0.68532</cdr:x>
      <cdr:y>0.55759</cdr:y>
    </cdr:to>
    <cdr:sp macro="" textlink="">
      <cdr:nvSpPr>
        <cdr:cNvPr id="4" name="TextBox 1"/>
        <cdr:cNvSpPr txBox="1">
          <a:spLocks xmlns:a="http://schemas.openxmlformats.org/drawingml/2006/main" noChangeArrowheads="1"/>
        </cdr:cNvSpPr>
      </cdr:nvSpPr>
      <cdr:spPr bwMode="auto">
        <a:xfrm xmlns:a="http://schemas.openxmlformats.org/drawingml/2006/main" rot="20448128">
          <a:off x="1345760" y="1325335"/>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smtClean="0">
              <a:solidFill>
                <a:srgbClr val="009E41"/>
              </a:solidFill>
              <a:latin typeface="Times New Roman" panose="02020603050405020304" pitchFamily="18" charset="0"/>
              <a:cs typeface="Times New Roman" panose="02020603050405020304" pitchFamily="18" charset="0"/>
            </a:rPr>
            <a:t>+2293</a:t>
          </a:r>
          <a:endParaRPr lang="ru-RU" altLang="ru-RU" sz="1200" b="1" dirty="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0.41589</cdr:x>
      <cdr:y>0.41096</cdr:y>
    </cdr:from>
    <cdr:to>
      <cdr:x>0.5974</cdr:x>
      <cdr:y>0.47945</cdr:y>
    </cdr:to>
    <cdr:cxnSp macro="">
      <cdr:nvCxnSpPr>
        <cdr:cNvPr id="5" name="Прямая со стрелкой 4"/>
        <cdr:cNvCxnSpPr/>
      </cdr:nvCxnSpPr>
      <cdr:spPr>
        <a:xfrm xmlns:a="http://schemas.openxmlformats.org/drawingml/2006/main" flipV="1">
          <a:off x="1691208" y="2160240"/>
          <a:ext cx="738114" cy="360029"/>
        </a:xfrm>
        <a:prstGeom xmlns:a="http://schemas.openxmlformats.org/drawingml/2006/main" prst="straightConnector1">
          <a:avLst/>
        </a:prstGeom>
        <a:ln xmlns:a="http://schemas.openxmlformats.org/drawingml/2006/main" w="38100">
          <a:solidFill>
            <a:srgbClr val="00BD4F"/>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0.39301</cdr:y>
    </cdr:from>
    <cdr:to>
      <cdr:x>0.59941</cdr:x>
      <cdr:y>0.47309</cdr:y>
    </cdr:to>
    <cdr:sp macro="" textlink="">
      <cdr:nvSpPr>
        <cdr:cNvPr id="7" name="TextBox 1"/>
        <cdr:cNvSpPr txBox="1"/>
      </cdr:nvSpPr>
      <cdr:spPr>
        <a:xfrm xmlns:a="http://schemas.openxmlformats.org/drawingml/2006/main" rot="20001114">
          <a:off x="1564076" y="2065913"/>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+193,5</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0.41951</cdr:x>
      <cdr:y>0.441</cdr:y>
    </cdr:from>
    <cdr:to>
      <cdr:x>0.61607</cdr:x>
      <cdr:y>0.52107</cdr:y>
    </cdr:to>
    <cdr:sp macro="" textlink="">
      <cdr:nvSpPr>
        <cdr:cNvPr id="8" name="TextBox 1"/>
        <cdr:cNvSpPr txBox="1"/>
      </cdr:nvSpPr>
      <cdr:spPr>
        <a:xfrm xmlns:a="http://schemas.openxmlformats.org/drawingml/2006/main" rot="19987992">
          <a:off x="1705918" y="2318135"/>
          <a:ext cx="799308" cy="4208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a:solidFill>
                <a:srgbClr val="00BD4F"/>
              </a:solidFill>
              <a:latin typeface="Times New Roman" panose="02020603050405020304" pitchFamily="18" charset="0"/>
              <a:cs typeface="Times New Roman" panose="02020603050405020304" pitchFamily="18" charset="0"/>
            </a:rPr>
            <a:t>+</a:t>
          </a:r>
          <a:r>
            <a:rPr lang="ru-RU" sz="1400" b="1" dirty="0" smtClean="0">
              <a:solidFill>
                <a:srgbClr val="00BD4F"/>
              </a:solidFill>
              <a:latin typeface="Times New Roman" panose="02020603050405020304" pitchFamily="18" charset="0"/>
              <a:cs typeface="Times New Roman" panose="02020603050405020304" pitchFamily="18" charset="0"/>
            </a:rPr>
            <a:t>4,2%</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a:xfrm xmlns:a="http://schemas.openxmlformats.org/drawingml/2006/main">
          <a:off x="2022512" y="2566944"/>
          <a:ext cx="1762144" cy="492443"/>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4 830,0</a:t>
          </a:r>
          <a:r>
            <a:rPr lang="ru-RU" sz="2600" b="1" dirty="0" smtClean="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0.72265</cdr:x>
      <cdr:y>0.64272</cdr:y>
    </cdr:from>
    <cdr:to>
      <cdr:x>0.77227</cdr:x>
      <cdr:y>0.68063</cdr:y>
    </cdr:to>
    <cdr:cxnSp macro="">
      <cdr:nvCxnSpPr>
        <cdr:cNvPr id="8" name="Прямая соединительная линия 7"/>
        <cdr:cNvCxnSpPr/>
      </cdr:nvCxnSpPr>
      <cdr:spPr>
        <a:xfrm xmlns:a="http://schemas.openxmlformats.org/drawingml/2006/main">
          <a:off x="4032449" y="3661868"/>
          <a:ext cx="276892" cy="21602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0.38713</cdr:x>
      <cdr:y>0.02437</cdr:y>
    </cdr:from>
    <cdr:to>
      <cdr:x>0.70234</cdr:x>
      <cdr:y>0.13781</cdr:y>
    </cdr:to>
    <cdr:sp macro="" textlink="">
      <cdr:nvSpPr>
        <cdr:cNvPr id="16" name="TextBox 7"/>
        <cdr:cNvSpPr txBox="1"/>
      </cdr:nvSpPr>
      <cdr:spPr>
        <a:xfrm xmlns:a="http://schemas.openxmlformats.org/drawingml/2006/main">
          <a:off x="2160241" y="138826"/>
          <a:ext cx="1758870"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Капремонт, ремонт и содержание автодорог местного значения</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0.51618</cdr:x>
      <cdr:y>0.13781</cdr:y>
    </cdr:from>
    <cdr:to>
      <cdr:x>0.54473</cdr:x>
      <cdr:y>0.25783</cdr:y>
    </cdr:to>
    <cdr:cxnSp macro="">
      <cdr:nvCxnSpPr>
        <cdr:cNvPr id="17" name="Прямая соединительная линия 16"/>
        <cdr:cNvCxnSpPr>
          <a:stCxn xmlns:a="http://schemas.openxmlformats.org/drawingml/2006/main" id="16" idx="2"/>
        </cdr:cNvCxnSpPr>
      </cdr:nvCxnSpPr>
      <cdr:spPr>
        <a:xfrm xmlns:a="http://schemas.openxmlformats.org/drawingml/2006/main" flipH="1">
          <a:off x="2880343" y="785157"/>
          <a:ext cx="159333" cy="68382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0.70363</cdr:x>
      <cdr:y>0.16617</cdr:y>
    </cdr:from>
    <cdr:to>
      <cdr:x>0.99151</cdr:x>
      <cdr:y>0.27961</cdr:y>
    </cdr:to>
    <cdr:sp macro="" textlink="">
      <cdr:nvSpPr>
        <cdr:cNvPr id="18" name="TextBox 7"/>
        <cdr:cNvSpPr txBox="1"/>
      </cdr:nvSpPr>
      <cdr:spPr>
        <a:xfrm xmlns:a="http://schemas.openxmlformats.org/drawingml/2006/main">
          <a:off x="3926350" y="946740"/>
          <a:ext cx="1606403"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Содержание КУ «Чувашупрдор</a:t>
          </a:r>
          <a:r>
            <a:rPr lang="ru-RU" sz="1400" b="0" dirty="0" smtClean="0">
              <a:latin typeface="Times New Roman" panose="02020603050405020304" pitchFamily="18" charset="0"/>
              <a:cs typeface="Times New Roman" panose="02020603050405020304" pitchFamily="18" charset="0"/>
            </a:rPr>
            <a:t>» Минтранса Чувашии</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0.12771</cdr:x>
      <cdr:y>0.35527</cdr:y>
    </cdr:from>
    <cdr:to>
      <cdr:x>0.24404</cdr:x>
      <cdr:y>0.41219</cdr:y>
    </cdr:to>
    <cdr:cxnSp macro="">
      <cdr:nvCxnSpPr>
        <cdr:cNvPr id="22" name="Прямая соединительная линия 21"/>
        <cdr:cNvCxnSpPr>
          <a:stCxn xmlns:a="http://schemas.openxmlformats.org/drawingml/2006/main" id="35" idx="2"/>
        </cdr:cNvCxnSpPr>
      </cdr:nvCxnSpPr>
      <cdr:spPr>
        <a:xfrm xmlns:a="http://schemas.openxmlformats.org/drawingml/2006/main">
          <a:off x="712636" y="2024154"/>
          <a:ext cx="649135" cy="32429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0.54198</cdr:x>
      <cdr:y>0.76849</cdr:y>
    </cdr:from>
    <cdr:to>
      <cdr:x>0.64523</cdr:x>
      <cdr:y>0.81654</cdr:y>
    </cdr:to>
    <cdr:cxnSp macro="">
      <cdr:nvCxnSpPr>
        <cdr:cNvPr id="23" name="Прямая соединительная линия 22"/>
        <cdr:cNvCxnSpPr/>
      </cdr:nvCxnSpPr>
      <cdr:spPr>
        <a:xfrm xmlns:a="http://schemas.openxmlformats.org/drawingml/2006/main" flipH="1" flipV="1">
          <a:off x="3024337" y="4378466"/>
          <a:ext cx="576119" cy="273759"/>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0.50327</cdr:x>
      <cdr:y>0.81093</cdr:y>
    </cdr:from>
    <cdr:to>
      <cdr:x>0.88189</cdr:x>
      <cdr:y>0.92437</cdr:y>
    </cdr:to>
    <cdr:sp macro="" textlink="">
      <cdr:nvSpPr>
        <cdr:cNvPr id="29" name="TextBox 7"/>
        <cdr:cNvSpPr txBox="1"/>
      </cdr:nvSpPr>
      <cdr:spPr>
        <a:xfrm xmlns:a="http://schemas.openxmlformats.org/drawingml/2006/main">
          <a:off x="2808303" y="4620261"/>
          <a:ext cx="2112744"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Внедрение автоматических </a:t>
          </a:r>
          <a:r>
            <a:rPr lang="ru-RU" sz="1400" b="0" dirty="0" smtClean="0">
              <a:latin typeface="Times New Roman" panose="02020603050405020304" pitchFamily="18" charset="0"/>
              <a:cs typeface="Times New Roman" panose="02020603050405020304" pitchFamily="18" charset="0"/>
            </a:rPr>
            <a:t>пунктов </a:t>
          </a:r>
          <a:r>
            <a:rPr lang="ru-RU" sz="1400" b="0" dirty="0">
              <a:latin typeface="Times New Roman" panose="02020603050405020304" pitchFamily="18" charset="0"/>
              <a:cs typeface="Times New Roman" panose="02020603050405020304" pitchFamily="18" charset="0"/>
            </a:rPr>
            <a:t>весового и габаритного контроля</a:t>
          </a:r>
        </a:p>
      </cdr:txBody>
    </cdr:sp>
  </cdr:relSizeAnchor>
  <cdr:relSizeAnchor xmlns:cdr="http://schemas.openxmlformats.org/drawingml/2006/chartDrawing">
    <cdr:from>
      <cdr:x>0.2968</cdr:x>
      <cdr:y>0.66799</cdr:y>
    </cdr:from>
    <cdr:to>
      <cdr:x>0.35528</cdr:x>
      <cdr:y>0.71855</cdr:y>
    </cdr:to>
    <cdr:cxnSp macro="">
      <cdr:nvCxnSpPr>
        <cdr:cNvPr id="30" name="Прямая соединительная линия 29"/>
        <cdr:cNvCxnSpPr/>
      </cdr:nvCxnSpPr>
      <cdr:spPr>
        <a:xfrm xmlns:a="http://schemas.openxmlformats.org/drawingml/2006/main" flipV="1">
          <a:off x="1656185" y="3805885"/>
          <a:ext cx="326293" cy="288031"/>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0.19082</cdr:x>
      <cdr:y>0.47842</cdr:y>
    </cdr:from>
    <cdr:to>
      <cdr:x>0.24518</cdr:x>
      <cdr:y>0.47842</cdr:y>
    </cdr:to>
    <cdr:cxnSp macro="">
      <cdr:nvCxnSpPr>
        <cdr:cNvPr id="20" name="Прямая соединительная линия 19"/>
        <cdr:cNvCxnSpPr/>
      </cdr:nvCxnSpPr>
      <cdr:spPr>
        <a:xfrm xmlns:a="http://schemas.openxmlformats.org/drawingml/2006/main" flipV="1">
          <a:off x="1064797" y="2725764"/>
          <a:ext cx="303356" cy="26"/>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0.68063</cdr:y>
    </cdr:from>
    <cdr:to>
      <cdr:x>0.34842</cdr:x>
      <cdr:y>0.79407</cdr:y>
    </cdr:to>
    <cdr:sp macro="" textlink="">
      <cdr:nvSpPr>
        <cdr:cNvPr id="24" name="TextBox 7"/>
        <cdr:cNvSpPr txBox="1"/>
      </cdr:nvSpPr>
      <cdr:spPr>
        <a:xfrm xmlns:a="http://schemas.openxmlformats.org/drawingml/2006/main">
          <a:off x="0" y="3877892"/>
          <a:ext cx="1944217"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Строительство и </a:t>
          </a:r>
          <a:r>
            <a:rPr lang="ru-RU" sz="1400" b="0" dirty="0">
              <a:solidFill>
                <a:prstClr val="black"/>
              </a:solidFill>
              <a:latin typeface="Times New Roman" panose="02020603050405020304" pitchFamily="18" charset="0"/>
              <a:cs typeface="Times New Roman" panose="02020603050405020304" pitchFamily="18" charset="0"/>
            </a:rPr>
            <a:t>реконструкция автодорог местного значения</a:t>
          </a:r>
        </a:p>
      </cdr:txBody>
    </cdr:sp>
  </cdr:relSizeAnchor>
  <cdr:relSizeAnchor xmlns:cdr="http://schemas.openxmlformats.org/drawingml/2006/chartDrawing">
    <cdr:from>
      <cdr:x>0.38713</cdr:x>
      <cdr:y>0.76849</cdr:y>
    </cdr:from>
    <cdr:to>
      <cdr:x>0.50327</cdr:x>
      <cdr:y>0.8323</cdr:y>
    </cdr:to>
    <cdr:cxnSp macro="">
      <cdr:nvCxnSpPr>
        <cdr:cNvPr id="25" name="Прямая соединительная линия 24"/>
        <cdr:cNvCxnSpPr/>
      </cdr:nvCxnSpPr>
      <cdr:spPr>
        <a:xfrm xmlns:a="http://schemas.openxmlformats.org/drawingml/2006/main" flipV="1">
          <a:off x="2160229" y="4378466"/>
          <a:ext cx="648084" cy="36355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0.40258</cdr:y>
    </cdr:from>
    <cdr:to>
      <cdr:x>0.22414</cdr:x>
      <cdr:y>0.59165</cdr:y>
    </cdr:to>
    <cdr:sp macro="" textlink="">
      <cdr:nvSpPr>
        <cdr:cNvPr id="31" name="TextBox 7"/>
        <cdr:cNvSpPr txBox="1"/>
      </cdr:nvSpPr>
      <cdr:spPr>
        <a:xfrm xmlns:a="http://schemas.openxmlformats.org/drawingml/2006/main">
          <a:off x="0" y="2293716"/>
          <a:ext cx="1250727" cy="1077218"/>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a:solidFill>
                <a:prstClr val="black"/>
              </a:solidFill>
              <a:latin typeface="Times New Roman" panose="02020603050405020304" pitchFamily="18" charset="0"/>
              <a:cs typeface="Times New Roman" panose="02020603050405020304" pitchFamily="18" charset="0"/>
            </a:rPr>
            <a:t>Организация и обеспечение безопасности дорожного движения</a:t>
          </a:r>
        </a:p>
      </cdr:txBody>
    </cdr:sp>
  </cdr:relSizeAnchor>
  <cdr:relSizeAnchor xmlns:cdr="http://schemas.openxmlformats.org/drawingml/2006/chartDrawing">
    <cdr:from>
      <cdr:x>0.00512</cdr:x>
      <cdr:y>0.24183</cdr:y>
    </cdr:from>
    <cdr:to>
      <cdr:x>0.2503</cdr:x>
      <cdr:y>0.35527</cdr:y>
    </cdr:to>
    <cdr:sp macro="" textlink="">
      <cdr:nvSpPr>
        <cdr:cNvPr id="35" name="TextBox 7"/>
        <cdr:cNvSpPr txBox="1"/>
      </cdr:nvSpPr>
      <cdr:spPr>
        <a:xfrm xmlns:a="http://schemas.openxmlformats.org/drawingml/2006/main">
          <a:off x="28570" y="1377823"/>
          <a:ext cx="1368132"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Поддержка местных инициатив</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0.11614</cdr:x>
      <cdr:y>0.83726</cdr:y>
    </cdr:from>
    <cdr:to>
      <cdr:x>0.47842</cdr:x>
      <cdr:y>0.9507</cdr:y>
    </cdr:to>
    <cdr:sp macro="" textlink="">
      <cdr:nvSpPr>
        <cdr:cNvPr id="26" name="TextBox 7"/>
        <cdr:cNvSpPr txBox="1"/>
      </cdr:nvSpPr>
      <cdr:spPr>
        <a:xfrm xmlns:a="http://schemas.openxmlformats.org/drawingml/2006/main">
          <a:off x="648073" y="4770275"/>
          <a:ext cx="2021565"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Строительство и </a:t>
          </a:r>
          <a:r>
            <a:rPr lang="ru-RU" sz="1400" b="0" dirty="0">
              <a:latin typeface="Times New Roman" panose="02020603050405020304" pitchFamily="18" charset="0"/>
              <a:cs typeface="Times New Roman" panose="02020603050405020304" pitchFamily="18" charset="0"/>
            </a:rPr>
            <a:t>реконструкция автодорог </a:t>
          </a:r>
          <a:r>
            <a:rPr lang="ru-RU" sz="1400" b="0" dirty="0" smtClean="0">
              <a:latin typeface="Times New Roman" panose="02020603050405020304" pitchFamily="18" charset="0"/>
              <a:cs typeface="Times New Roman" panose="02020603050405020304" pitchFamily="18" charset="0"/>
            </a:rPr>
            <a:t>регионального значения </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0.76884</cdr:x>
      <cdr:y>0.29781</cdr:y>
    </cdr:from>
    <cdr:to>
      <cdr:x>0.83828</cdr:x>
      <cdr:y>0.42858</cdr:y>
    </cdr:to>
    <cdr:cxnSp macro="">
      <cdr:nvCxnSpPr>
        <cdr:cNvPr id="27" name="Прямая соединительная линия 26"/>
        <cdr:cNvCxnSpPr>
          <a:endCxn xmlns:a="http://schemas.openxmlformats.org/drawingml/2006/main" id="19" idx="1"/>
        </cdr:cNvCxnSpPr>
      </cdr:nvCxnSpPr>
      <cdr:spPr>
        <a:xfrm xmlns:a="http://schemas.openxmlformats.org/drawingml/2006/main" flipV="1">
          <a:off x="4290214" y="1696759"/>
          <a:ext cx="387456" cy="74507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0.83828</cdr:x>
      <cdr:y>0.2762</cdr:y>
    </cdr:from>
    <cdr:to>
      <cdr:x>0.96342</cdr:x>
      <cdr:y>0.31942</cdr:y>
    </cdr:to>
    <cdr:sp macro="" textlink="">
      <cdr:nvSpPr>
        <cdr:cNvPr id="19" name="TextBox 7"/>
        <cdr:cNvSpPr txBox="1"/>
      </cdr:nvSpPr>
      <cdr:spPr>
        <a:xfrm xmlns:a="http://schemas.openxmlformats.org/drawingml/2006/main">
          <a:off x="4677670" y="1573636"/>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1,0%</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0.54198</cdr:x>
      <cdr:y>0.13717</cdr:y>
    </cdr:from>
    <cdr:to>
      <cdr:x>0.66712</cdr:x>
      <cdr:y>0.18038</cdr:y>
    </cdr:to>
    <cdr:sp macro="" textlink="">
      <cdr:nvSpPr>
        <cdr:cNvPr id="21" name="TextBox 7"/>
        <cdr:cNvSpPr txBox="1"/>
      </cdr:nvSpPr>
      <cdr:spPr>
        <a:xfrm xmlns:a="http://schemas.openxmlformats.org/drawingml/2006/main">
          <a:off x="3024337" y="781548"/>
          <a:ext cx="698295" cy="246188"/>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40,5%</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0.0275</cdr:x>
      <cdr:y>0.35203</cdr:y>
    </cdr:from>
    <cdr:to>
      <cdr:x>0.15264</cdr:x>
      <cdr:y>0.39525</cdr:y>
    </cdr:to>
    <cdr:sp macro="" textlink="">
      <cdr:nvSpPr>
        <cdr:cNvPr id="28" name="TextBox 7"/>
        <cdr:cNvSpPr txBox="1"/>
      </cdr:nvSpPr>
      <cdr:spPr>
        <a:xfrm xmlns:a="http://schemas.openxmlformats.org/drawingml/2006/main">
          <a:off x="153444" y="2005684"/>
          <a:ext cx="698295" cy="24624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2,1%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0.05553</cdr:x>
      <cdr:y>0.57952</cdr:y>
    </cdr:from>
    <cdr:to>
      <cdr:x>0.18066</cdr:x>
      <cdr:y>0.62274</cdr:y>
    </cdr:to>
    <cdr:sp macro="" textlink="">
      <cdr:nvSpPr>
        <cdr:cNvPr id="32" name="TextBox 7"/>
        <cdr:cNvSpPr txBox="1"/>
      </cdr:nvSpPr>
      <cdr:spPr>
        <a:xfrm xmlns:a="http://schemas.openxmlformats.org/drawingml/2006/main">
          <a:off x="309874" y="3301828"/>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4,6%</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0.10324</cdr:x>
      <cdr:y>0.79493</cdr:y>
    </cdr:from>
    <cdr:to>
      <cdr:x>0.22837</cdr:x>
      <cdr:y>0.83815</cdr:y>
    </cdr:to>
    <cdr:sp macro="" textlink="">
      <cdr:nvSpPr>
        <cdr:cNvPr id="33" name="TextBox 7"/>
        <cdr:cNvSpPr txBox="1"/>
      </cdr:nvSpPr>
      <cdr:spPr>
        <a:xfrm xmlns:a="http://schemas.openxmlformats.org/drawingml/2006/main">
          <a:off x="576065" y="4529092"/>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23,1%</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0.24387</cdr:x>
      <cdr:y>0.94604</cdr:y>
    </cdr:from>
    <cdr:to>
      <cdr:x>0.369</cdr:x>
      <cdr:y>0.98926</cdr:y>
    </cdr:to>
    <cdr:sp macro="" textlink="">
      <cdr:nvSpPr>
        <cdr:cNvPr id="34" name="TextBox 7"/>
        <cdr:cNvSpPr txBox="1"/>
      </cdr:nvSpPr>
      <cdr:spPr>
        <a:xfrm xmlns:a="http://schemas.openxmlformats.org/drawingml/2006/main">
          <a:off x="1360812" y="5390060"/>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1,7%</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0.62332</cdr:x>
      <cdr:y>0.91709</cdr:y>
    </cdr:from>
    <cdr:to>
      <cdr:x>0.74846</cdr:x>
      <cdr:y>0.96031</cdr:y>
    </cdr:to>
    <cdr:sp macro="" textlink="">
      <cdr:nvSpPr>
        <cdr:cNvPr id="36" name="TextBox 7"/>
        <cdr:cNvSpPr txBox="1"/>
      </cdr:nvSpPr>
      <cdr:spPr>
        <a:xfrm xmlns:a="http://schemas.openxmlformats.org/drawingml/2006/main">
          <a:off x="3478201" y="5225118"/>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1,0%</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0.81932</cdr:x>
      <cdr:y>0.7643</cdr:y>
    </cdr:from>
    <cdr:to>
      <cdr:x>0.94446</cdr:x>
      <cdr:y>0.80751</cdr:y>
    </cdr:to>
    <cdr:sp macro="" textlink="">
      <cdr:nvSpPr>
        <cdr:cNvPr id="37" name="TextBox 7"/>
        <cdr:cNvSpPr txBox="1"/>
      </cdr:nvSpPr>
      <cdr:spPr>
        <a:xfrm xmlns:a="http://schemas.openxmlformats.org/drawingml/2006/main">
          <a:off x="4571915" y="4354574"/>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26,0%</a:t>
          </a:r>
          <a:endParaRPr lang="ru-RU" sz="1600" b="1" dirty="0">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55 183,1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21.04.2020</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21.04.2020</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734" indent="-285667">
              <a:spcBef>
                <a:spcPct val="30000"/>
              </a:spcBef>
              <a:defRPr sz="1200">
                <a:solidFill>
                  <a:schemeClr val="tx1"/>
                </a:solidFill>
                <a:latin typeface="Calibri" pitchFamily="34" charset="0"/>
              </a:defRPr>
            </a:lvl2pPr>
            <a:lvl3pPr marL="1142668" indent="-228534">
              <a:spcBef>
                <a:spcPct val="30000"/>
              </a:spcBef>
              <a:defRPr sz="1200">
                <a:solidFill>
                  <a:schemeClr val="tx1"/>
                </a:solidFill>
                <a:latin typeface="Calibri" pitchFamily="34" charset="0"/>
              </a:defRPr>
            </a:lvl3pPr>
            <a:lvl4pPr marL="1599734" indent="-228534">
              <a:spcBef>
                <a:spcPct val="30000"/>
              </a:spcBef>
              <a:defRPr sz="1200">
                <a:solidFill>
                  <a:schemeClr val="tx1"/>
                </a:solidFill>
                <a:latin typeface="Calibri" pitchFamily="34" charset="0"/>
              </a:defRPr>
            </a:lvl4pPr>
            <a:lvl5pPr marL="2056802" indent="-228534">
              <a:spcBef>
                <a:spcPct val="30000"/>
              </a:spcBef>
              <a:defRPr sz="1200">
                <a:solidFill>
                  <a:schemeClr val="tx1"/>
                </a:solidFill>
                <a:latin typeface="Calibri" pitchFamily="34" charset="0"/>
              </a:defRPr>
            </a:lvl5pPr>
            <a:lvl6pPr marL="2513868" indent="-228534" eaLnBrk="0" fontAlgn="base" hangingPunct="0">
              <a:spcBef>
                <a:spcPct val="30000"/>
              </a:spcBef>
              <a:spcAft>
                <a:spcPct val="0"/>
              </a:spcAft>
              <a:defRPr sz="1200">
                <a:solidFill>
                  <a:schemeClr val="tx1"/>
                </a:solidFill>
                <a:latin typeface="Calibri" pitchFamily="34" charset="0"/>
              </a:defRPr>
            </a:lvl6pPr>
            <a:lvl7pPr marL="2970936" indent="-228534" eaLnBrk="0" fontAlgn="base" hangingPunct="0">
              <a:spcBef>
                <a:spcPct val="30000"/>
              </a:spcBef>
              <a:spcAft>
                <a:spcPct val="0"/>
              </a:spcAft>
              <a:defRPr sz="1200">
                <a:solidFill>
                  <a:schemeClr val="tx1"/>
                </a:solidFill>
                <a:latin typeface="Calibri" pitchFamily="34" charset="0"/>
              </a:defRPr>
            </a:lvl7pPr>
            <a:lvl8pPr marL="3428002" indent="-228534" eaLnBrk="0" fontAlgn="base" hangingPunct="0">
              <a:spcBef>
                <a:spcPct val="30000"/>
              </a:spcBef>
              <a:spcAft>
                <a:spcPct val="0"/>
              </a:spcAft>
              <a:defRPr sz="1200">
                <a:solidFill>
                  <a:schemeClr val="tx1"/>
                </a:solidFill>
                <a:latin typeface="Calibri" pitchFamily="34" charset="0"/>
              </a:defRPr>
            </a:lvl8pPr>
            <a:lvl9pPr marL="3885069" indent="-228534"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lnSpcReduction="100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23</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27</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8049">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29</a:t>
            </a:fld>
            <a:endParaRPr lang="ru-RU"/>
          </a:p>
        </p:txBody>
      </p:sp>
    </p:spTree>
    <p:extLst>
      <p:ext uri="{BB962C8B-B14F-4D97-AF65-F5344CB8AC3E}">
        <p14:creationId xmlns:p14="http://schemas.microsoft.com/office/powerpoint/2010/main" val="3130678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31</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33</a:t>
            </a:fld>
            <a:endParaRPr lang="ru-RU">
              <a:solidFill>
                <a:prstClr val="black"/>
              </a:solidFill>
            </a:endParaRPr>
          </a:p>
        </p:txBody>
      </p:sp>
    </p:spTree>
    <p:extLst>
      <p:ext uri="{BB962C8B-B14F-4D97-AF65-F5344CB8AC3E}">
        <p14:creationId xmlns:p14="http://schemas.microsoft.com/office/powerpoint/2010/main" val="1153773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latin typeface="Calibri" pitchFamily="34" charset="0"/>
              </a:rPr>
              <a:pPr/>
              <a:t>41</a:t>
            </a:fld>
            <a:endParaRPr lang="ru-RU" altLang="ru-RU" smtClean="0">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latin typeface="Calibri" pitchFamily="34" charset="0"/>
              </a:rPr>
              <a:pPr/>
              <a:t>42</a:t>
            </a:fld>
            <a:endParaRPr lang="ru-RU" altLang="ru-RU" smtClean="0">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latin typeface="Calibri" pitchFamily="34" charset="0"/>
              </a:rPr>
              <a:pPr/>
              <a:t>43</a:t>
            </a:fld>
            <a:endParaRPr lang="ru-RU" altLang="ru-RU" smtClean="0">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48</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54</a:t>
            </a:fld>
            <a:endParaRPr lang="ru-RU"/>
          </a:p>
        </p:txBody>
      </p:sp>
    </p:spTree>
    <p:extLst>
      <p:ext uri="{BB962C8B-B14F-4D97-AF65-F5344CB8AC3E}">
        <p14:creationId xmlns:p14="http://schemas.microsoft.com/office/powerpoint/2010/main" val="18963632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2382765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56</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58</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59</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64</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67</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68</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69</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70</a:t>
            </a:fld>
            <a:endParaRPr lang="ru-RU">
              <a:solidFill>
                <a:prstClr val="black"/>
              </a:solidFill>
            </a:endParaRPr>
          </a:p>
        </p:txBody>
      </p:sp>
    </p:spTree>
    <p:extLst>
      <p:ext uri="{BB962C8B-B14F-4D97-AF65-F5344CB8AC3E}">
        <p14:creationId xmlns:p14="http://schemas.microsoft.com/office/powerpoint/2010/main" val="34436864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77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78</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79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80</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84</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85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89</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chart" Target="../charts/chart19.xml"/></Relationships>
</file>

<file path=ppt/slides/_rels/slide2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chart" Target="../charts/chart22.xml"/></Relationships>
</file>

<file path=ppt/slides/_rels/slide3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chart" Target="../charts/chart24.xml"/><Relationship Id="rId7" Type="http://schemas.openxmlformats.org/officeDocument/2006/relationships/image" Target="../media/image46.jpeg"/><Relationship Id="rId2" Type="http://schemas.openxmlformats.org/officeDocument/2006/relationships/chart" Target="../charts/chart2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jpeg"/><Relationship Id="rId4" Type="http://schemas.openxmlformats.org/officeDocument/2006/relationships/chart" Target="../charts/chart25.xml"/><Relationship Id="rId9"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chart" Target="../charts/chart27.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chart" Target="../charts/chart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chart" Target="../charts/chart30.xml"/><Relationship Id="rId5" Type="http://schemas.openxmlformats.org/officeDocument/2006/relationships/chart" Target="../charts/chart29.xml"/><Relationship Id="rId4" Type="http://schemas.openxmlformats.org/officeDocument/2006/relationships/image" Target="../media/image55.jpeg"/></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chart" Target="../charts/chart33.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chart" Target="../charts/chart3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3.wdp"/></Relationships>
</file>

<file path=ppt/slides/_rels/slide48.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chart" Target="../charts/chart37.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5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8.xml"/><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chart" Target="../charts/chart39.xml"/></Relationships>
</file>

<file path=ppt/slides/_rels/slide5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chart" Target="../charts/chart40.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9.jpeg"/><Relationship Id="rId4" Type="http://schemas.openxmlformats.org/officeDocument/2006/relationships/image" Target="../media/image70.jpeg"/></Relationships>
</file>

<file path=ppt/slides/_rels/slide5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chart" Target="../charts/chart42.xml"/><Relationship Id="rId1" Type="http://schemas.openxmlformats.org/officeDocument/2006/relationships/slideLayout" Target="../slideLayouts/slideLayout6.xml"/><Relationship Id="rId6" Type="http://schemas.openxmlformats.org/officeDocument/2006/relationships/image" Target="../media/image82.jpg"/><Relationship Id="rId5" Type="http://schemas.openxmlformats.org/officeDocument/2006/relationships/image" Target="../media/image81.jpeg"/><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chart" Target="../charts/chart44.xml"/></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89.jpeg"/></Relationships>
</file>

<file path=ppt/slides/_rels/slide66.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90.jpeg"/></Relationships>
</file>

<file path=ppt/slides/_rels/slide6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image" Target="../media/image94.jpeg"/><Relationship Id="rId4" Type="http://schemas.openxmlformats.org/officeDocument/2006/relationships/image" Target="../media/image67.jpeg"/></Relationships>
</file>

<file path=ppt/slides/_rels/slide7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chart" Target="../charts/chart48.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chart" Target="../charts/chart49.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00.jpeg"/></Relationships>
</file>

<file path=ppt/slides/_rels/slide7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chart" Target="../charts/chart50.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100.jpeg"/></Relationships>
</file>

<file path=ppt/slides/_rels/slide78.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2.xml"/><Relationship Id="rId1" Type="http://schemas.openxmlformats.org/officeDocument/2006/relationships/slideLayout" Target="../slideLayouts/slideLayout6.xml"/><Relationship Id="rId5" Type="http://schemas.openxmlformats.org/officeDocument/2006/relationships/chart" Target="../charts/chart52.xml"/><Relationship Id="rId4" Type="http://schemas.openxmlformats.org/officeDocument/2006/relationships/image" Target="../media/image102.jpeg"/></Relationships>
</file>

<file path=ppt/slides/_rels/slide7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4.xml"/><Relationship Id="rId1" Type="http://schemas.openxmlformats.org/officeDocument/2006/relationships/slideLayout" Target="../slideLayouts/slideLayout6.xml"/><Relationship Id="rId5" Type="http://schemas.openxmlformats.org/officeDocument/2006/relationships/image" Target="../media/image104.jpeg"/><Relationship Id="rId4" Type="http://schemas.openxmlformats.org/officeDocument/2006/relationships/chart" Target="../charts/chart54.xml"/></Relationships>
</file>

<file path=ppt/slides/_rels/slide8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106.jpeg"/><Relationship Id="rId4" Type="http://schemas.openxmlformats.org/officeDocument/2006/relationships/chart" Target="../charts/chart56.xml"/></Relationships>
</file>

<file path=ppt/slides/_rels/slide8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chart" Target="../charts/chart57.xml"/></Relationships>
</file>

<file path=ppt/slides/_rels/slide8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image" Target="../media/image111.jpeg"/><Relationship Id="rId1" Type="http://schemas.openxmlformats.org/officeDocument/2006/relationships/slideLayout" Target="../slideLayouts/slideLayout6.xml"/><Relationship Id="rId6" Type="http://schemas.openxmlformats.org/officeDocument/2006/relationships/image" Target="../media/image115.jpeg"/><Relationship Id="rId5" Type="http://schemas.openxmlformats.org/officeDocument/2006/relationships/image" Target="../media/image114.png"/><Relationship Id="rId4" Type="http://schemas.openxmlformats.org/officeDocument/2006/relationships/image" Target="../media/image113.jpeg"/></Relationships>
</file>

<file path=ppt/slides/_rels/slide8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6.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201</a:t>
            </a:r>
            <a:r>
              <a:rPr lang="en-US"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9</a:t>
            </a: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411845"/>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одзаголовок 2"/>
          <p:cNvSpPr txBox="1">
            <a:spLocks/>
          </p:cNvSpPr>
          <p:nvPr/>
        </p:nvSpPr>
        <p:spPr bwMode="auto">
          <a:xfrm>
            <a:off x="6516216" y="3942348"/>
            <a:ext cx="3419872" cy="576064"/>
          </a:xfrm>
          <a:prstGeom prst="rect">
            <a:avLst/>
          </a:prstGeom>
          <a:noFill/>
          <a:ln w="9525">
            <a:noFill/>
            <a:miter lim="800000"/>
            <a:headEnd/>
            <a:tailEnd/>
          </a:ln>
        </p:spPr>
        <p:txBody>
          <a:bodyPr/>
          <a:lstStyle/>
          <a:p>
            <a:pPr eaLnBrk="0" hangingPunct="0"/>
            <a:endParaRPr lang="ru-RU" sz="800" dirty="0" smtClean="0">
              <a:solidFill>
                <a:prstClr val="black"/>
              </a:solidFill>
              <a:latin typeface="Calibri"/>
              <a:cs typeface="Arial" pitchFamily="34" charset="0"/>
            </a:endParaRPr>
          </a:p>
        </p:txBody>
      </p:sp>
      <p:sp>
        <p:nvSpPr>
          <p:cNvPr id="8" name="Подзаголовок 2"/>
          <p:cNvSpPr txBox="1">
            <a:spLocks/>
          </p:cNvSpPr>
          <p:nvPr/>
        </p:nvSpPr>
        <p:spPr bwMode="auto">
          <a:xfrm>
            <a:off x="6627244" y="5055760"/>
            <a:ext cx="2545276"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- 1,22 млн. чел.</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район</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5 городских округов </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291 поселение</a:t>
            </a: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2934717043"/>
              </p:ext>
            </p:extLst>
          </p:nvPr>
        </p:nvGraphicFramePr>
        <p:xfrm>
          <a:off x="107443" y="2719536"/>
          <a:ext cx="6408773" cy="373380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a:t>
                      </a:r>
                      <a:r>
                        <a:rPr lang="en-US" sz="1300" dirty="0" smtClean="0">
                          <a:solidFill>
                            <a:schemeClr val="tx1"/>
                          </a:solidFill>
                          <a:latin typeface="Times New Roman" panose="02020603050405020304" pitchFamily="18" charset="0"/>
                          <a:cs typeface="Times New Roman" panose="02020603050405020304" pitchFamily="18" charset="0"/>
                        </a:rPr>
                        <a:t>8</a:t>
                      </a:r>
                      <a:r>
                        <a:rPr lang="ru-RU" sz="1300" dirty="0" smtClean="0">
                          <a:solidFill>
                            <a:schemeClr val="tx1"/>
                          </a:solidFill>
                          <a:latin typeface="Times New Roman" panose="02020603050405020304" pitchFamily="18" charset="0"/>
                          <a:cs typeface="Times New Roman" panose="02020603050405020304" pitchFamily="18" charset="0"/>
                        </a:rPr>
                        <a:t>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a:t>
                      </a:r>
                      <a:r>
                        <a:rPr lang="en-US" sz="1300" dirty="0" smtClean="0">
                          <a:solidFill>
                            <a:schemeClr val="tx1"/>
                          </a:solidFill>
                          <a:latin typeface="Times New Roman" panose="02020603050405020304" pitchFamily="18" charset="0"/>
                          <a:cs typeface="Times New Roman" panose="02020603050405020304" pitchFamily="18" charset="0"/>
                        </a:rPr>
                        <a:t>9</a:t>
                      </a:r>
                      <a:r>
                        <a:rPr lang="ru-RU" sz="1300" dirty="0" smtClean="0">
                          <a:solidFill>
                            <a:schemeClr val="tx1"/>
                          </a:solidFill>
                          <a:latin typeface="Times New Roman" panose="02020603050405020304" pitchFamily="18" charset="0"/>
                          <a:cs typeface="Times New Roman" panose="02020603050405020304" pitchFamily="18" charset="0"/>
                        </a:rPr>
                        <a:t>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2019г.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2020-2022</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2020</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2021</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2022</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227,3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1 222,9</a:t>
                      </a: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226,3)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1 217,8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1 217,2</a:t>
                      </a:r>
                    </a:p>
                    <a:p>
                      <a:pPr algn="r"/>
                      <a:r>
                        <a:rPr lang="ru-RU" sz="1100" dirty="0" smtClean="0">
                          <a:solidFill>
                            <a:schemeClr val="tx1"/>
                          </a:solidFill>
                          <a:latin typeface="Times New Roman" panose="02020603050405020304" pitchFamily="18" charset="0"/>
                          <a:cs typeface="Times New Roman" panose="02020603050405020304" pitchFamily="18" charset="0"/>
                        </a:rPr>
                        <a:t>(1 219,3)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1 211,2</a:t>
                      </a:r>
                    </a:p>
                    <a:p>
                      <a:pPr algn="r"/>
                      <a:r>
                        <a:rPr lang="ru-RU" sz="1100" dirty="0" smtClean="0">
                          <a:solidFill>
                            <a:schemeClr val="tx1"/>
                          </a:solidFill>
                          <a:latin typeface="Times New Roman" panose="02020603050405020304" pitchFamily="18" charset="0"/>
                          <a:cs typeface="Times New Roman" panose="02020603050405020304" pitchFamily="18" charset="0"/>
                        </a:rPr>
                        <a:t>(1 215,2)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1 205,1</a:t>
                      </a:r>
                    </a:p>
                    <a:p>
                      <a:pPr algn="r"/>
                      <a:r>
                        <a:rPr lang="ru-RU" sz="1100" dirty="0" smtClean="0">
                          <a:solidFill>
                            <a:schemeClr val="tx1"/>
                          </a:solidFill>
                          <a:latin typeface="Times New Roman" panose="02020603050405020304" pitchFamily="18" charset="0"/>
                          <a:cs typeface="Times New Roman" panose="02020603050405020304" pitchFamily="18" charset="0"/>
                        </a:rPr>
                        <a:t>(1 211,5)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млн.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282 876,5</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308 804,5</a:t>
                      </a:r>
                    </a:p>
                    <a:p>
                      <a:pPr algn="r"/>
                      <a:r>
                        <a:rPr lang="ru-RU" sz="1000" dirty="0" smtClean="0">
                          <a:solidFill>
                            <a:schemeClr val="tx1"/>
                          </a:solidFill>
                          <a:latin typeface="Times New Roman" panose="02020603050405020304" pitchFamily="18" charset="0"/>
                          <a:cs typeface="Times New Roman" panose="02020603050405020304" pitchFamily="18" charset="0"/>
                        </a:rPr>
                        <a:t>(312 169,9)</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311 907,2</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312 134,2</a:t>
                      </a:r>
                    </a:p>
                    <a:p>
                      <a:pPr algn="r"/>
                      <a:r>
                        <a:rPr lang="ru-RU" sz="1000" dirty="0" smtClean="0">
                          <a:solidFill>
                            <a:schemeClr val="tx1"/>
                          </a:solidFill>
                          <a:latin typeface="Times New Roman" panose="02020603050405020304" pitchFamily="18" charset="0"/>
                          <a:cs typeface="Times New Roman" panose="02020603050405020304" pitchFamily="18" charset="0"/>
                        </a:rPr>
                        <a:t>(313 682,6)</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330 462,8</a:t>
                      </a:r>
                    </a:p>
                    <a:p>
                      <a:pPr algn="r"/>
                      <a:r>
                        <a:rPr lang="ru-RU" sz="1000" dirty="0" smtClean="0">
                          <a:solidFill>
                            <a:schemeClr val="tx1"/>
                          </a:solidFill>
                          <a:latin typeface="Times New Roman" panose="02020603050405020304" pitchFamily="18" charset="0"/>
                          <a:cs typeface="Times New Roman" panose="02020603050405020304" pitchFamily="18" charset="0"/>
                        </a:rPr>
                        <a:t>(335 693,8)</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350 554,9</a:t>
                      </a:r>
                    </a:p>
                    <a:p>
                      <a:pPr algn="r"/>
                      <a:r>
                        <a:rPr lang="ru-RU" sz="1000" dirty="0" smtClean="0">
                          <a:solidFill>
                            <a:schemeClr val="tx1"/>
                          </a:solidFill>
                          <a:latin typeface="Times New Roman" panose="02020603050405020304" pitchFamily="18" charset="0"/>
                          <a:cs typeface="Times New Roman" panose="02020603050405020304" pitchFamily="18" charset="0"/>
                        </a:rPr>
                        <a:t>(359 598,2)</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102,3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104,0</a:t>
                      </a:r>
                    </a:p>
                    <a:p>
                      <a:pPr algn="r"/>
                      <a:r>
                        <a:rPr lang="ru-RU" sz="1100" dirty="0" smtClean="0">
                          <a:solidFill>
                            <a:schemeClr val="tx1"/>
                          </a:solidFill>
                          <a:latin typeface="Times New Roman" panose="02020603050405020304" pitchFamily="18" charset="0"/>
                          <a:cs typeface="Times New Roman" panose="02020603050405020304" pitchFamily="18" charset="0"/>
                        </a:rPr>
                        <a:t>(103,0)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102,0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105,8</a:t>
                      </a:r>
                    </a:p>
                    <a:p>
                      <a:pPr algn="r"/>
                      <a:r>
                        <a:rPr lang="ru-RU" sz="1100" dirty="0" smtClean="0">
                          <a:solidFill>
                            <a:schemeClr val="tx1"/>
                          </a:solidFill>
                          <a:latin typeface="Times New Roman" panose="02020603050405020304" pitchFamily="18" charset="0"/>
                          <a:cs typeface="Times New Roman" panose="02020603050405020304" pitchFamily="18" charset="0"/>
                        </a:rPr>
                        <a:t>(104,4)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104,8</a:t>
                      </a:r>
                    </a:p>
                    <a:p>
                      <a:pPr algn="r"/>
                      <a:r>
                        <a:rPr lang="ru-RU" sz="1100" dirty="0" smtClean="0">
                          <a:solidFill>
                            <a:schemeClr val="tx1"/>
                          </a:solidFill>
                          <a:latin typeface="Times New Roman" panose="02020603050405020304" pitchFamily="18" charset="0"/>
                          <a:cs typeface="Times New Roman" panose="02020603050405020304" pitchFamily="18" charset="0"/>
                        </a:rPr>
                        <a:t>(104,1)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105,3</a:t>
                      </a:r>
                    </a:p>
                    <a:p>
                      <a:pPr algn="r"/>
                      <a:r>
                        <a:rPr lang="ru-RU" sz="1100" dirty="0" smtClean="0">
                          <a:solidFill>
                            <a:schemeClr val="tx1"/>
                          </a:solidFill>
                          <a:latin typeface="Times New Roman" panose="02020603050405020304" pitchFamily="18" charset="0"/>
                          <a:cs typeface="Times New Roman" panose="02020603050405020304" pitchFamily="18" charset="0"/>
                        </a:rPr>
                        <a:t>(104,7)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27 036,2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28 725,0</a:t>
                      </a:r>
                    </a:p>
                    <a:p>
                      <a:pPr algn="r"/>
                      <a:r>
                        <a:rPr lang="ru-RU" sz="1100" dirty="0" smtClean="0">
                          <a:solidFill>
                            <a:schemeClr val="tx1"/>
                          </a:solidFill>
                          <a:latin typeface="Times New Roman" panose="02020603050405020304" pitchFamily="18" charset="0"/>
                          <a:cs typeface="Times New Roman" panose="02020603050405020304" pitchFamily="18" charset="0"/>
                        </a:rPr>
                        <a:t>(29 454,0)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29</a:t>
                      </a:r>
                      <a:r>
                        <a:rPr lang="ru-RU" sz="1100" baseline="0" dirty="0" smtClean="0">
                          <a:solidFill>
                            <a:schemeClr val="tx1"/>
                          </a:solidFill>
                          <a:latin typeface="Times New Roman" panose="02020603050405020304" pitchFamily="18" charset="0"/>
                          <a:cs typeface="Times New Roman" panose="02020603050405020304" pitchFamily="18" charset="0"/>
                        </a:rPr>
                        <a:t> 630,1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30 701,1</a:t>
                      </a:r>
                    </a:p>
                    <a:p>
                      <a:pPr algn="r"/>
                      <a:r>
                        <a:rPr lang="ru-RU" sz="1100" dirty="0" smtClean="0">
                          <a:solidFill>
                            <a:schemeClr val="tx1"/>
                          </a:solidFill>
                          <a:latin typeface="Times New Roman" panose="02020603050405020304" pitchFamily="18" charset="0"/>
                          <a:cs typeface="Times New Roman" panose="02020603050405020304" pitchFamily="18" charset="0"/>
                        </a:rPr>
                        <a:t>(30</a:t>
                      </a:r>
                      <a:r>
                        <a:rPr lang="ru-RU" sz="1100" baseline="0" dirty="0" smtClean="0">
                          <a:solidFill>
                            <a:schemeClr val="tx1"/>
                          </a:solidFill>
                          <a:latin typeface="Times New Roman" panose="02020603050405020304" pitchFamily="18" charset="0"/>
                          <a:cs typeface="Times New Roman" panose="02020603050405020304" pitchFamily="18" charset="0"/>
                        </a:rPr>
                        <a:t> 822,0)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32 699,9</a:t>
                      </a:r>
                    </a:p>
                    <a:p>
                      <a:pPr algn="r"/>
                      <a:r>
                        <a:rPr lang="ru-RU" sz="1100" dirty="0" smtClean="0">
                          <a:solidFill>
                            <a:schemeClr val="tx1"/>
                          </a:solidFill>
                          <a:latin typeface="Times New Roman" panose="02020603050405020304" pitchFamily="18" charset="0"/>
                          <a:cs typeface="Times New Roman" panose="02020603050405020304" pitchFamily="18" charset="0"/>
                        </a:rPr>
                        <a:t>(33 178,1)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34 825,4</a:t>
                      </a:r>
                    </a:p>
                    <a:p>
                      <a:pPr algn="r"/>
                      <a:r>
                        <a:rPr lang="ru-RU" sz="1100" dirty="0" smtClean="0">
                          <a:solidFill>
                            <a:schemeClr val="tx1"/>
                          </a:solidFill>
                          <a:latin typeface="Times New Roman" panose="02020603050405020304" pitchFamily="18" charset="0"/>
                          <a:cs typeface="Times New Roman" panose="02020603050405020304" pitchFamily="18" charset="0"/>
                        </a:rPr>
                        <a:t>(35 718,3)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регистрируемой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0,66</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0,70</a:t>
                      </a:r>
                    </a:p>
                    <a:p>
                      <a:pPr algn="r"/>
                      <a:r>
                        <a:rPr lang="ru-RU" sz="1100" dirty="0" smtClean="0">
                          <a:solidFill>
                            <a:schemeClr val="tx1"/>
                          </a:solidFill>
                          <a:latin typeface="Times New Roman" panose="02020603050405020304" pitchFamily="18" charset="0"/>
                          <a:cs typeface="Times New Roman" panose="02020603050405020304" pitchFamily="18" charset="0"/>
                        </a:rPr>
                        <a:t>(0,70)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0,68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0,72</a:t>
                      </a:r>
                    </a:p>
                    <a:p>
                      <a:pPr algn="r"/>
                      <a:r>
                        <a:rPr lang="ru-RU" sz="1100" dirty="0" smtClean="0">
                          <a:solidFill>
                            <a:schemeClr val="tx1"/>
                          </a:solidFill>
                          <a:latin typeface="Times New Roman" panose="02020603050405020304" pitchFamily="18" charset="0"/>
                          <a:cs typeface="Times New Roman" panose="02020603050405020304" pitchFamily="18" charset="0"/>
                        </a:rPr>
                        <a:t>(0,70)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0,72</a:t>
                      </a:r>
                    </a:p>
                    <a:p>
                      <a:pPr algn="r"/>
                      <a:r>
                        <a:rPr lang="ru-RU" sz="1100" dirty="0" smtClean="0">
                          <a:solidFill>
                            <a:schemeClr val="tx1"/>
                          </a:solidFill>
                          <a:latin typeface="Times New Roman" panose="02020603050405020304" pitchFamily="18" charset="0"/>
                          <a:cs typeface="Times New Roman" panose="02020603050405020304" pitchFamily="18" charset="0"/>
                        </a:rPr>
                        <a:t>(0,70)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0,73</a:t>
                      </a:r>
                    </a:p>
                    <a:p>
                      <a:pPr algn="r"/>
                      <a:r>
                        <a:rPr lang="ru-RU" sz="1100" dirty="0" smtClean="0">
                          <a:solidFill>
                            <a:schemeClr val="tx1"/>
                          </a:solidFill>
                          <a:latin typeface="Times New Roman" panose="02020603050405020304" pitchFamily="18" charset="0"/>
                          <a:cs typeface="Times New Roman" panose="02020603050405020304" pitchFamily="18" charset="0"/>
                        </a:rPr>
                        <a:t>(0,71)</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a:t>
                      </a:r>
                      <a:r>
                        <a:rPr lang="ru-RU" sz="1100" baseline="0" dirty="0" smtClean="0">
                          <a:solidFill>
                            <a:schemeClr val="tx1"/>
                          </a:solidFill>
                          <a:latin typeface="Times New Roman" panose="02020603050405020304" pitchFamily="18" charset="0"/>
                          <a:cs typeface="Times New Roman" panose="02020603050405020304" pitchFamily="18" charset="0"/>
                        </a:rPr>
                        <a:t> 652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8 738</a:t>
                      </a:r>
                    </a:p>
                    <a:p>
                      <a:pPr algn="r"/>
                      <a:r>
                        <a:rPr lang="ru-RU" sz="1100" dirty="0" smtClean="0">
                          <a:solidFill>
                            <a:schemeClr val="tx1"/>
                          </a:solidFill>
                          <a:latin typeface="Times New Roman" panose="02020603050405020304" pitchFamily="18" charset="0"/>
                          <a:cs typeface="Times New Roman" panose="02020603050405020304" pitchFamily="18" charset="0"/>
                        </a:rPr>
                        <a:t>(8 913)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9 285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9 593</a:t>
                      </a:r>
                    </a:p>
                    <a:p>
                      <a:pPr algn="r"/>
                      <a:r>
                        <a:rPr lang="ru-RU" sz="1100" dirty="0" smtClean="0">
                          <a:solidFill>
                            <a:schemeClr val="tx1"/>
                          </a:solidFill>
                          <a:latin typeface="Times New Roman" panose="02020603050405020304" pitchFamily="18" charset="0"/>
                          <a:cs typeface="Times New Roman" panose="02020603050405020304" pitchFamily="18" charset="0"/>
                        </a:rPr>
                        <a:t>(9</a:t>
                      </a:r>
                      <a:r>
                        <a:rPr lang="ru-RU" sz="1100" baseline="0" dirty="0" smtClean="0">
                          <a:solidFill>
                            <a:schemeClr val="tx1"/>
                          </a:solidFill>
                          <a:latin typeface="Times New Roman" panose="02020603050405020304" pitchFamily="18" charset="0"/>
                          <a:cs typeface="Times New Roman" panose="02020603050405020304" pitchFamily="18" charset="0"/>
                        </a:rPr>
                        <a:t> 466)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10 053</a:t>
                      </a:r>
                    </a:p>
                    <a:p>
                      <a:pPr algn="r"/>
                      <a:r>
                        <a:rPr lang="ru-RU" sz="1100" dirty="0" smtClean="0">
                          <a:solidFill>
                            <a:schemeClr val="tx1"/>
                          </a:solidFill>
                          <a:latin typeface="Times New Roman" panose="02020603050405020304" pitchFamily="18" charset="0"/>
                          <a:cs typeface="Times New Roman" panose="02020603050405020304" pitchFamily="18" charset="0"/>
                        </a:rPr>
                        <a:t>(9</a:t>
                      </a:r>
                      <a:r>
                        <a:rPr lang="ru-RU" sz="1100" baseline="0" dirty="0" smtClean="0">
                          <a:solidFill>
                            <a:schemeClr val="tx1"/>
                          </a:solidFill>
                          <a:latin typeface="Times New Roman" panose="02020603050405020304" pitchFamily="18" charset="0"/>
                          <a:cs typeface="Times New Roman" panose="02020603050405020304" pitchFamily="18" charset="0"/>
                        </a:rPr>
                        <a:t> 854)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10 586</a:t>
                      </a:r>
                    </a:p>
                    <a:p>
                      <a:pPr algn="r"/>
                      <a:r>
                        <a:rPr lang="ru-RU" sz="1100" dirty="0" smtClean="0">
                          <a:solidFill>
                            <a:schemeClr val="tx1"/>
                          </a:solidFill>
                          <a:latin typeface="Times New Roman" panose="02020603050405020304" pitchFamily="18" charset="0"/>
                          <a:cs typeface="Times New Roman" panose="02020603050405020304" pitchFamily="18" charset="0"/>
                        </a:rPr>
                        <a:t>(10 317)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598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630,0</a:t>
                      </a:r>
                    </a:p>
                    <a:p>
                      <a:pPr algn="r"/>
                      <a:r>
                        <a:rPr lang="ru-RU" sz="1100" dirty="0" smtClean="0">
                          <a:solidFill>
                            <a:schemeClr val="tx1"/>
                          </a:solidFill>
                          <a:latin typeface="Times New Roman" panose="02020603050405020304" pitchFamily="18" charset="0"/>
                          <a:cs typeface="Times New Roman" panose="02020603050405020304" pitchFamily="18" charset="0"/>
                        </a:rPr>
                        <a:t>(650,0)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650</a:t>
                      </a:r>
                    </a:p>
                    <a:p>
                      <a:pPr algn="r"/>
                      <a:r>
                        <a:rPr lang="ru-RU" sz="1100" dirty="0" smtClean="0">
                          <a:solidFill>
                            <a:schemeClr val="tx1"/>
                          </a:solidFill>
                          <a:latin typeface="Times New Roman" panose="02020603050405020304" pitchFamily="18" charset="0"/>
                          <a:cs typeface="Times New Roman" panose="02020603050405020304" pitchFamily="18" charset="0"/>
                        </a:rPr>
                        <a:t>(748)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620     (718)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680</a:t>
                      </a:r>
                    </a:p>
                    <a:p>
                      <a:pPr algn="r"/>
                      <a:r>
                        <a:rPr lang="ru-RU" sz="1100" dirty="0" smtClean="0">
                          <a:solidFill>
                            <a:schemeClr val="tx1"/>
                          </a:solidFill>
                          <a:latin typeface="Times New Roman" panose="02020603050405020304" pitchFamily="18" charset="0"/>
                          <a:cs typeface="Times New Roman" panose="02020603050405020304" pitchFamily="18" charset="0"/>
                        </a:rPr>
                        <a:t>(794)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Пенсионный фонд РФ, ФСС РФ);</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620318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10</a:t>
            </a:fld>
            <a:endParaRPr lang="ru-RU" dirty="0"/>
          </a:p>
        </p:txBody>
      </p:sp>
      <p:sp>
        <p:nvSpPr>
          <p:cNvPr id="8" name="Скругленный прямоугольник 7"/>
          <p:cNvSpPr/>
          <p:nvPr/>
        </p:nvSpPr>
        <p:spPr>
          <a:xfrm>
            <a:off x="525542" y="3350301"/>
            <a:ext cx="8136000" cy="12308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latin typeface="Times New Roman" panose="02020603050405020304" pitchFamily="18" charset="0"/>
                <a:cs typeface="Times New Roman" panose="02020603050405020304" pitchFamily="18" charset="0"/>
              </a:rPr>
              <a:t>План мероприятий </a:t>
            </a:r>
            <a:r>
              <a:rPr lang="ru-RU" dirty="0">
                <a:latin typeface="Times New Roman" panose="02020603050405020304" pitchFamily="18" charset="0"/>
                <a:cs typeface="Times New Roman" panose="02020603050405020304" pitchFamily="18" charset="0"/>
              </a:rPr>
              <a:t>по росту доходного </a:t>
            </a:r>
            <a:r>
              <a:rPr lang="ru-RU" dirty="0" smtClean="0">
                <a:latin typeface="Times New Roman" panose="02020603050405020304" pitchFamily="18" charset="0"/>
                <a:cs typeface="Times New Roman" panose="02020603050405020304" pitchFamily="18" charset="0"/>
              </a:rPr>
              <a:t>потенциала Чувашской </a:t>
            </a:r>
            <a:r>
              <a:rPr lang="ru-RU" dirty="0">
                <a:latin typeface="Times New Roman" panose="02020603050405020304" pitchFamily="18" charset="0"/>
                <a:cs typeface="Times New Roman" panose="02020603050405020304" pitchFamily="18" charset="0"/>
              </a:rPr>
              <a:t>Республики и (или) по оптимизации расходов</a:t>
            </a:r>
            <a:r>
              <a:rPr lang="ru-RU" dirty="0" smtClean="0">
                <a:latin typeface="Times New Roman" panose="02020603050405020304" pitchFamily="18" charset="0"/>
                <a:cs typeface="Times New Roman" panose="02020603050405020304" pitchFamily="18" charset="0"/>
              </a:rPr>
              <a:t>, сокращению </a:t>
            </a:r>
            <a:r>
              <a:rPr lang="ru-RU" dirty="0">
                <a:latin typeface="Times New Roman" panose="02020603050405020304" pitchFamily="18" charset="0"/>
                <a:cs typeface="Times New Roman" panose="02020603050405020304" pitchFamily="18" charset="0"/>
              </a:rPr>
              <a:t>государственного долга Чувашской </a:t>
            </a:r>
            <a:r>
              <a:rPr lang="ru-RU" dirty="0" smtClean="0">
                <a:latin typeface="Times New Roman" panose="02020603050405020304" pitchFamily="18" charset="0"/>
                <a:cs typeface="Times New Roman" panose="02020603050405020304" pitchFamily="18" charset="0"/>
              </a:rPr>
              <a:t>Республики на </a:t>
            </a:r>
            <a:r>
              <a:rPr lang="ru-RU" dirty="0">
                <a:latin typeface="Times New Roman" panose="02020603050405020304" pitchFamily="18" charset="0"/>
                <a:cs typeface="Times New Roman" panose="02020603050405020304" pitchFamily="18" charset="0"/>
              </a:rPr>
              <a:t>2018 - 2021 годы</a:t>
            </a: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a:t>
            </a:r>
            <a:r>
              <a:rPr lang="ru-RU" dirty="0" smtClean="0">
                <a:latin typeface="Times New Roman" panose="02020603050405020304" pitchFamily="18" charset="0"/>
                <a:cs typeface="Times New Roman" panose="02020603050405020304" pitchFamily="18" charset="0"/>
              </a:rPr>
              <a:t>,</a:t>
            </a:r>
          </a:p>
          <a:p>
            <a:pPr algn="ctr">
              <a:lnSpc>
                <a:spcPct val="150000"/>
              </a:lnSpc>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2018 - 2021 годы (административные мероприятия) </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schemeClr val="tx1"/>
                </a:solidFill>
                <a:effectLst/>
                <a:latin typeface="Times New Roman" panose="02020603050405020304" pitchFamily="18" charset="0"/>
                <a:cs typeface="Times New Roman" panose="02020603050405020304" pitchFamily="18" charset="0"/>
              </a:rPr>
              <a:t>для </a:t>
            </a:r>
            <a:r>
              <a:rPr lang="ru-RU" sz="1800" dirty="0">
                <a:solidFill>
                  <a:schemeClr val="tx1"/>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latin typeface="Times New Roman" panose="02020603050405020304" pitchFamily="18" charset="0"/>
              <a:cs typeface="Times New Roman" panose="02020603050405020304" pitchFamily="18" charset="0"/>
            </a:endParaRPr>
          </a:p>
          <a:p>
            <a:pPr algn="ctr"/>
            <a:r>
              <a:rPr lang="ru-RU" sz="2000" b="1" dirty="0" smtClean="0">
                <a:latin typeface="Times New Roman" panose="02020603050405020304" pitchFamily="18" charset="0"/>
                <a:cs typeface="Times New Roman" panose="02020603050405020304" pitchFamily="18" charset="0"/>
              </a:rPr>
              <a:t>от </a:t>
            </a:r>
            <a:r>
              <a:rPr lang="ru-RU" sz="2000" b="1" dirty="0">
                <a:latin typeface="Times New Roman" panose="02020603050405020304" pitchFamily="18" charset="0"/>
                <a:cs typeface="Times New Roman" panose="02020603050405020304" pitchFamily="18" charset="0"/>
              </a:rPr>
              <a:t>28 сентября 2018 г. </a:t>
            </a:r>
            <a:r>
              <a:rPr lang="ru-RU" sz="2000" b="1" dirty="0" smtClean="0">
                <a:latin typeface="Times New Roman" panose="02020603050405020304" pitchFamily="18" charset="0"/>
                <a:cs typeface="Times New Roman" panose="02020603050405020304" pitchFamily="18" charset="0"/>
              </a:rPr>
              <a:t>№ 703-р</a:t>
            </a:r>
          </a:p>
          <a:p>
            <a:pPr algn="ctr"/>
            <a:r>
              <a:rPr lang="ru-RU" sz="2000" b="1" dirty="0" smtClean="0">
                <a:latin typeface="Times New Roman" panose="02020603050405020304" pitchFamily="18" charset="0"/>
                <a:cs typeface="Times New Roman" panose="02020603050405020304" pitchFamily="18" charset="0"/>
              </a:rPr>
              <a:t>утверждена </a:t>
            </a:r>
            <a:r>
              <a:rPr lang="ru-RU" sz="2000" b="1" dirty="0">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2018 - 2021 годы</a:t>
            </a:r>
          </a:p>
        </p:txBody>
      </p:sp>
    </p:spTree>
    <p:extLst>
      <p:ext uri="{BB962C8B-B14F-4D97-AF65-F5344CB8AC3E}">
        <p14:creationId xmlns:p14="http://schemas.microsoft.com/office/powerpoint/2010/main" val="3403726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11</a:t>
            </a:fld>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2019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7" name="Скругленный прямоугольник 6"/>
          <p:cNvSpPr/>
          <p:nvPr/>
        </p:nvSpPr>
        <p:spPr>
          <a:xfrm>
            <a:off x="237986" y="929368"/>
            <a:ext cx="7200000" cy="987463"/>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100%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115616" y="3645024"/>
            <a:ext cx="7369318" cy="111603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государственного долга </a:t>
            </a:r>
            <a:r>
              <a:rPr lang="ru-RU" sz="1800" b="1" dirty="0">
                <a:solidFill>
                  <a:prstClr val="black"/>
                </a:solidFill>
                <a:latin typeface="Times New Roman" panose="02020603050405020304" pitchFamily="18" charset="0"/>
                <a:cs typeface="Times New Roman" panose="02020603050405020304" pitchFamily="18" charset="0"/>
              </a:rPr>
              <a:t>Чувашской </a:t>
            </a:r>
            <a:r>
              <a:rPr lang="ru-RU" sz="1800" b="1" dirty="0" smtClean="0">
                <a:solidFill>
                  <a:prstClr val="black"/>
                </a:solidFill>
                <a:latin typeface="Times New Roman" panose="02020603050405020304" pitchFamily="18" charset="0"/>
                <a:cs typeface="Times New Roman" panose="02020603050405020304" pitchFamily="18" charset="0"/>
              </a:rPr>
              <a:t>Республики к уровню 2018 года </a:t>
            </a:r>
            <a:r>
              <a:rPr lang="ru-RU" sz="1800" b="1" dirty="0">
                <a:solidFill>
                  <a:prstClr val="black"/>
                </a:solidFill>
                <a:latin typeface="Times New Roman" panose="02020603050405020304" pitchFamily="18" charset="0"/>
                <a:cs typeface="Times New Roman" panose="02020603050405020304" pitchFamily="18" charset="0"/>
              </a:rPr>
              <a:t>на </a:t>
            </a:r>
            <a:r>
              <a:rPr lang="ru-RU" sz="1800" b="1" dirty="0" smtClean="0">
                <a:solidFill>
                  <a:prstClr val="black"/>
                </a:solidFill>
                <a:latin typeface="Times New Roman" panose="02020603050405020304" pitchFamily="18" charset="0"/>
                <a:cs typeface="Times New Roman" panose="02020603050405020304" pitchFamily="18" charset="0"/>
              </a:rPr>
              <a:t>2 559,3 млн. руб. </a:t>
            </a:r>
            <a:r>
              <a:rPr lang="ru-RU" sz="1800" b="1" dirty="0">
                <a:solidFill>
                  <a:prstClr val="black"/>
                </a:solidFill>
                <a:latin typeface="Times New Roman" panose="02020603050405020304" pitchFamily="18" charset="0"/>
                <a:cs typeface="Times New Roman" panose="02020603050405020304" pitchFamily="18" charset="0"/>
              </a:rPr>
              <a:t>или на </a:t>
            </a:r>
            <a:r>
              <a:rPr lang="ru-RU" sz="1800" b="1" dirty="0" smtClean="0">
                <a:solidFill>
                  <a:prstClr val="black"/>
                </a:solidFill>
                <a:latin typeface="Times New Roman" panose="02020603050405020304" pitchFamily="18" charset="0"/>
                <a:cs typeface="Times New Roman" panose="02020603050405020304" pitchFamily="18" charset="0"/>
              </a:rPr>
              <a:t>19,8%</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582191" y="2276872"/>
            <a:ext cx="7200000" cy="100811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2,9% к </a:t>
            </a:r>
            <a:r>
              <a:rPr lang="ru-RU" sz="1800" b="1" dirty="0">
                <a:solidFill>
                  <a:prstClr val="black"/>
                </a:solidFill>
                <a:latin typeface="Times New Roman" panose="02020603050405020304" pitchFamily="18" charset="0"/>
                <a:cs typeface="Times New Roman" panose="02020603050405020304" pitchFamily="18" charset="0"/>
              </a:rPr>
              <a:t>уровню </a:t>
            </a:r>
            <a:r>
              <a:rPr lang="ru-RU" sz="1800" b="1" dirty="0" smtClean="0">
                <a:solidFill>
                  <a:prstClr val="black"/>
                </a:solidFill>
                <a:latin typeface="Times New Roman" panose="02020603050405020304" pitchFamily="18" charset="0"/>
                <a:cs typeface="Times New Roman" panose="02020603050405020304" pitchFamily="18" charset="0"/>
              </a:rPr>
              <a:t>2018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857772" y="5237820"/>
            <a:ext cx="6998096"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Tree>
    <p:extLst>
      <p:ext uri="{BB962C8B-B14F-4D97-AF65-F5344CB8AC3E}">
        <p14:creationId xmlns:p14="http://schemas.microsoft.com/office/powerpoint/2010/main" val="284966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324" y="1810752"/>
            <a:ext cx="1547664" cy="1206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126" y="5616795"/>
            <a:ext cx="2684665" cy="1200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99396" y="846233"/>
            <a:ext cx="7416824" cy="843671"/>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Обеспечение роста </a:t>
            </a:r>
            <a:r>
              <a:rPr lang="ru-RU" dirty="0">
                <a:solidFill>
                  <a:prstClr val="black"/>
                </a:solidFill>
                <a:latin typeface="Times New Roman" panose="02020603050405020304" pitchFamily="18" charset="0"/>
                <a:cs typeface="Times New Roman" panose="02020603050405020304" pitchFamily="18" charset="0"/>
              </a:rPr>
              <a:t>собственных доходов консолидированного и республиканского бюджетов Чувашской </a:t>
            </a:r>
            <a:r>
              <a:rPr lang="ru-RU" dirty="0" smtClean="0">
                <a:solidFill>
                  <a:prstClr val="black"/>
                </a:solidFill>
                <a:latin typeface="Times New Roman" panose="02020603050405020304" pitchFamily="18" charset="0"/>
                <a:cs typeface="Times New Roman" panose="02020603050405020304" pitchFamily="18" charset="0"/>
              </a:rPr>
              <a:t>Республики не ниже темпов инфляции</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99396" y="3119155"/>
            <a:ext cx="7416824" cy="88477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a:solidFill>
                  <a:prstClr val="black"/>
                </a:solidFill>
                <a:latin typeface="Times New Roman" panose="02020603050405020304" pitchFamily="18" charset="0"/>
                <a:cs typeface="Times New Roman" panose="02020603050405020304" pitchFamily="18" charset="0"/>
              </a:rPr>
              <a:t>О</a:t>
            </a:r>
            <a:r>
              <a:rPr lang="ru-RU" dirty="0" smtClean="0">
                <a:solidFill>
                  <a:prstClr val="black"/>
                </a:solidFill>
                <a:latin typeface="Times New Roman" panose="02020603050405020304" pitchFamily="18" charset="0"/>
                <a:cs typeface="Times New Roman" panose="02020603050405020304" pitchFamily="18" charset="0"/>
              </a:rPr>
              <a:t>беспечение </a:t>
            </a:r>
            <a:r>
              <a:rPr lang="ru-RU" dirty="0">
                <a:solidFill>
                  <a:prstClr val="black"/>
                </a:solidFill>
                <a:latin typeface="Times New Roman" panose="02020603050405020304" pitchFamily="18" charset="0"/>
                <a:cs typeface="Times New Roman" panose="02020603050405020304" pitchFamily="18" charset="0"/>
              </a:rPr>
              <a:t>роста </a:t>
            </a:r>
            <a:r>
              <a:rPr lang="ru-RU" dirty="0" smtClean="0">
                <a:solidFill>
                  <a:prstClr val="black"/>
                </a:solidFill>
                <a:latin typeface="Times New Roman" panose="02020603050405020304" pitchFamily="18" charset="0"/>
                <a:cs typeface="Times New Roman" panose="02020603050405020304" pitchFamily="18" charset="0"/>
              </a:rPr>
              <a:t>экономики, в том числе за счет роста </a:t>
            </a:r>
            <a:r>
              <a:rPr lang="ru-RU" dirty="0">
                <a:solidFill>
                  <a:prstClr val="black"/>
                </a:solidFill>
                <a:latin typeface="Times New Roman" panose="02020603050405020304" pitchFamily="18" charset="0"/>
                <a:cs typeface="Times New Roman" panose="02020603050405020304" pitchFamily="18" charset="0"/>
              </a:rPr>
              <a:t>инвестиций в основной капитал и повышение инвестиционной привлекательности Чувашской </a:t>
            </a:r>
            <a:r>
              <a:rPr lang="ru-RU" dirty="0" smtClean="0">
                <a:solidFill>
                  <a:prstClr val="black"/>
                </a:solidFill>
                <a:latin typeface="Times New Roman" panose="02020603050405020304" pitchFamily="18" charset="0"/>
                <a:cs typeface="Times New Roman" panose="02020603050405020304" pitchFamily="18" charset="0"/>
              </a:rPr>
              <a:t>Республики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7" name="Нашивка 6"/>
          <p:cNvSpPr/>
          <p:nvPr/>
        </p:nvSpPr>
        <p:spPr>
          <a:xfrm>
            <a:off x="129078" y="935190"/>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29078" y="3289903"/>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129078" y="4259535"/>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129078" y="4988214"/>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1521844" y="1762598"/>
            <a:ext cx="5138388" cy="87431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sz="1600" i="1" dirty="0">
                <a:solidFill>
                  <a:prstClr val="black"/>
                </a:solidFill>
                <a:latin typeface="Times New Roman" panose="02020603050405020304" pitchFamily="18" charset="0"/>
                <a:cs typeface="Times New Roman" panose="02020603050405020304" pitchFamily="18" charset="0"/>
              </a:rPr>
              <a:t>в том числе </a:t>
            </a:r>
            <a:r>
              <a:rPr lang="ru-RU" sz="1600" i="1" dirty="0" smtClean="0">
                <a:solidFill>
                  <a:prstClr val="black"/>
                </a:solidFill>
                <a:latin typeface="Times New Roman" panose="02020603050405020304" pitchFamily="18" charset="0"/>
                <a:cs typeface="Times New Roman" panose="02020603050405020304" pitchFamily="18" charset="0"/>
              </a:rPr>
              <a:t>за счет </a:t>
            </a:r>
            <a:r>
              <a:rPr lang="ru-RU" sz="1600" i="1" dirty="0">
                <a:solidFill>
                  <a:prstClr val="black"/>
                </a:solidFill>
                <a:latin typeface="Times New Roman" panose="02020603050405020304" pitchFamily="18" charset="0"/>
                <a:cs typeface="Times New Roman" panose="02020603050405020304" pitchFamily="18" charset="0"/>
              </a:rPr>
              <a:t>улучшения качества администрирования доходов бюджетной системы Чувашской Республики</a:t>
            </a:r>
            <a:endParaRPr lang="ru-RU" sz="1600" b="1" i="1"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099396" y="4969037"/>
            <a:ext cx="7409781" cy="53041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a:solidFill>
                  <a:prstClr val="black"/>
                </a:solidFill>
                <a:latin typeface="Times New Roman" panose="02020603050405020304" pitchFamily="18" charset="0"/>
                <a:cs typeface="Times New Roman" panose="02020603050405020304" pitchFamily="18" charset="0"/>
              </a:rPr>
              <a:t>П</a:t>
            </a:r>
            <a:r>
              <a:rPr lang="ru-RU" dirty="0" smtClean="0">
                <a:solidFill>
                  <a:prstClr val="black"/>
                </a:solidFill>
                <a:latin typeface="Times New Roman" panose="02020603050405020304" pitchFamily="18" charset="0"/>
                <a:cs typeface="Times New Roman" panose="02020603050405020304" pitchFamily="18" charset="0"/>
              </a:rPr>
              <a:t>овышение </a:t>
            </a:r>
            <a:r>
              <a:rPr lang="ru-RU" dirty="0">
                <a:solidFill>
                  <a:prstClr val="black"/>
                </a:solidFill>
                <a:latin typeface="Times New Roman" panose="02020603050405020304" pitchFamily="18" charset="0"/>
                <a:cs typeface="Times New Roman" panose="02020603050405020304" pitchFamily="18" charset="0"/>
              </a:rPr>
              <a:t>качества формирования и исполнения бюджетов </a:t>
            </a:r>
          </a:p>
        </p:txBody>
      </p:sp>
      <p:sp>
        <p:nvSpPr>
          <p:cNvPr id="26" name="Прямоугольник 25"/>
          <p:cNvSpPr/>
          <p:nvPr/>
        </p:nvSpPr>
        <p:spPr>
          <a:xfrm>
            <a:off x="1099396" y="4143067"/>
            <a:ext cx="7409781" cy="673649"/>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a:solidFill>
                  <a:prstClr val="black"/>
                </a:solidFill>
                <a:latin typeface="Times New Roman" panose="02020603050405020304" pitchFamily="18" charset="0"/>
                <a:cs typeface="Times New Roman" panose="02020603050405020304" pitchFamily="18" charset="0"/>
              </a:rPr>
              <a:t>С</a:t>
            </a:r>
            <a:r>
              <a:rPr lang="ru-RU" dirty="0" smtClean="0">
                <a:solidFill>
                  <a:prstClr val="black"/>
                </a:solidFill>
                <a:latin typeface="Times New Roman" panose="02020603050405020304" pitchFamily="18" charset="0"/>
                <a:cs typeface="Times New Roman" panose="02020603050405020304" pitchFamily="18" charset="0"/>
              </a:rPr>
              <a:t>овершенствование </a:t>
            </a:r>
            <a:r>
              <a:rPr lang="ru-RU" dirty="0">
                <a:solidFill>
                  <a:prstClr val="black"/>
                </a:solidFill>
                <a:latin typeface="Times New Roman" panose="02020603050405020304" pitchFamily="18" charset="0"/>
                <a:cs typeface="Times New Roman" panose="02020603050405020304" pitchFamily="18" charset="0"/>
              </a:rPr>
              <a:t>межбюджетных отношений и укрепление финансовой самостоятельности местных бюджетов</a:t>
            </a:r>
          </a:p>
        </p:txBody>
      </p:sp>
      <p:sp>
        <p:nvSpPr>
          <p:cNvPr id="2" name="Номер слайда 1"/>
          <p:cNvSpPr>
            <a:spLocks noGrp="1"/>
          </p:cNvSpPr>
          <p:nvPr>
            <p:ph type="sldNum" sz="quarter" idx="12"/>
          </p:nvPr>
        </p:nvSpPr>
        <p:spPr>
          <a:xfrm>
            <a:off x="8126412" y="6461245"/>
            <a:ext cx="1054100" cy="365125"/>
          </a:xfrm>
        </p:spPr>
        <p:txBody>
          <a:bodyPr/>
          <a:lstStyle/>
          <a:p>
            <a:pPr>
              <a:defRPr/>
            </a:pPr>
            <a:fld id="{F6DAF6DD-932B-4E1C-B70C-04A2D5208306}" type="slidenum">
              <a:rPr lang="ru-RU" altLang="ru-RU" b="1" smtClean="0">
                <a:solidFill>
                  <a:prstClr val="black"/>
                </a:solidFill>
              </a:rPr>
              <a:pPr>
                <a:defRPr/>
              </a:pPr>
              <a:t>12</a:t>
            </a:fld>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2020-2022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2263925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971600"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292080"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13</a:t>
            </a:fld>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2019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4163436512"/>
              </p:ext>
            </p:extLst>
          </p:nvPr>
        </p:nvGraphicFramePr>
        <p:xfrm>
          <a:off x="251517" y="1356536"/>
          <a:ext cx="4184149" cy="401668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916961335"/>
              </p:ext>
            </p:extLst>
          </p:nvPr>
        </p:nvGraphicFramePr>
        <p:xfrm>
          <a:off x="4884542" y="1356536"/>
          <a:ext cx="4029075"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4017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14</a:t>
            </a:fld>
            <a:endParaRPr lang="ru-RU" dirty="0">
              <a:solidFill>
                <a:prstClr val="black"/>
              </a:solidFill>
            </a:endParaRPr>
          </a:p>
        </p:txBody>
      </p:sp>
      <p:graphicFrame>
        <p:nvGraphicFramePr>
          <p:cNvPr id="14" name="Диаграмма 13"/>
          <p:cNvGraphicFramePr>
            <a:graphicFrameLocks/>
          </p:cNvGraphicFramePr>
          <p:nvPr>
            <p:extLst>
              <p:ext uri="{D42A27DB-BD31-4B8C-83A1-F6EECF244321}">
                <p14:modId xmlns:p14="http://schemas.microsoft.com/office/powerpoint/2010/main" val="2594078653"/>
              </p:ext>
            </p:extLst>
          </p:nvPr>
        </p:nvGraphicFramePr>
        <p:xfrm>
          <a:off x="283234" y="1466290"/>
          <a:ext cx="2848606" cy="36909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126152508"/>
              </p:ext>
            </p:extLst>
          </p:nvPr>
        </p:nvGraphicFramePr>
        <p:xfrm>
          <a:off x="3252459" y="1412776"/>
          <a:ext cx="2639081" cy="3618894"/>
        </p:xfrm>
        <a:graphic>
          <a:graphicData uri="http://schemas.openxmlformats.org/drawingml/2006/chart">
            <c:chart xmlns:c="http://schemas.openxmlformats.org/drawingml/2006/chart" xmlns:r="http://schemas.openxmlformats.org/officeDocument/2006/relationships" r:id="rId4"/>
          </a:graphicData>
        </a:graphic>
      </p:graphicFrame>
      <p:sp>
        <p:nvSpPr>
          <p:cNvPr id="17" name="Скругленный прямоугольник 16"/>
          <p:cNvSpPr/>
          <p:nvPr/>
        </p:nvSpPr>
        <p:spPr>
          <a:xfrm>
            <a:off x="606423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2020-2022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graphicFrame>
        <p:nvGraphicFramePr>
          <p:cNvPr id="19" name="Диаграмма 18"/>
          <p:cNvGraphicFramePr>
            <a:graphicFrameLocks/>
          </p:cNvGraphicFramePr>
          <p:nvPr>
            <p:extLst>
              <p:ext uri="{D42A27DB-BD31-4B8C-83A1-F6EECF244321}">
                <p14:modId xmlns:p14="http://schemas.microsoft.com/office/powerpoint/2010/main" val="2942531639"/>
              </p:ext>
            </p:extLst>
          </p:nvPr>
        </p:nvGraphicFramePr>
        <p:xfrm>
          <a:off x="5796136" y="1484784"/>
          <a:ext cx="3148580" cy="3618894"/>
        </p:xfrm>
        <a:graphic>
          <a:graphicData uri="http://schemas.openxmlformats.org/drawingml/2006/chart">
            <c:chart xmlns:c="http://schemas.openxmlformats.org/drawingml/2006/chart" xmlns:r="http://schemas.openxmlformats.org/officeDocument/2006/relationships" r:id="rId5"/>
          </a:graphicData>
        </a:graphic>
      </p:graphicFrame>
      <p:sp>
        <p:nvSpPr>
          <p:cNvPr id="20" name="Скругленный прямоугольник 19"/>
          <p:cNvSpPr/>
          <p:nvPr/>
        </p:nvSpPr>
        <p:spPr>
          <a:xfrm>
            <a:off x="739267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012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5952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3511817274"/>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6968990" y="743620"/>
            <a:ext cx="2118787" cy="2408873"/>
          </a:xfrm>
          <a:prstGeom prst="wedgeRoundRectCallout">
            <a:avLst>
              <a:gd name="adj1" fmla="val -63990"/>
              <a:gd name="adj2" fmla="val 55874"/>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200" dirty="0" smtClean="0">
                <a:latin typeface="Times New Roman" panose="02020603050405020304" pitchFamily="18" charset="0"/>
                <a:cs typeface="Times New Roman" panose="02020603050405020304" pitchFamily="18" charset="0"/>
              </a:rPr>
              <a:t>В 2019 году удалось добиться снижения как уровня государственного долга Чувашской Республики, так и показателей отношения </a:t>
            </a:r>
            <a:r>
              <a:rPr lang="ru-RU" sz="1200" dirty="0">
                <a:latin typeface="Times New Roman" panose="02020603050405020304" pitchFamily="18" charset="0"/>
                <a:cs typeface="Times New Roman" panose="02020603050405020304" pitchFamily="18" charset="0"/>
              </a:rPr>
              <a:t>государственного долга к собственным </a:t>
            </a:r>
            <a:r>
              <a:rPr lang="ru-RU" sz="1200" dirty="0" smtClean="0">
                <a:latin typeface="Times New Roman" panose="02020603050405020304" pitchFamily="18" charset="0"/>
                <a:cs typeface="Times New Roman" panose="02020603050405020304" pitchFamily="18" charset="0"/>
              </a:rPr>
              <a:t>доходам </a:t>
            </a:r>
            <a:r>
              <a:rPr lang="ru-RU" sz="1200" dirty="0">
                <a:latin typeface="Times New Roman" panose="02020603050405020304" pitchFamily="18" charset="0"/>
                <a:cs typeface="Times New Roman" panose="02020603050405020304" pitchFamily="18" charset="0"/>
              </a:rPr>
              <a:t>и </a:t>
            </a:r>
            <a:r>
              <a:rPr lang="ru-RU" sz="1200" dirty="0" smtClean="0">
                <a:latin typeface="Times New Roman" panose="02020603050405020304" pitchFamily="18" charset="0"/>
                <a:cs typeface="Times New Roman" panose="02020603050405020304" pitchFamily="18" charset="0"/>
              </a:rPr>
              <a:t>доли </a:t>
            </a:r>
            <a:r>
              <a:rPr lang="ru-RU" sz="1200" dirty="0">
                <a:latin typeface="Times New Roman" panose="02020603050405020304" pitchFamily="18" charset="0"/>
                <a:cs typeface="Times New Roman" panose="02020603050405020304" pitchFamily="18" charset="0"/>
              </a:rPr>
              <a:t>расходов на обслуживание госдолга к расходам бюджета (</a:t>
            </a:r>
            <a:r>
              <a:rPr lang="ru-RU" sz="1200" dirty="0" smtClean="0">
                <a:latin typeface="Times New Roman" panose="02020603050405020304" pitchFamily="18" charset="0"/>
                <a:cs typeface="Times New Roman" panose="02020603050405020304" pitchFamily="18" charset="0"/>
              </a:rPr>
              <a:t>без </a:t>
            </a:r>
            <a:r>
              <a:rPr lang="ru-RU" sz="1200" dirty="0">
                <a:latin typeface="Times New Roman" panose="02020603050405020304" pitchFamily="18" charset="0"/>
                <a:cs typeface="Times New Roman" panose="02020603050405020304" pitchFamily="18" charset="0"/>
              </a:rPr>
              <a:t>учета расходов за счет </a:t>
            </a:r>
            <a:r>
              <a:rPr lang="ru-RU" sz="1200" dirty="0" smtClean="0">
                <a:latin typeface="Times New Roman" panose="02020603050405020304" pitchFamily="18" charset="0"/>
                <a:cs typeface="Times New Roman" panose="02020603050405020304" pitchFamily="18" charset="0"/>
              </a:rPr>
              <a:t>субвенций)</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474031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29934124"/>
              </p:ext>
            </p:extLst>
          </p:nvPr>
        </p:nvGraphicFramePr>
        <p:xfrm>
          <a:off x="174858" y="901768"/>
          <a:ext cx="4752528" cy="4487304"/>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- 2 200 000,0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a:t>
                      </a:r>
                      <a:r>
                        <a:rPr lang="ru-RU" sz="1400" baseline="0" dirty="0" smtClean="0">
                          <a:latin typeface="Times New Roman" panose="02020603050405020304" pitchFamily="18" charset="0"/>
                          <a:cs typeface="Times New Roman" panose="02020603050405020304" pitchFamily="18" charset="0"/>
                        </a:rPr>
                        <a:t> </a:t>
                      </a:r>
                      <a:r>
                        <a:rPr lang="ru-RU" sz="1400" baseline="0" smtClean="0">
                          <a:latin typeface="Times New Roman" panose="02020603050405020304" pitchFamily="18" charset="0"/>
                          <a:cs typeface="Times New Roman" panose="02020603050405020304" pitchFamily="18" charset="0"/>
                        </a:rPr>
                        <a:t>336 158,2</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- 1 031 542,0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Акции и иные формы участия в капитале</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16 689,8</a:t>
                      </a:r>
                      <a:endParaRPr lang="ru-RU" sz="1400" b="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14 720,5</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1" dirty="0" smtClean="0">
                          <a:latin typeface="Times New Roman" panose="02020603050405020304" pitchFamily="18" charset="0"/>
                          <a:cs typeface="Times New Roman" panose="02020603050405020304" pitchFamily="18" charset="0"/>
                        </a:rPr>
                        <a:t>- 3 536</a:t>
                      </a:r>
                      <a:r>
                        <a:rPr lang="ru-RU" sz="1400" b="1" baseline="0" dirty="0" smtClean="0">
                          <a:latin typeface="Times New Roman" panose="02020603050405020304" pitchFamily="18" charset="0"/>
                          <a:cs typeface="Times New Roman" panose="02020603050405020304" pitchFamily="18" charset="0"/>
                        </a:rPr>
                        <a:t> 289,9</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64012"/>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393305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36510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16</a:t>
            </a:fld>
            <a:endParaRPr lang="ru-RU" dirty="0"/>
          </a:p>
        </p:txBody>
      </p:sp>
      <p:sp>
        <p:nvSpPr>
          <p:cNvPr id="18" name="TextBox 17"/>
          <p:cNvSpPr txBox="1"/>
          <p:nvPr/>
        </p:nvSpPr>
        <p:spPr>
          <a:xfrm>
            <a:off x="5014052" y="2737132"/>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5006394" y="3256961"/>
            <a:ext cx="3744414"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поступивших от продажи акций и иных форм участия в капитале</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2019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1211001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4068151401"/>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a:solidFill>
                  <a:prstClr val="black"/>
                </a:solidFill>
                <a:latin typeface="Times New Roman" panose="02020603050405020304" pitchFamily="18" charset="0"/>
                <a:cs typeface="Times New Roman" panose="02020603050405020304" pitchFamily="18" charset="0"/>
              </a:rPr>
              <a:t>49 </a:t>
            </a:r>
            <a:r>
              <a:rPr lang="en-US" b="1" dirty="0" smtClean="0">
                <a:solidFill>
                  <a:prstClr val="black"/>
                </a:solidFill>
                <a:latin typeface="Times New Roman" panose="02020603050405020304" pitchFamily="18" charset="0"/>
                <a:cs typeface="Times New Roman" panose="02020603050405020304" pitchFamily="18" charset="0"/>
              </a:rPr>
              <a:t>705,6</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038836"/>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ru-RU" dirty="0" smtClean="0">
                <a:latin typeface="Times New Roman" panose="02020603050405020304" pitchFamily="18" charset="0"/>
                <a:cs typeface="Times New Roman" panose="02020603050405020304" pitchFamily="18" charset="0"/>
              </a:rPr>
              <a:t>58</a:t>
            </a:r>
            <a:r>
              <a:rPr lang="en-US" dirty="0" smtClean="0">
                <a:latin typeface="Times New Roman" panose="02020603050405020304" pitchFamily="18" charset="0"/>
                <a:cs typeface="Times New Roman" panose="02020603050405020304" pitchFamily="18" charset="0"/>
              </a:rPr>
              <a:t> 7</a:t>
            </a:r>
            <a:r>
              <a:rPr lang="ru-RU" dirty="0" smtClean="0">
                <a:latin typeface="Times New Roman" panose="02020603050405020304" pitchFamily="18" charset="0"/>
                <a:cs typeface="Times New Roman" panose="02020603050405020304" pitchFamily="18" charset="0"/>
              </a:rPr>
              <a:t>19</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3</a:t>
            </a:r>
            <a:endParaRPr lang="ru-RU"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114523795"/>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915502" y="2181230"/>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a:t>
            </a:r>
            <a:r>
              <a:rPr lang="ru-RU" sz="1300" b="1" dirty="0">
                <a:solidFill>
                  <a:srgbClr val="46740E"/>
                </a:solidFill>
                <a:latin typeface="Times New Roman" panose="02020603050405020304" pitchFamily="18" charset="0"/>
                <a:cs typeface="Times New Roman" panose="02020603050405020304" pitchFamily="18" charset="0"/>
              </a:rPr>
              <a:t>9</a:t>
            </a:r>
            <a:r>
              <a:rPr lang="en-US" sz="1300" b="1" dirty="0" smtClean="0">
                <a:solidFill>
                  <a:srgbClr val="46740E"/>
                </a:solidFill>
                <a:latin typeface="Times New Roman" panose="02020603050405020304" pitchFamily="18" charset="0"/>
                <a:cs typeface="Times New Roman" panose="02020603050405020304" pitchFamily="18" charset="0"/>
              </a:rPr>
              <a:t> </a:t>
            </a:r>
            <a:r>
              <a:rPr lang="ru-RU" sz="1300" b="1" dirty="0" smtClean="0">
                <a:solidFill>
                  <a:srgbClr val="46740E"/>
                </a:solidFill>
                <a:latin typeface="Times New Roman" panose="02020603050405020304" pitchFamily="18" charset="0"/>
                <a:cs typeface="Times New Roman" panose="02020603050405020304" pitchFamily="18" charset="0"/>
              </a:rPr>
              <a:t>013</a:t>
            </a:r>
            <a:r>
              <a:rPr lang="en-US" sz="1300" b="1" dirty="0" smtClean="0">
                <a:solidFill>
                  <a:srgbClr val="46740E"/>
                </a:solidFill>
                <a:latin typeface="Times New Roman" panose="02020603050405020304" pitchFamily="18" charset="0"/>
                <a:cs typeface="Times New Roman" panose="02020603050405020304" pitchFamily="18" charset="0"/>
              </a:rPr>
              <a:t>,</a:t>
            </a:r>
            <a:r>
              <a:rPr lang="ru-RU" sz="1300" b="1" dirty="0" smtClean="0">
                <a:solidFill>
                  <a:srgbClr val="46740E"/>
                </a:solidFill>
                <a:latin typeface="Times New Roman" panose="02020603050405020304" pitchFamily="18" charset="0"/>
                <a:cs typeface="Times New Roman" panose="02020603050405020304" pitchFamily="18" charset="0"/>
              </a:rPr>
              <a:t>7</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854</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8</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+ 2</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9 %</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6" name="TextBox 1"/>
          <p:cNvSpPr txBox="1"/>
          <p:nvPr/>
        </p:nvSpPr>
        <p:spPr>
          <a:xfrm rot="20057209">
            <a:off x="1802415" y="4450712"/>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+ 8</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158</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9</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7" name="TextBox 1"/>
          <p:cNvSpPr txBox="1"/>
          <p:nvPr/>
        </p:nvSpPr>
        <p:spPr>
          <a:xfrm rot="20124837">
            <a:off x="2006619" y="471520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+ 40</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9%</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6323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4251853828"/>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2019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1" name="Скругленная прямоугольная выноска 10"/>
          <p:cNvSpPr/>
          <p:nvPr/>
        </p:nvSpPr>
        <p:spPr>
          <a:xfrm>
            <a:off x="5724128" y="2204864"/>
            <a:ext cx="3182027" cy="612000"/>
          </a:xfrm>
          <a:prstGeom prst="wedgeRoundRectCallout">
            <a:avLst>
              <a:gd name="adj1" fmla="val -92258"/>
              <a:gd name="adj2" fmla="val 8390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dirty="0" smtClean="0">
                <a:solidFill>
                  <a:prstClr val="black"/>
                </a:solidFill>
                <a:latin typeface="Times New Roman" panose="02020603050405020304" pitchFamily="18" charset="0"/>
                <a:cs typeface="Times New Roman" panose="02020603050405020304" pitchFamily="18" charset="0"/>
              </a:rPr>
              <a:t>Не выполнены плановые назначения в результате увеличения суммы возвратов налога из бюджета в 2,3 раза к уровню 2018 года</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436096" y="2924944"/>
            <a:ext cx="3048838" cy="612000"/>
          </a:xfrm>
          <a:prstGeom prst="wedgeRoundRectCallout">
            <a:avLst>
              <a:gd name="adj1" fmla="val -100871"/>
              <a:gd name="adj2" fmla="val 86119"/>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dirty="0" smtClean="0">
                <a:solidFill>
                  <a:prstClr val="black"/>
                </a:solidFill>
                <a:latin typeface="Times New Roman" panose="02020603050405020304" pitchFamily="18" charset="0"/>
                <a:cs typeface="Times New Roman" panose="02020603050405020304" pitchFamily="18" charset="0"/>
              </a:rPr>
              <a:t>Не выполнены плановые назначения в результате снижения объема реализации пива крупнейшим налогоплательщиком</a:t>
            </a:r>
            <a:endParaRPr lang="ru-RU"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4524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201</a:t>
            </a:r>
            <a:r>
              <a:rPr lang="ru-RU" sz="1800" dirty="0">
                <a:solidFill>
                  <a:schemeClr val="tx1"/>
                </a:solidFill>
                <a:effectLst/>
                <a:latin typeface="Times New Roman" panose="02020603050405020304" pitchFamily="18" charset="0"/>
                <a:cs typeface="Times New Roman" panose="02020603050405020304" pitchFamily="18" charset="0"/>
              </a:rPr>
              <a:t>9</a:t>
            </a:r>
            <a:r>
              <a:rPr lang="ru-RU" sz="1800" dirty="0" smtClean="0">
                <a:solidFill>
                  <a:schemeClr val="tx1"/>
                </a:solidFill>
                <a:effectLst/>
                <a:latin typeface="Times New Roman" panose="02020603050405020304" pitchFamily="18" charset="0"/>
                <a:cs typeface="Times New Roman" panose="02020603050405020304" pitchFamily="18" charset="0"/>
              </a:rPr>
              <a:t>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3039734178"/>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196287"/>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Поступление крупных сумм в 2018 году по результатам контрольных мероприятий налоговых органов и уточненным налоговым декларациям</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22"/>
          <p:cNvGraphicFramePr>
            <a:graphicFrameLocks/>
          </p:cNvGraphicFramePr>
          <p:nvPr>
            <p:extLst>
              <p:ext uri="{D42A27DB-BD31-4B8C-83A1-F6EECF244321}">
                <p14:modId xmlns:p14="http://schemas.microsoft.com/office/powerpoint/2010/main" val="937181312"/>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229078"/>
            <a:ext cx="2737155" cy="108000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за счет </a:t>
            </a:r>
            <a:r>
              <a:rPr lang="ru-RU" sz="1100" dirty="0" smtClean="0">
                <a:solidFill>
                  <a:schemeClr val="tx1"/>
                </a:solidFill>
                <a:latin typeface="Times New Roman" panose="02020603050405020304" pitchFamily="18" charset="0"/>
                <a:cs typeface="Times New Roman" panose="02020603050405020304" pitchFamily="18" charset="0"/>
              </a:rPr>
              <a:t>роста среднемесячной номинальной начисленной заработной платы за январь-декабрь 2019 года на 8,4%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395536"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Увеличение </a:t>
            </a:r>
            <a:r>
              <a:rPr lang="ru-RU" sz="1100" dirty="0">
                <a:solidFill>
                  <a:schemeClr val="tx1"/>
                </a:solidFill>
                <a:latin typeface="Times New Roman" panose="02020603050405020304" pitchFamily="18" charset="0"/>
                <a:cs typeface="Times New Roman" panose="02020603050405020304" pitchFamily="18" charset="0"/>
              </a:rPr>
              <a:t>налоговой базы и количества налогоплательщиков.</a:t>
            </a:r>
          </a:p>
        </p:txBody>
      </p:sp>
      <p:graphicFrame>
        <p:nvGraphicFramePr>
          <p:cNvPr id="15" name="Диаграмма 22"/>
          <p:cNvGraphicFramePr>
            <a:graphicFrameLocks/>
          </p:cNvGraphicFramePr>
          <p:nvPr>
            <p:extLst>
              <p:ext uri="{D42A27DB-BD31-4B8C-83A1-F6EECF244321}">
                <p14:modId xmlns:p14="http://schemas.microsoft.com/office/powerpoint/2010/main" val="3362570008"/>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08745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1660146278"/>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a:t>
            </a:r>
            <a:r>
              <a:rPr lang="ru-RU" sz="2000" smtClean="0">
                <a:solidFill>
                  <a:schemeClr val="tx1"/>
                </a:solidFill>
                <a:effectLst/>
                <a:latin typeface="Times New Roman" panose="02020603050405020304" pitchFamily="18" charset="0"/>
                <a:cs typeface="Times New Roman" panose="02020603050405020304" pitchFamily="18" charset="0"/>
              </a:rPr>
              <a:t>в 201</a:t>
            </a:r>
            <a:r>
              <a:rPr lang="ru-RU" sz="2000" dirty="0">
                <a:solidFill>
                  <a:schemeClr val="tx1"/>
                </a:solidFill>
                <a:effectLst/>
                <a:latin typeface="Times New Roman" panose="02020603050405020304" pitchFamily="18" charset="0"/>
                <a:cs typeface="Times New Roman" panose="02020603050405020304" pitchFamily="18" charset="0"/>
              </a:rPr>
              <a:t>9</a:t>
            </a:r>
            <a:r>
              <a:rPr lang="ru-RU" sz="2000" smtClean="0">
                <a:solidFill>
                  <a:schemeClr val="tx1"/>
                </a:solidFill>
                <a:effectLst/>
                <a:latin typeface="Times New Roman" panose="02020603050405020304" pitchFamily="18" charset="0"/>
                <a:cs typeface="Times New Roman" panose="02020603050405020304" pitchFamily="18" charset="0"/>
              </a:rPr>
              <a:t> </a:t>
            </a:r>
            <a:r>
              <a:rPr lang="ru-RU" sz="2000" dirty="0" smtClean="0">
                <a:solidFill>
                  <a:schemeClr val="tx1"/>
                </a:solidFill>
                <a:effectLst/>
                <a:latin typeface="Times New Roman" panose="02020603050405020304" pitchFamily="18" charset="0"/>
                <a:cs typeface="Times New Roman" panose="02020603050405020304" pitchFamily="18" charset="0"/>
              </a:rPr>
              <a:t>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55976" y="825535"/>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104,0%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219178"/>
          </a:xfrm>
          <a:prstGeom prst="wedgeRoundRectCallout">
            <a:avLst>
              <a:gd name="adj1" fmla="val -69724"/>
              <a:gd name="adj2" fmla="val 13518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46</a:t>
            </a:r>
            <a:r>
              <a:rPr lang="en-US" sz="1400" dirty="0" smtClean="0">
                <a:solidFill>
                  <a:prstClr val="black"/>
                </a:solidFill>
                <a:latin typeface="Times New Roman" panose="02020603050405020304" pitchFamily="18" charset="0"/>
                <a:cs typeface="Times New Roman" panose="02020603050405020304" pitchFamily="18" charset="0"/>
              </a:rPr>
              <a:t>,</a:t>
            </a:r>
            <a:r>
              <a:rPr lang="ru-RU" sz="1400" dirty="0" smtClean="0">
                <a:solidFill>
                  <a:prstClr val="black"/>
                </a:solidFill>
                <a:latin typeface="Times New Roman" panose="02020603050405020304" pitchFamily="18" charset="0"/>
                <a:cs typeface="Times New Roman" panose="02020603050405020304" pitchFamily="18" charset="0"/>
              </a:rPr>
              <a:t>4% в структуре безвозмездных поступлений занимают дотации из федерального бюджета РФ, что составляет 42</a:t>
            </a:r>
            <a:r>
              <a:rPr lang="en-US" sz="1400" dirty="0" smtClean="0">
                <a:solidFill>
                  <a:prstClr val="black"/>
                </a:solidFill>
                <a:latin typeface="Times New Roman" panose="02020603050405020304" pitchFamily="18" charset="0"/>
                <a:cs typeface="Times New Roman" panose="02020603050405020304" pitchFamily="18" charset="0"/>
              </a:rPr>
              <a:t>,</a:t>
            </a:r>
            <a:r>
              <a:rPr lang="ru-RU" sz="1400" dirty="0" smtClean="0">
                <a:solidFill>
                  <a:prstClr val="black"/>
                </a:solidFill>
                <a:latin typeface="Times New Roman" panose="02020603050405020304" pitchFamily="18" charset="0"/>
                <a:cs typeface="Times New Roman" panose="02020603050405020304" pitchFamily="18" charset="0"/>
              </a:rPr>
              <a:t>6% от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339625385"/>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44277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054230" y="4221088"/>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16" name="Диаграмма 9"/>
          <p:cNvGraphicFramePr>
            <a:graphicFrameLocks/>
          </p:cNvGraphicFramePr>
          <p:nvPr>
            <p:extLst>
              <p:ext uri="{D42A27DB-BD31-4B8C-83A1-F6EECF244321}">
                <p14:modId xmlns:p14="http://schemas.microsoft.com/office/powerpoint/2010/main" val="4133945654"/>
              </p:ext>
            </p:extLst>
          </p:nvPr>
        </p:nvGraphicFramePr>
        <p:xfrm>
          <a:off x="33469" y="692696"/>
          <a:ext cx="4851329"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(2019 г. к 2018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48237"/>
              <a:gd name="adj2" fmla="val -1741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2019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39 217,3 </a:t>
            </a:r>
            <a:r>
              <a:rPr lang="ru-RU" sz="1300" dirty="0">
                <a:solidFill>
                  <a:schemeClr val="tx1"/>
                </a:solidFill>
                <a:latin typeface="Times New Roman" panose="02020603050405020304" pitchFamily="18" charset="0"/>
                <a:cs typeface="Times New Roman" panose="02020603050405020304" pitchFamily="18" charset="0"/>
              </a:rPr>
              <a:t>млн.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2018 </a:t>
            </a:r>
            <a:r>
              <a:rPr lang="ru-RU" sz="1300" dirty="0">
                <a:solidFill>
                  <a:schemeClr val="tx1"/>
                </a:solidFill>
                <a:latin typeface="Times New Roman" panose="02020603050405020304" pitchFamily="18" charset="0"/>
                <a:cs typeface="Times New Roman" panose="02020603050405020304" pitchFamily="18" charset="0"/>
              </a:rPr>
              <a:t>года на </a:t>
            </a:r>
            <a:r>
              <a:rPr lang="ru-RU" sz="1300">
                <a:solidFill>
                  <a:schemeClr val="tx1"/>
                </a:solidFill>
                <a:latin typeface="Times New Roman" panose="02020603050405020304" pitchFamily="18" charset="0"/>
                <a:cs typeface="Times New Roman" panose="02020603050405020304" pitchFamily="18" charset="0"/>
              </a:rPr>
              <a:t/>
            </a:r>
            <a:br>
              <a:rPr lang="ru-RU" sz="1300">
                <a:solidFill>
                  <a:schemeClr val="tx1"/>
                </a:solidFill>
                <a:latin typeface="Times New Roman" panose="02020603050405020304" pitchFamily="18" charset="0"/>
                <a:cs typeface="Times New Roman" panose="02020603050405020304" pitchFamily="18" charset="0"/>
              </a:rPr>
            </a:br>
            <a:r>
              <a:rPr lang="ru-RU" sz="1300" smtClean="0">
                <a:solidFill>
                  <a:schemeClr val="tx1"/>
                </a:solidFill>
                <a:latin typeface="Times New Roman" panose="02020603050405020304" pitchFamily="18" charset="0"/>
                <a:cs typeface="Times New Roman" panose="02020603050405020304" pitchFamily="18" charset="0"/>
              </a:rPr>
              <a:t>1 340,4 </a:t>
            </a:r>
            <a:r>
              <a:rPr lang="ru-RU" sz="1300" dirty="0">
                <a:solidFill>
                  <a:schemeClr val="tx1"/>
                </a:solidFill>
                <a:latin typeface="Times New Roman" panose="02020603050405020304" pitchFamily="18" charset="0"/>
                <a:cs typeface="Times New Roman" panose="02020603050405020304" pitchFamily="18" charset="0"/>
              </a:rPr>
              <a:t>млн. рублей, или на </a:t>
            </a:r>
            <a:r>
              <a:rPr lang="ru-RU" sz="1300" dirty="0" smtClean="0">
                <a:solidFill>
                  <a:schemeClr val="tx1"/>
                </a:solidFill>
                <a:latin typeface="Times New Roman" panose="02020603050405020304" pitchFamily="18" charset="0"/>
                <a:cs typeface="Times New Roman" panose="02020603050405020304" pitchFamily="18" charset="0"/>
              </a:rPr>
              <a:t>3,5%).</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30" name="Диаграмма 29"/>
          <p:cNvGraphicFramePr>
            <a:graphicFrameLocks/>
          </p:cNvGraphicFramePr>
          <p:nvPr>
            <p:extLst>
              <p:ext uri="{D42A27DB-BD31-4B8C-83A1-F6EECF244321}">
                <p14:modId xmlns:p14="http://schemas.microsoft.com/office/powerpoint/2010/main" val="2068591349"/>
              </p:ext>
            </p:extLst>
          </p:nvPr>
        </p:nvGraphicFramePr>
        <p:xfrm>
          <a:off x="4333622" y="1412776"/>
          <a:ext cx="4392048" cy="48698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384431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4145370760"/>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29154" y="1140678"/>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413" y="908720"/>
            <a:ext cx="687809" cy="57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413" y="2040416"/>
            <a:ext cx="13366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209" y="1503908"/>
            <a:ext cx="135188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765175"/>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бюджеты всех уровней за </a:t>
            </a:r>
            <a:r>
              <a:rPr lang="ru-RU" sz="1300" dirty="0" smtClean="0">
                <a:latin typeface="Times New Roman" panose="02020603050405020304" pitchFamily="18" charset="0"/>
                <a:cs typeface="Times New Roman" panose="02020603050405020304" pitchFamily="18" charset="0"/>
              </a:rPr>
              <a:t>201</a:t>
            </a:r>
            <a:r>
              <a:rPr lang="ru-RU" sz="1300" dirty="0">
                <a:latin typeface="Times New Roman" panose="02020603050405020304" pitchFamily="18" charset="0"/>
                <a:cs typeface="Times New Roman" panose="02020603050405020304" pitchFamily="18" charset="0"/>
              </a:rPr>
              <a:t>9</a:t>
            </a:r>
            <a:r>
              <a:rPr lang="ru-RU" sz="1300" dirty="0" smtClean="0">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3608" y="911523"/>
            <a:ext cx="792088" cy="56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3733801" y="1108006"/>
            <a:ext cx="5046663"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4" name="TextBox 1"/>
          <p:cNvSpPr txBox="1"/>
          <p:nvPr/>
        </p:nvSpPr>
        <p:spPr>
          <a:xfrm>
            <a:off x="4522789" y="2975597"/>
            <a:ext cx="427990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«АККОНД»</a:t>
            </a:r>
            <a:endParaRPr lang="ru-RU" dirty="0">
              <a:latin typeface="Times New Roman" panose="02020603050405020304" pitchFamily="18" charset="0"/>
              <a:cs typeface="Times New Roman" panose="02020603050405020304" pitchFamily="18" charset="0"/>
            </a:endParaRPr>
          </a:p>
        </p:txBody>
      </p:sp>
      <p:sp>
        <p:nvSpPr>
          <p:cNvPr id="45" name="TextBox 1"/>
          <p:cNvSpPr txBox="1"/>
          <p:nvPr/>
        </p:nvSpPr>
        <p:spPr>
          <a:xfrm>
            <a:off x="5159375" y="4421219"/>
            <a:ext cx="3621089"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ПАО «Химпром</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0" name="TextBox 1"/>
          <p:cNvSpPr txBox="1"/>
          <p:nvPr/>
        </p:nvSpPr>
        <p:spPr>
          <a:xfrm>
            <a:off x="5351464" y="4873206"/>
            <a:ext cx="3429000"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«Комбинат </a:t>
            </a:r>
            <a:r>
              <a:rPr lang="ru-RU" dirty="0">
                <a:latin typeface="Times New Roman" panose="02020603050405020304" pitchFamily="18" charset="0"/>
                <a:cs typeface="Times New Roman" panose="02020603050405020304" pitchFamily="18" charset="0"/>
              </a:rPr>
              <a:t>А</a:t>
            </a:r>
            <a:r>
              <a:rPr lang="ru-RU" dirty="0" smtClean="0">
                <a:latin typeface="Times New Roman" panose="02020603050405020304" pitchFamily="18" charset="0"/>
                <a:cs typeface="Times New Roman" panose="02020603050405020304" pitchFamily="18" charset="0"/>
              </a:rPr>
              <a:t>втомобильных Фургонов»</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4694238" y="3378497"/>
            <a:ext cx="4086226"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Филиал ПАО «ФГК </a:t>
            </a:r>
            <a:r>
              <a:rPr lang="ru-RU" dirty="0" err="1" smtClean="0">
                <a:latin typeface="Times New Roman" panose="02020603050405020304" pitchFamily="18" charset="0"/>
                <a:cs typeface="Times New Roman" panose="02020603050405020304" pitchFamily="18" charset="0"/>
              </a:rPr>
              <a:t>Русгидро</a:t>
            </a:r>
            <a:r>
              <a:rPr lang="ru-RU" dirty="0" smtClean="0">
                <a:latin typeface="Times New Roman" panose="02020603050405020304" pitchFamily="18" charset="0"/>
                <a:cs typeface="Times New Roman" panose="02020603050405020304" pitchFamily="18" charset="0"/>
              </a:rPr>
              <a:t>-Чебоксарская ГЭС»</a:t>
            </a:r>
            <a:endParaRPr lang="ru-RU" dirty="0">
              <a:latin typeface="Times New Roman" panose="02020603050405020304" pitchFamily="18" charset="0"/>
              <a:cs typeface="Times New Roman" panose="02020603050405020304" pitchFamily="18" charset="0"/>
            </a:endParaRPr>
          </a:p>
        </p:txBody>
      </p:sp>
      <p:sp>
        <p:nvSpPr>
          <p:cNvPr id="52" name="TextBox 1"/>
          <p:cNvSpPr txBox="1"/>
          <p:nvPr/>
        </p:nvSpPr>
        <p:spPr>
          <a:xfrm>
            <a:off x="4306889" y="2539843"/>
            <a:ext cx="4495800" cy="279400"/>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ПАО «ГАЗПРОМ»</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4919664" y="4011612"/>
            <a:ext cx="3860800" cy="27622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smtClean="0">
                <a:solidFill>
                  <a:srgbClr val="341DE1"/>
                </a:solidFill>
                <a:latin typeface="Times New Roman" panose="02020603050405020304" pitchFamily="18" charset="0"/>
                <a:cs typeface="Times New Roman" panose="02020603050405020304" pitchFamily="18" charset="0"/>
              </a:rPr>
              <a:t>ПАО «Банк ВТБ»</a:t>
            </a:r>
            <a:endParaRPr lang="ru-RU" sz="1400" dirty="0">
              <a:solidFill>
                <a:srgbClr val="341DE1"/>
              </a:solidFill>
              <a:latin typeface="Times New Roman" panose="02020603050405020304" pitchFamily="18" charset="0"/>
              <a:cs typeface="Times New Roman" panose="02020603050405020304" pitchFamily="18" charset="0"/>
            </a:endParaRPr>
          </a:p>
        </p:txBody>
      </p:sp>
      <p:sp>
        <p:nvSpPr>
          <p:cNvPr id="58" name="TextBox 1"/>
          <p:cNvSpPr txBox="1"/>
          <p:nvPr/>
        </p:nvSpPr>
        <p:spPr>
          <a:xfrm>
            <a:off x="4049715" y="2982079"/>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435352" y="150390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262438" y="349025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478338" y="3998118"/>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4919663" y="4999038"/>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4727575" y="4437063"/>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302001" y="1094334"/>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219700" y="5741194"/>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4105276" y="1884702"/>
            <a:ext cx="4675188"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Филиал </a:t>
            </a:r>
            <a:r>
              <a:rPr lang="ru-RU" dirty="0" smtClean="0">
                <a:latin typeface="Times New Roman" panose="02020603050405020304" pitchFamily="18" charset="0"/>
                <a:cs typeface="Times New Roman" panose="02020603050405020304" pitchFamily="18" charset="0"/>
              </a:rPr>
              <a:t>АО </a:t>
            </a:r>
            <a:r>
              <a:rPr lang="ru-RU" dirty="0">
                <a:latin typeface="Times New Roman" panose="02020603050405020304" pitchFamily="18" charset="0"/>
                <a:cs typeface="Times New Roman" panose="02020603050405020304" pitchFamily="18" charset="0"/>
              </a:rPr>
              <a:t>Фирма «Август</a:t>
            </a:r>
            <a:r>
              <a:rPr lang="ru-RU" dirty="0" smtClean="0">
                <a:latin typeface="Times New Roman" panose="02020603050405020304" pitchFamily="18" charset="0"/>
                <a:cs typeface="Times New Roman" panose="02020603050405020304" pitchFamily="18" charset="0"/>
              </a:rPr>
              <a:t>» ОАО «</a:t>
            </a:r>
            <a:r>
              <a:rPr lang="ru-RU" dirty="0" err="1" smtClean="0">
                <a:latin typeface="Times New Roman" panose="02020603050405020304" pitchFamily="18" charset="0"/>
                <a:cs typeface="Times New Roman" panose="02020603050405020304" pitchFamily="18" charset="0"/>
              </a:rPr>
              <a:t>Вурнарский</a:t>
            </a:r>
            <a:r>
              <a:rPr lang="ru-RU" dirty="0" smtClean="0">
                <a:latin typeface="Times New Roman" panose="02020603050405020304" pitchFamily="18" charset="0"/>
                <a:cs typeface="Times New Roman" panose="02020603050405020304" pitchFamily="18" charset="0"/>
              </a:rPr>
              <a:t> завод смесевых препаратов»</a:t>
            </a:r>
            <a:endParaRPr lang="ru-RU" dirty="0">
              <a:latin typeface="Times New Roman" panose="02020603050405020304" pitchFamily="18" charset="0"/>
              <a:cs typeface="Times New Roman" panose="02020603050405020304" pitchFamily="18" charset="0"/>
            </a:endParaRPr>
          </a:p>
        </p:txBody>
      </p:sp>
      <p:sp>
        <p:nvSpPr>
          <p:cNvPr id="53" name="TextBox 1"/>
          <p:cNvSpPr txBox="1"/>
          <p:nvPr/>
        </p:nvSpPr>
        <p:spPr>
          <a:xfrm>
            <a:off x="3905251" y="1475020"/>
            <a:ext cx="4875213"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ПАО «Сбербанк России»</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651500" y="5600700"/>
            <a:ext cx="3070225"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«НПК «ЭЛАРА» имени Г.А. </a:t>
            </a:r>
            <a:r>
              <a:rPr lang="ru-RU" dirty="0" smtClean="0">
                <a:latin typeface="Times New Roman" panose="02020603050405020304" pitchFamily="18" charset="0"/>
                <a:cs typeface="Times New Roman" panose="02020603050405020304" pitchFamily="18" charset="0"/>
              </a:rPr>
              <a:t>Ильенко</a:t>
            </a:r>
            <a:endParaRPr lang="ru-RU" dirty="0">
              <a:latin typeface="Times New Roman" panose="02020603050405020304" pitchFamily="18" charset="0"/>
              <a:cs typeface="Times New Roman" panose="02020603050405020304" pitchFamily="18" charset="0"/>
            </a:endParaRPr>
          </a:p>
        </p:txBody>
      </p:sp>
      <p:sp>
        <p:nvSpPr>
          <p:cNvPr id="59" name="TextBox 1"/>
          <p:cNvSpPr txBox="1"/>
          <p:nvPr/>
        </p:nvSpPr>
        <p:spPr>
          <a:xfrm>
            <a:off x="3634678" y="1981618"/>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3828256" y="2516030"/>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2019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Рисунок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75533" y="888133"/>
            <a:ext cx="620687" cy="586888"/>
          </a:xfrm>
          <a:prstGeom prst="rect">
            <a:avLst/>
          </a:prstGeom>
        </p:spPr>
      </p:pic>
      <p:pic>
        <p:nvPicPr>
          <p:cNvPr id="4" name="Рисунок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17899" y="882088"/>
            <a:ext cx="784102" cy="592137"/>
          </a:xfrm>
          <a:prstGeom prst="rect">
            <a:avLst/>
          </a:prstGeom>
        </p:spPr>
      </p:pic>
      <p:pic>
        <p:nvPicPr>
          <p:cNvPr id="5" name="Рисунок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85647" y="1512591"/>
            <a:ext cx="886898" cy="469028"/>
          </a:xfrm>
          <a:prstGeom prst="rect">
            <a:avLst/>
          </a:prstGeom>
        </p:spPr>
      </p:pic>
      <p:pic>
        <p:nvPicPr>
          <p:cNvPr id="7" name="Рисунок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69283" y="2040416"/>
            <a:ext cx="1185862" cy="565967"/>
          </a:xfrm>
          <a:prstGeom prst="rect">
            <a:avLst/>
          </a:prstGeom>
        </p:spPr>
      </p:pic>
      <p:pic>
        <p:nvPicPr>
          <p:cNvPr id="8" name="Рисунок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03513" y="1512591"/>
            <a:ext cx="698488" cy="469027"/>
          </a:xfrm>
          <a:prstGeom prst="rect">
            <a:avLst/>
          </a:prstGeom>
        </p:spPr>
      </p:pic>
      <p:pic>
        <p:nvPicPr>
          <p:cNvPr id="9" name="Рисунок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1617" y="2667635"/>
            <a:ext cx="895821" cy="619047"/>
          </a:xfrm>
          <a:prstGeom prst="rect">
            <a:avLst/>
          </a:prstGeom>
        </p:spPr>
      </p:pic>
    </p:spTree>
    <p:extLst>
      <p:ext uri="{BB962C8B-B14F-4D97-AF65-F5344CB8AC3E}">
        <p14:creationId xmlns:p14="http://schemas.microsoft.com/office/powerpoint/2010/main" val="25616723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014818" y="836711"/>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2018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7949252" y="4402266"/>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705,3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Овал 30"/>
          <p:cNvSpPr/>
          <p:nvPr/>
        </p:nvSpPr>
        <p:spPr>
          <a:xfrm>
            <a:off x="7956470" y="320300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784,4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Овал 34"/>
          <p:cNvSpPr/>
          <p:nvPr/>
        </p:nvSpPr>
        <p:spPr>
          <a:xfrm>
            <a:off x="7873812" y="1308991"/>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ru-RU" sz="1600" b="1" dirty="0" smtClean="0">
                <a:solidFill>
                  <a:prstClr val="black"/>
                </a:solidFill>
                <a:latin typeface="Times New Roman" panose="02020603050405020304" pitchFamily="18" charset="0"/>
                <a:cs typeface="Times New Roman" panose="02020603050405020304" pitchFamily="18" charset="0"/>
              </a:rPr>
              <a:t>489,7</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51" name="Овал 50"/>
          <p:cNvSpPr/>
          <p:nvPr/>
        </p:nvSpPr>
        <p:spPr>
          <a:xfrm>
            <a:off x="7801804" y="1990464"/>
            <a:ext cx="1234692" cy="651978"/>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5,2%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3650069" y="836712"/>
            <a:ext cx="943976"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2016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3531344" y="4365104"/>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536,3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3507653" y="3242758"/>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prstClr val="black"/>
                </a:solidFill>
                <a:latin typeface="Times New Roman" panose="02020603050405020304" pitchFamily="18" charset="0"/>
                <a:cs typeface="Times New Roman" panose="02020603050405020304" pitchFamily="18" charset="0"/>
              </a:rPr>
              <a:t>1 </a:t>
            </a:r>
            <a:r>
              <a:rPr lang="ru-RU" sz="1400" b="1" dirty="0" smtClean="0">
                <a:solidFill>
                  <a:prstClr val="black"/>
                </a:solidFill>
                <a:latin typeface="Times New Roman" panose="02020603050405020304" pitchFamily="18" charset="0"/>
                <a:cs typeface="Times New Roman" panose="02020603050405020304" pitchFamily="18" charset="0"/>
              </a:rPr>
              <a:t>175,1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3434103" y="1266575"/>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ru-RU" sz="1600" b="1" dirty="0" smtClean="0">
                <a:solidFill>
                  <a:prstClr val="black"/>
                </a:solidFill>
                <a:latin typeface="Times New Roman" panose="02020603050405020304" pitchFamily="18" charset="0"/>
                <a:cs typeface="Times New Roman" panose="02020603050405020304" pitchFamily="18" charset="0"/>
              </a:rPr>
              <a:t>711,4</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3434103" y="1999869"/>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6,9%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4" name="Прямая со стрелкой 53"/>
          <p:cNvCxnSpPr/>
          <p:nvPr/>
        </p:nvCxnSpPr>
        <p:spPr>
          <a:xfrm>
            <a:off x="7142884" y="3519100"/>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cxnSp>
        <p:nvCxnSpPr>
          <p:cNvPr id="55" name="Прямая со стрелкой 54"/>
          <p:cNvCxnSpPr/>
          <p:nvPr/>
        </p:nvCxnSpPr>
        <p:spPr>
          <a:xfrm>
            <a:off x="7198380" y="4608213"/>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sp>
        <p:nvSpPr>
          <p:cNvPr id="56" name="Овал 55"/>
          <p:cNvSpPr/>
          <p:nvPr/>
        </p:nvSpPr>
        <p:spPr>
          <a:xfrm>
            <a:off x="6562771" y="314754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-266,6</a:t>
            </a:r>
          </a:p>
        </p:txBody>
      </p:sp>
      <p:sp>
        <p:nvSpPr>
          <p:cNvPr id="57" name="Овал 56"/>
          <p:cNvSpPr/>
          <p:nvPr/>
        </p:nvSpPr>
        <p:spPr>
          <a:xfrm>
            <a:off x="6562771" y="4196589"/>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+188,0</a:t>
            </a:r>
          </a:p>
        </p:txBody>
      </p:sp>
      <p:sp>
        <p:nvSpPr>
          <p:cNvPr id="58" name="TextBox 57"/>
          <p:cNvSpPr txBox="1"/>
          <p:nvPr/>
        </p:nvSpPr>
        <p:spPr>
          <a:xfrm>
            <a:off x="6990974" y="3623836"/>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25,4%</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59" name="TextBox 58"/>
          <p:cNvSpPr txBox="1"/>
          <p:nvPr/>
        </p:nvSpPr>
        <p:spPr>
          <a:xfrm>
            <a:off x="7073513" y="4720280"/>
            <a:ext cx="753246"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+36,3%</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60" name="Прямая со стрелкой 59"/>
          <p:cNvCxnSpPr/>
          <p:nvPr/>
        </p:nvCxnSpPr>
        <p:spPr>
          <a:xfrm>
            <a:off x="7101811" y="1503350"/>
            <a:ext cx="51361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61" name="Овал 60"/>
          <p:cNvSpPr/>
          <p:nvPr/>
        </p:nvSpPr>
        <p:spPr>
          <a:xfrm>
            <a:off x="6517818" y="1096511"/>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78,6</a:t>
            </a:r>
          </a:p>
        </p:txBody>
      </p:sp>
      <p:sp>
        <p:nvSpPr>
          <p:cNvPr id="62" name="TextBox 61"/>
          <p:cNvSpPr txBox="1"/>
          <p:nvPr/>
        </p:nvSpPr>
        <p:spPr>
          <a:xfrm>
            <a:off x="6895468" y="1602280"/>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5,0%</a:t>
            </a:r>
            <a:endParaRPr lang="ru-RU" sz="1300" b="1" dirty="0">
              <a:solidFill>
                <a:srgbClr val="FF0000"/>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18694"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2018 году </a:t>
            </a:r>
            <a:r>
              <a:rPr lang="en-US" sz="1300" dirty="0" smtClean="0">
                <a:latin typeface="Times New Roman" panose="02020603050405020304" pitchFamily="18" charset="0"/>
                <a:cs typeface="Times New Roman" panose="02020603050405020304" pitchFamily="18" charset="0"/>
              </a:rPr>
              <a:t>6</a:t>
            </a:r>
            <a:r>
              <a:rPr lang="ru-RU" sz="1300" dirty="0" smtClean="0">
                <a:latin typeface="Times New Roman" panose="02020603050405020304" pitchFamily="18" charset="0"/>
                <a:cs typeface="Times New Roman" panose="02020603050405020304" pitchFamily="18" charset="0"/>
              </a:rPr>
              <a:t>8</a:t>
            </a:r>
            <a:r>
              <a:rPr lang="en-US" sz="1300" dirty="0" smtClean="0">
                <a:latin typeface="Times New Roman" panose="02020603050405020304" pitchFamily="18" charset="0"/>
                <a:cs typeface="Times New Roman" panose="02020603050405020304" pitchFamily="18" charset="0"/>
              </a:rPr>
              <a:t>,</a:t>
            </a:r>
            <a:r>
              <a:rPr lang="ru-RU" sz="1300" dirty="0" smtClean="0">
                <a:latin typeface="Times New Roman" panose="02020603050405020304" pitchFamily="18" charset="0"/>
                <a:cs typeface="Times New Roman" panose="02020603050405020304" pitchFamily="18" charset="0"/>
              </a:rPr>
              <a:t>6</a:t>
            </a:r>
            <a:r>
              <a:rPr lang="en-US" sz="1300" dirty="0" smtClean="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2018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23</a:t>
            </a:fld>
            <a:endParaRPr lang="ru-RU" dirty="0"/>
          </a:p>
        </p:txBody>
      </p:sp>
      <p:sp>
        <p:nvSpPr>
          <p:cNvPr id="63" name="TextBox 62"/>
          <p:cNvSpPr txBox="1"/>
          <p:nvPr/>
        </p:nvSpPr>
        <p:spPr>
          <a:xfrm>
            <a:off x="5890824" y="831488"/>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2017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5913094" y="436007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a:t>
            </a:r>
            <a:r>
              <a:rPr lang="en-US" sz="1400" b="1" dirty="0" smtClean="0">
                <a:solidFill>
                  <a:prstClr val="black"/>
                </a:solidFill>
                <a:latin typeface="Times New Roman" panose="02020603050405020304" pitchFamily="18" charset="0"/>
                <a:cs typeface="Times New Roman" panose="02020603050405020304" pitchFamily="18" charset="0"/>
              </a:rPr>
              <a:t>1</a:t>
            </a:r>
            <a:r>
              <a:rPr lang="ru-RU" sz="1400" b="1" dirty="0" smtClean="0">
                <a:solidFill>
                  <a:prstClr val="black"/>
                </a:solidFill>
                <a:latin typeface="Times New Roman" panose="02020603050405020304" pitchFamily="18" charset="0"/>
                <a:cs typeface="Times New Roman" panose="02020603050405020304" pitchFamily="18" charset="0"/>
              </a:rPr>
              <a:t>7</a:t>
            </a:r>
            <a:r>
              <a:rPr lang="en-US" sz="1400" b="1" dirty="0" smtClean="0">
                <a:solidFill>
                  <a:prstClr val="black"/>
                </a:solidFill>
                <a:latin typeface="Times New Roman" panose="02020603050405020304" pitchFamily="18" charset="0"/>
                <a:cs typeface="Times New Roman" panose="02020603050405020304" pitchFamily="18" charset="0"/>
              </a:rPr>
              <a:t>,</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5868144" y="320300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1</a:t>
            </a:r>
            <a:r>
              <a:rPr lang="en-US" sz="1400" b="1" dirty="0" smtClean="0">
                <a:solidFill>
                  <a:prstClr val="black"/>
                </a:solidFill>
                <a:latin typeface="Times New Roman" panose="02020603050405020304" pitchFamily="18" charset="0"/>
                <a:cs typeface="Times New Roman" panose="02020603050405020304" pitchFamily="18" charset="0"/>
              </a:rPr>
              <a:t> </a:t>
            </a:r>
            <a:r>
              <a:rPr lang="ru-RU" sz="1400" b="1" dirty="0" smtClean="0">
                <a:solidFill>
                  <a:prstClr val="black"/>
                </a:solidFill>
                <a:latin typeface="Times New Roman" panose="02020603050405020304" pitchFamily="18" charset="0"/>
                <a:cs typeface="Times New Roman" panose="02020603050405020304" pitchFamily="18" charset="0"/>
              </a:rPr>
              <a:t>051,0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5767851" y="1266574"/>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prstClr val="black"/>
                </a:solidFill>
                <a:latin typeface="Times New Roman" panose="02020603050405020304" pitchFamily="18" charset="0"/>
                <a:cs typeface="Times New Roman" panose="02020603050405020304" pitchFamily="18" charset="0"/>
              </a:rPr>
              <a:t>1 </a:t>
            </a:r>
            <a:r>
              <a:rPr lang="ru-RU" sz="1600" b="1" dirty="0" smtClean="0">
                <a:solidFill>
                  <a:prstClr val="black"/>
                </a:solidFill>
                <a:latin typeface="Times New Roman" panose="02020603050405020304" pitchFamily="18" charset="0"/>
                <a:cs typeface="Times New Roman" panose="02020603050405020304" pitchFamily="18" charset="0"/>
              </a:rPr>
              <a:t>56</a:t>
            </a:r>
            <a:r>
              <a:rPr lang="en-US" sz="1600" b="1" dirty="0" smtClean="0">
                <a:solidFill>
                  <a:prstClr val="black"/>
                </a:solidFill>
                <a:latin typeface="Times New Roman" panose="02020603050405020304" pitchFamily="18" charset="0"/>
                <a:cs typeface="Times New Roman" panose="02020603050405020304" pitchFamily="18" charset="0"/>
              </a:rPr>
              <a:t>8,</a:t>
            </a:r>
            <a:r>
              <a:rPr lang="ru-RU" sz="1600" b="1" dirty="0" smtClean="0">
                <a:solidFill>
                  <a:prstClr val="black"/>
                </a:solidFill>
                <a:latin typeface="Times New Roman" panose="02020603050405020304" pitchFamily="18" charset="0"/>
                <a:cs typeface="Times New Roman" panose="02020603050405020304" pitchFamily="18" charset="0"/>
              </a:rPr>
              <a:t>3</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5767851" y="1999869"/>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6,1%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4793388" y="3538355"/>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cxnSp>
        <p:nvCxnSpPr>
          <p:cNvPr id="75" name="Прямая со стрелкой 74"/>
          <p:cNvCxnSpPr/>
          <p:nvPr/>
        </p:nvCxnSpPr>
        <p:spPr>
          <a:xfrm>
            <a:off x="4815898" y="4673279"/>
            <a:ext cx="525910" cy="9609"/>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76" name="Овал 75"/>
          <p:cNvSpPr/>
          <p:nvPr/>
        </p:nvSpPr>
        <p:spPr>
          <a:xfrm>
            <a:off x="4180289" y="3140968"/>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1</a:t>
            </a:r>
            <a:r>
              <a:rPr lang="ru-RU" sz="1300" b="1" dirty="0" smtClean="0">
                <a:solidFill>
                  <a:srgbClr val="FF0000"/>
                </a:solidFill>
                <a:latin typeface="Times New Roman" panose="02020603050405020304" pitchFamily="18" charset="0"/>
                <a:cs typeface="Times New Roman" panose="02020603050405020304" pitchFamily="18" charset="0"/>
              </a:rPr>
              <a:t>24</a:t>
            </a: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1</a:t>
            </a:r>
          </a:p>
        </p:txBody>
      </p:sp>
      <p:sp>
        <p:nvSpPr>
          <p:cNvPr id="77" name="Овал 76"/>
          <p:cNvSpPr/>
          <p:nvPr/>
        </p:nvSpPr>
        <p:spPr>
          <a:xfrm>
            <a:off x="4220184" y="4283716"/>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1</a:t>
            </a:r>
            <a:r>
              <a:rPr lang="en-US" sz="1300" b="1" dirty="0" smtClean="0">
                <a:solidFill>
                  <a:srgbClr val="FF0000"/>
                </a:solidFill>
                <a:latin typeface="Times New Roman" panose="02020603050405020304" pitchFamily="18" charset="0"/>
                <a:cs typeface="Times New Roman" panose="02020603050405020304" pitchFamily="18" charset="0"/>
              </a:rPr>
              <a:t>9,</a:t>
            </a:r>
            <a:r>
              <a:rPr lang="ru-RU" sz="1300" b="1" dirty="0" smtClean="0">
                <a:solidFill>
                  <a:srgbClr val="FF0000"/>
                </a:solidFill>
                <a:latin typeface="Times New Roman" panose="02020603050405020304" pitchFamily="18" charset="0"/>
                <a:cs typeface="Times New Roman" panose="02020603050405020304" pitchFamily="18" charset="0"/>
              </a:rPr>
              <a:t>0</a:t>
            </a:r>
          </a:p>
        </p:txBody>
      </p:sp>
      <p:sp>
        <p:nvSpPr>
          <p:cNvPr id="78" name="TextBox 77"/>
          <p:cNvSpPr txBox="1"/>
          <p:nvPr/>
        </p:nvSpPr>
        <p:spPr>
          <a:xfrm>
            <a:off x="4594045" y="3625514"/>
            <a:ext cx="968547"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- 10</a:t>
            </a: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6%</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79" name="TextBox 78"/>
          <p:cNvSpPr txBox="1"/>
          <p:nvPr/>
        </p:nvSpPr>
        <p:spPr>
          <a:xfrm>
            <a:off x="4701695" y="4789888"/>
            <a:ext cx="753246" cy="292388"/>
          </a:xfrm>
          <a:prstGeom prst="rect">
            <a:avLst/>
          </a:prstGeom>
          <a:noFill/>
        </p:spPr>
        <p:txBody>
          <a:bodyPr wrap="square" rtlCol="0">
            <a:spAutoFit/>
          </a:bodyPr>
          <a:lstStyle/>
          <a:p>
            <a:pPr algn="ct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3</a:t>
            </a: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5%</a:t>
            </a:r>
            <a:endParaRPr lang="ru-RU" sz="1300" b="1" dirty="0">
              <a:solidFill>
                <a:srgbClr val="FF0000"/>
              </a:solidFill>
              <a:latin typeface="Times New Roman" panose="02020603050405020304" pitchFamily="18" charset="0"/>
              <a:cs typeface="Times New Roman" panose="02020603050405020304" pitchFamily="18" charset="0"/>
            </a:endParaRPr>
          </a:p>
        </p:txBody>
      </p:sp>
      <p:cxnSp>
        <p:nvCxnSpPr>
          <p:cNvPr id="80" name="Прямая со стрелкой 79"/>
          <p:cNvCxnSpPr/>
          <p:nvPr/>
        </p:nvCxnSpPr>
        <p:spPr>
          <a:xfrm>
            <a:off x="4874810" y="1541129"/>
            <a:ext cx="51361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81" name="Овал 80"/>
          <p:cNvSpPr/>
          <p:nvPr/>
        </p:nvSpPr>
        <p:spPr>
          <a:xfrm>
            <a:off x="4269696" y="1134060"/>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1</a:t>
            </a:r>
            <a:r>
              <a:rPr lang="ru-RU" sz="1300" b="1" dirty="0" smtClean="0">
                <a:solidFill>
                  <a:srgbClr val="FF0000"/>
                </a:solidFill>
                <a:latin typeface="Times New Roman" panose="02020603050405020304" pitchFamily="18" charset="0"/>
                <a:cs typeface="Times New Roman" panose="02020603050405020304" pitchFamily="18" charset="0"/>
              </a:rPr>
              <a:t>43</a:t>
            </a:r>
            <a:r>
              <a:rPr lang="en-US" sz="1300" b="1" dirty="0" smtClean="0">
                <a:solidFill>
                  <a:srgbClr val="FF0000"/>
                </a:solidFill>
                <a:latin typeface="Times New Roman" panose="02020603050405020304" pitchFamily="18" charset="0"/>
                <a:cs typeface="Times New Roman" panose="02020603050405020304" pitchFamily="18" charset="0"/>
              </a:rPr>
              <a:t>,1</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82" name="TextBox 81"/>
          <p:cNvSpPr txBox="1"/>
          <p:nvPr/>
        </p:nvSpPr>
        <p:spPr>
          <a:xfrm>
            <a:off x="4616366" y="1624444"/>
            <a:ext cx="968547"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- 8</a:t>
            </a:r>
            <a:r>
              <a:rPr lang="en-US" sz="1300" b="1" dirty="0" smtClean="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4%</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44" name="TextBox 1"/>
          <p:cNvSpPr txBox="1">
            <a:spLocks noChangeArrowheads="1"/>
          </p:cNvSpPr>
          <p:nvPr/>
        </p:nvSpPr>
        <p:spPr bwMode="auto">
          <a:xfrm>
            <a:off x="7810192" y="686155"/>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8158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24</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6948264"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292080"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2017г.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084168"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2018г.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717374"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2019/ 2018,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388488"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2018/ 2017,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62397066"/>
              </p:ext>
            </p:extLst>
          </p:nvPr>
        </p:nvGraphicFramePr>
        <p:xfrm>
          <a:off x="161680" y="918509"/>
          <a:ext cx="8802320" cy="5624860"/>
        </p:xfrm>
        <a:graphic>
          <a:graphicData uri="http://schemas.openxmlformats.org/drawingml/2006/table">
            <a:tbl>
              <a:tblPr/>
              <a:tblGrid>
                <a:gridCol w="476617"/>
                <a:gridCol w="4594107"/>
                <a:gridCol w="820951"/>
                <a:gridCol w="820951"/>
                <a:gridCol w="820951"/>
                <a:gridCol w="671689"/>
                <a:gridCol w="597054"/>
              </a:tblGrid>
              <a:tr h="155185">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2 512 529,69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2 988 937,10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3 188 817,76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119,0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104 </a:t>
                      </a:r>
                      <a:r>
                        <a:rPr lang="ru-RU" sz="900" b="0" i="0" u="none" strike="noStrike" dirty="0" smtClean="0">
                          <a:solidFill>
                            <a:srgbClr val="000000"/>
                          </a:solidFill>
                          <a:effectLst/>
                          <a:latin typeface="+mn-lt"/>
                        </a:rPr>
                        <a:t>927,74</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115 514,19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117 958,34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110,1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Функционирование Правительства </a:t>
                      </a:r>
                      <a:r>
                        <a:rPr lang="ru-RU" sz="900" b="0" i="0" u="none" strike="noStrike" dirty="0" smtClean="0">
                          <a:solidFill>
                            <a:srgbClr val="000000"/>
                          </a:solidFill>
                          <a:effectLst/>
                          <a:latin typeface="+mn-lt"/>
                        </a:rPr>
                        <a:t>РФ</a:t>
                      </a:r>
                      <a:r>
                        <a:rPr lang="en-US" sz="900" b="0" i="0" u="none" strike="noStrike" dirty="0" smtClean="0">
                          <a:solidFill>
                            <a:srgbClr val="000000"/>
                          </a:solidFill>
                          <a:effectLst/>
                          <a:latin typeface="+mn-lt"/>
                        </a:rPr>
                        <a:t>?</a:t>
                      </a:r>
                      <a:r>
                        <a:rPr lang="ru-RU" sz="900" b="0" i="0" u="none" strike="noStrike" dirty="0" smtClean="0">
                          <a:solidFill>
                            <a:srgbClr val="000000"/>
                          </a:solidFill>
                          <a:effectLst/>
                          <a:latin typeface="+mn-lt"/>
                        </a:rPr>
                        <a:t> </a:t>
                      </a:r>
                      <a:r>
                        <a:rPr lang="ru-RU" sz="900" b="0" i="0" u="none" strike="noStrike" dirty="0">
                          <a:solidFill>
                            <a:srgbClr val="000000"/>
                          </a:solidFill>
                          <a:effectLst/>
                          <a:latin typeface="+mn-lt"/>
                        </a:rPr>
                        <a:t>высших исполнительных органов государственной власти субъектов Российской Федерации, местных администраций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1 063 781,95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1 126 127,74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1 180 328,33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Судебная система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108 888,77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148 875,22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135 710,87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136,7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Обеспечение деятельности финансовых, налоговых и таможенных органов и органов финансового (финансово-бюджетного) надзора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264 758,65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281 681,75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291 586,82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проведения выборов и референдумов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22 391,95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26 236,17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23 954,16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117,2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Резервные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0,00</a:t>
                      </a:r>
                      <a:r>
                        <a:rPr lang="ru-RU" sz="900" b="0" i="0" u="none" strike="noStrike" dirty="0">
                          <a:solidFill>
                            <a:srgbClr val="000000"/>
                          </a:solidFill>
                          <a:effectLst/>
                          <a:latin typeface="Trebuchet MS"/>
                        </a:rPr>
                        <a:t> </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 </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Прикладные научные исследования в области общегосударственных вопросов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225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225,00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225,00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947 </a:t>
                      </a:r>
                      <a:r>
                        <a:rPr lang="ru-RU" sz="900" b="0" i="0" u="none" strike="noStrike" dirty="0" smtClean="0">
                          <a:solidFill>
                            <a:srgbClr val="000000"/>
                          </a:solidFill>
                          <a:effectLst/>
                          <a:latin typeface="+mn-lt"/>
                        </a:rPr>
                        <a:t>555,63</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1 290 277,03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1 439 054,24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136,2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26 427,40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30 491,80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Мобилизационная и вневойсковая подготовка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26 427,40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30 491,80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БЕЗОПАСНОСТЬ И ПРАВООХРАНИТЕЛЬНАЯ ДЕЯТЕЛЬНОСТЬ</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485 416,77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640 699,37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790 892,50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132,0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Органы юстиции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114 471,85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kern="1200" dirty="0">
                          <a:solidFill>
                            <a:srgbClr val="000000"/>
                          </a:solidFill>
                          <a:effectLst/>
                          <a:latin typeface="+mn-lt"/>
                          <a:ea typeface="+mn-ea"/>
                          <a:cs typeface="+mn-cs"/>
                        </a:rPr>
                        <a:t>120 183,07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134 595,16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Защита населения и территории от чрезвычайных ситуаций природного и техногенного характера, гражданская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185 836,02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249 064,92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177 721,25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71,4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пожарной безопасности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126 620,60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210 610,12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164 464,55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78,1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166,3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a:t>
                      </a:r>
                      <a:r>
                        <a:rPr lang="ru-RU" sz="900" b="0" i="0" u="none" strike="noStrike" dirty="0" smtClean="0">
                          <a:solidFill>
                            <a:srgbClr val="000000"/>
                          </a:solidFill>
                          <a:effectLst/>
                          <a:latin typeface="+mn-lt"/>
                        </a:rPr>
                        <a:t>нац. </a:t>
                      </a:r>
                      <a:r>
                        <a:rPr lang="ru-RU" sz="900" b="0" i="0" u="none" strike="noStrike" dirty="0">
                          <a:solidFill>
                            <a:srgbClr val="000000"/>
                          </a:solidFill>
                          <a:effectLst/>
                          <a:latin typeface="+mn-lt"/>
                        </a:rPr>
                        <a:t>безопасности и правоохранительной деятельности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58 488,30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kern="1200" dirty="0">
                          <a:solidFill>
                            <a:srgbClr val="000000"/>
                          </a:solidFill>
                          <a:effectLst/>
                          <a:latin typeface="+mn-lt"/>
                          <a:ea typeface="+mn-ea"/>
                          <a:cs typeface="+mn-cs"/>
                        </a:rPr>
                        <a:t>60 841,26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314 111,54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516,3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НАЦИОНАЛЬНАЯ ЭКОНОМИКА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11 394 065,77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10 805 106,09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10 709 258,86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94,8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Общеэкономические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236 848,77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247 269,04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346 718,01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140,2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Сельское хозяйство и рыболовство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2 441 </a:t>
                      </a:r>
                      <a:r>
                        <a:rPr lang="ru-RU" sz="900" b="0" i="0" u="none" strike="noStrike" dirty="0" smtClean="0">
                          <a:solidFill>
                            <a:srgbClr val="000000"/>
                          </a:solidFill>
                          <a:effectLst/>
                          <a:latin typeface="+mn-lt"/>
                        </a:rPr>
                        <a:t>637,28</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2 391 748,87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2 116 977,75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88,5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98,0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Водное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49 264,46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49 835,86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56 439,53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101,2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Лесное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151 738,67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265 835,16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255 756,36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175,2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Транспорт</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344 583,11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269 863,49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295 337,79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78,3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Дорожное хозяйство (дорожные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6 060 537,52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5 951 843,29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6 177 078,84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98,2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национальной экономики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2 109 455,96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1 628 710,36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1 460 950,58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89,7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77,2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ЖИЛИЩНО-КОММУНАЛЬНОЕ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3 033 008,13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2 265 834,20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2 834 167,20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74,7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Жилищное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1 636 465,57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252 126,70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320 355,36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354 223,43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725 659,20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914 605,56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204,9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Благоустройство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861 </a:t>
                      </a:r>
                      <a:r>
                        <a:rPr lang="ru-RU" sz="900" b="0" i="0" u="none" strike="noStrike" dirty="0" smtClean="0">
                          <a:solidFill>
                            <a:srgbClr val="000000"/>
                          </a:solidFill>
                          <a:effectLst/>
                          <a:latin typeface="+mn-lt"/>
                        </a:rPr>
                        <a:t>270,98</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1 081 410,72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1 381 169,34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125,6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жилищно-коммунального хозяйства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181 048,15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206 637,57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218 036,94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114,1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ОХРАНА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177 343,53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350 723,59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422 613,40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197,8</a:t>
                      </a:r>
                      <a:endParaRPr lang="ru-RU" sz="900" b="1"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Сбор, удаление отходов и очистка сточных вод</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endParaRPr lang="ru-RU" sz="900" b="0" i="0" u="none" strike="noStrike" kern="1200" dirty="0">
                        <a:solidFill>
                          <a:srgbClr val="000000"/>
                        </a:solidFill>
                        <a:effectLst/>
                        <a:latin typeface="+mn-lt"/>
                        <a:ea typeface="+mn-ea"/>
                        <a:cs typeface="+mn-c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346 493,95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 </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endParaRPr lang="ru-RU" sz="900" b="0" i="0" u="none" strike="noStrike" dirty="0">
                        <a:solidFill>
                          <a:srgbClr val="000000"/>
                        </a:solidFill>
                        <a:effectLst/>
                        <a:latin typeface="+mn-lt"/>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объектов растительного и животного мира и среды их обитания</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31 563,61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36 913,06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43 944,11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119,0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116,9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охраны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145 779,92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marL="0" algn="r" defTabSz="914400" rtl="0" eaLnBrk="1" fontAlgn="b" latinLnBrk="0" hangingPunct="1"/>
                      <a:r>
                        <a:rPr lang="ru-RU" sz="900" b="0" i="0" u="none" strike="noStrike" kern="1200" dirty="0">
                          <a:solidFill>
                            <a:srgbClr val="000000"/>
                          </a:solidFill>
                          <a:effectLst/>
                          <a:latin typeface="+mn-lt"/>
                          <a:ea typeface="+mn-ea"/>
                          <a:cs typeface="+mn-cs"/>
                        </a:rPr>
                        <a:t>313 810,54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32 175,34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215,3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109314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fld id="{667CCBFA-BFB9-4E9F-B6F6-694D72409F22}" type="slidenum">
              <a:rPr lang="ru-RU" smtClean="0"/>
              <a:pPr>
                <a:defRPr/>
              </a:pPr>
              <a:t>25</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7164360"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436096"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2017г.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300192" y="65009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2018г.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924883" y="65009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2019/ 2018, %</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460432" y="65009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2018/ 2017, %</a:t>
            </a:r>
            <a:endParaRPr lang="ru-RU" sz="700"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659133692"/>
              </p:ext>
            </p:extLst>
          </p:nvPr>
        </p:nvGraphicFramePr>
        <p:xfrm>
          <a:off x="260100" y="944784"/>
          <a:ext cx="8704760" cy="5724576"/>
        </p:xfrm>
        <a:graphic>
          <a:graphicData uri="http://schemas.openxmlformats.org/drawingml/2006/table">
            <a:tbl>
              <a:tblPr/>
              <a:tblGrid>
                <a:gridCol w="473768"/>
                <a:gridCol w="4539054"/>
                <a:gridCol w="932103"/>
                <a:gridCol w="816062"/>
                <a:gridCol w="863281"/>
                <a:gridCol w="576064"/>
                <a:gridCol w="504428"/>
              </a:tblGrid>
              <a:tr h="144000">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15 344 536,56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18 062 496,92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21 203 716,43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117,4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117,7</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Дошкольное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4 187 010,81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4 785 966,24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6 911 827,52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144,4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114,3</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7 686 388,21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8 909 721,77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9 976 353,44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115,9</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Начальное </a:t>
                      </a:r>
                      <a:r>
                        <a:rPr lang="ru-RU" sz="900" b="0" i="0" u="none" strike="noStrike" dirty="0">
                          <a:solidFill>
                            <a:srgbClr val="000000"/>
                          </a:solidFill>
                          <a:effectLst/>
                          <a:latin typeface="+mn-lt"/>
                        </a:rPr>
                        <a:t>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926 380,55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1 760 057,29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1 684 096,46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190,0</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Среднее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1 594 364,71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1 762 543,23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1 837 458,55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110,5</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Профессиональная подготовка, переподготовка и повышение квалификации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74 </a:t>
                      </a:r>
                      <a:r>
                        <a:rPr lang="ru-RU" sz="900" b="0" i="0" u="none" strike="noStrike" dirty="0" smtClean="0">
                          <a:solidFill>
                            <a:srgbClr val="000000"/>
                          </a:solidFill>
                          <a:effectLst/>
                          <a:latin typeface="+mn-lt"/>
                        </a:rPr>
                        <a:t>063,20</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86 693,16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79 908,83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117,1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Высшее и послевузовское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56 214,65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63 956,91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80 254,46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113,8</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Молодежная политика и оздоровление детей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196 570,10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199 803,23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215 451,29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101,6</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Прикладные научные исследования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35 391,00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40 477,90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46 557,88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114,4</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7114">
                <a:tc>
                  <a:txBody>
                    <a:bodyPr/>
                    <a:lstStyle/>
                    <a:p>
                      <a:pPr algn="l" rtl="0" fontAlgn="b"/>
                      <a:r>
                        <a:rPr lang="ru-RU" sz="900" b="0" i="0" u="none" strike="noStrike">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588 153,33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453 277,18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371 808,00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77,1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КУЛЬТУРА, КИНЕМАТОГРАФИЯ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1 948 351,89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2 550 813,01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2 609 256,30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130,9</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1 840 </a:t>
                      </a:r>
                      <a:r>
                        <a:rPr lang="ru-RU" sz="900" b="0" i="0" u="none" strike="noStrike" dirty="0" smtClean="0">
                          <a:solidFill>
                            <a:srgbClr val="000000"/>
                          </a:solidFill>
                          <a:effectLst/>
                          <a:latin typeface="+mn-lt"/>
                        </a:rPr>
                        <a:t>167,19</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2 403 962,39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2 432 796,25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130,6</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культуры, кинематографии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108 184,70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146 850,62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176 460,05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135,7</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ЗДРАВООХРАНЕНИЕ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3 628 611,95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4 110 871,06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4 753 687,49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113,3</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Стационарная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1 881 130,89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2 174 583,40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2 017 385,02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115,6</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Амбулаторная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1 054 126,39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885 549,84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1 510 623,44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170,6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84,0</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Медицинская помощь в дневных стационарах всех типов</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24 500,07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21 835,10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26 051,66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89,1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Скорая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44 763,55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254 956,20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174 329,01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68,4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570,0</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Санаторно-оздоровительная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114 583,50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111 599,25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129 951,39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116,4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97,4</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Заготовка, переработка, хранение и обеспечение безопасности донорской крови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59 011,54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99 720,40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75 654,93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75,9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169,0</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здравоохранения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450 496,01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562 626,86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819 692,04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145,7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124,9</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4000">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СОЦИАЛЬНАЯ ПОЛИТИКА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11 755 721,23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12 598 164,74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13 475 255,33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107,0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107,9</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Пенсионное обеспечение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45 648,62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53 129,67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63 105,82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116,4</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Социальное обслуживание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832 430,53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1 113 154,77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1 250 795,69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133,7</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Социальное обеспечение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9 780 734,23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a:solidFill>
                            <a:srgbClr val="000000"/>
                          </a:solidFill>
                          <a:effectLst/>
                          <a:latin typeface="+mn-lt"/>
                        </a:rPr>
                        <a:t>10 176 998,67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10 141 248,79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104,1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семьи и детства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1 050 670,59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1 154 899,86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1 954 510,84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169,2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109,9</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социальной политики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46 237,26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99 981,78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65 594,19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65,6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216,2</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ФИЗИЧЕСКАЯ КУЛЬТУРА И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1 272 787,72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1 063 092,31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1 424 825,90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83,5</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Физическая 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65 518,64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73 770,24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91 192,15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112,6</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Массовый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545 540,70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a:solidFill>
                            <a:srgbClr val="000000"/>
                          </a:solidFill>
                          <a:effectLst/>
                          <a:latin typeface="+mn-lt"/>
                        </a:rPr>
                        <a:t>147 601,28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389 797,14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264,1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27,1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Спорт высших достижений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616 407,99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792 084,37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884 010,35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128,5</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физической культуры и спорта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mn-lt"/>
                        </a:rPr>
                        <a:t>45 </a:t>
                      </a:r>
                      <a:r>
                        <a:rPr lang="ru-RU" sz="900" b="0" i="0" u="none" strike="noStrike" dirty="0" smtClean="0">
                          <a:solidFill>
                            <a:srgbClr val="000000"/>
                          </a:solidFill>
                          <a:effectLst/>
                          <a:latin typeface="+mn-lt"/>
                        </a:rPr>
                        <a:t>320,39</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49 636,43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59 826,26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109,5</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СРЕДСТВА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130 456,05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162 270,38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204 629,95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126,1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124,4</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Телевидение и радиовещание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47 792,45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73 243,87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104 199,59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142,3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153,3</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Периодическая печать и издательства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80 663,60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85 044,41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94 538,74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111,2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105,4</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средств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2 000,00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3 982,10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5 891,62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148,0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199,1</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1" i="0" u="none" strike="noStrike">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ОБСЛУЖИВАНИЕ ГОСУДАРСТВЕННОГО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288 574,43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178 178,44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61,7</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3772">
                <a:tc>
                  <a:txBody>
                    <a:bodyPr/>
                    <a:lstStyle/>
                    <a:p>
                      <a:pPr algn="l" rtl="0" fontAlgn="b"/>
                      <a:r>
                        <a:rPr lang="ru-RU" sz="900" b="0" i="0" u="none" strike="noStrike">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Обслуживание государственного внутреннего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mn-lt"/>
                        </a:rPr>
                        <a:t>288 574,43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0" i="0" u="none" strike="noStrike" dirty="0">
                          <a:solidFill>
                            <a:srgbClr val="000000"/>
                          </a:solidFill>
                          <a:effectLst/>
                          <a:latin typeface="+mn-lt"/>
                        </a:rPr>
                        <a:t>178 178,44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92,2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61,7</a:t>
                      </a:r>
                      <a:endParaRPr lang="ru-RU" sz="900" b="0"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4000">
                <a:tc>
                  <a:txBody>
                    <a:bodyPr/>
                    <a:lstStyle/>
                    <a:p>
                      <a:pPr algn="l" rtl="0" fontAlgn="b"/>
                      <a:r>
                        <a:rPr lang="ru-RU" sz="900" b="0" i="0" u="none" strike="noStrike">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Расходы бюджета - ИТОГО</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mn-lt"/>
                        </a:rPr>
                        <a:t>51 997 831,12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mn-lt"/>
                        </a:rPr>
                        <a:t>55 807 679,00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61 814 274,85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110,8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mn-lt"/>
                        </a:rPr>
                        <a:t>107,3</a:t>
                      </a:r>
                      <a:endParaRPr lang="ru-RU" sz="900" b="1" i="0" u="none" strike="noStrike" dirty="0">
                        <a:solidFill>
                          <a:srgbClr val="000000"/>
                        </a:solidFill>
                        <a:effectLst/>
                        <a:latin typeface="+mn-lt"/>
                      </a:endParaRP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0655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26</a:t>
            </a:fld>
            <a:endParaRPr lang="ru-RU" dirty="0">
              <a:solidFill>
                <a:prstClr val="black"/>
              </a:solidFill>
            </a:endParaRPr>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Динамика средней заработной платы работников учреждений в социальной </a:t>
            </a:r>
            <a:r>
              <a:rPr lang="ru-RU" sz="1600" dirty="0" smtClean="0">
                <a:solidFill>
                  <a:prstClr val="black"/>
                </a:solidFill>
                <a:effectLst/>
                <a:latin typeface="Times New Roman" panose="02020603050405020304" pitchFamily="18" charset="0"/>
                <a:cs typeface="Times New Roman" panose="02020603050405020304" pitchFamily="18" charset="0"/>
              </a:rPr>
              <a:t>сфере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2949924549"/>
              </p:ext>
            </p:extLst>
          </p:nvPr>
        </p:nvGraphicFramePr>
        <p:xfrm>
          <a:off x="179516" y="764704"/>
          <a:ext cx="8784971" cy="5708749"/>
        </p:xfrm>
        <a:graphic>
          <a:graphicData uri="http://schemas.openxmlformats.org/drawingml/2006/table">
            <a:tbl>
              <a:tblPr firstRow="1" bandRow="1">
                <a:tableStyleId>{5C22544A-7EE6-4342-B048-85BDC9FD1C3A}</a:tableStyleId>
              </a:tblPr>
              <a:tblGrid>
                <a:gridCol w="2388631"/>
                <a:gridCol w="639634"/>
                <a:gridCol w="639634"/>
                <a:gridCol w="639634"/>
                <a:gridCol w="639634"/>
                <a:gridCol w="639634"/>
                <a:gridCol w="639634"/>
                <a:gridCol w="639634"/>
                <a:gridCol w="639634"/>
                <a:gridCol w="639634"/>
                <a:gridCol w="639634"/>
              </a:tblGrid>
              <a:tr h="179469">
                <a:tc rowSpan="2">
                  <a:txBody>
                    <a:bodyPr/>
                    <a:lstStyle/>
                    <a:p>
                      <a:pPr algn="ctr" rtl="0" fontAlgn="ctr"/>
                      <a:r>
                        <a:rPr lang="ru-RU" sz="900" u="none" strike="noStrike" dirty="0">
                          <a:effectLst/>
                        </a:rPr>
                        <a:t>Категории работников</a:t>
                      </a:r>
                      <a:endParaRPr lang="ru-RU" sz="900" b="1" i="0" u="none" strike="noStrike" dirty="0">
                        <a:solidFill>
                          <a:srgbClr val="000000"/>
                        </a:solidFill>
                        <a:effectLst/>
                        <a:latin typeface="Times New Roman"/>
                      </a:endParaRPr>
                    </a:p>
                  </a:txBody>
                  <a:tcPr marL="3200" marR="3200" marT="320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rtl="0" fontAlgn="ctr"/>
                      <a:r>
                        <a:rPr lang="ru-RU" sz="1050" u="none" strike="noStrike" dirty="0" smtClean="0">
                          <a:effectLst/>
                        </a:rPr>
                        <a:t>2016 </a:t>
                      </a:r>
                      <a:r>
                        <a:rPr lang="ru-RU" sz="1050" u="none" strike="noStrike" dirty="0">
                          <a:effectLst/>
                        </a:rPr>
                        <a:t>(факт)</a:t>
                      </a:r>
                      <a:endParaRPr lang="ru-RU" sz="105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2017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2018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2019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2020 (план</a:t>
                      </a:r>
                      <a:r>
                        <a:rPr lang="ru-RU" sz="1050" u="none" strike="noStrike" dirty="0">
                          <a:effectLst/>
                        </a:rPr>
                        <a:t>)</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r>
              <a:tr h="606780">
                <a:tc vMerge="1">
                  <a:txBody>
                    <a:bodyPr/>
                    <a:lstStyle/>
                    <a:p>
                      <a:endParaRPr lang="ru-RU"/>
                    </a:p>
                  </a:txBody>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a:effectLst/>
                        </a:rPr>
                        <a:t>Средняя зарплата, руб.</a:t>
                      </a:r>
                      <a:endParaRPr lang="ru-RU" sz="900" b="1" i="0" u="none" strike="noStrike">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r>
              <a:tr h="154334">
                <a:tc>
                  <a:txBody>
                    <a:bodyPr/>
                    <a:lstStyle/>
                    <a:p>
                      <a:pPr algn="l" fontAlgn="t"/>
                      <a:r>
                        <a:rPr lang="ru-RU" sz="900" b="1" u="none" strike="noStrike" dirty="0" smtClean="0">
                          <a:effectLst/>
                        </a:rPr>
                        <a:t>ОБРАЗОВАНИЕ</a:t>
                      </a:r>
                      <a:endParaRPr lang="ru-RU" sz="900" b="1" i="0" u="none" strike="noStrike" dirty="0">
                        <a:solidFill>
                          <a:srgbClr val="000000"/>
                        </a:solidFill>
                        <a:effectLst/>
                        <a:latin typeface="Arial"/>
                      </a:endParaRPr>
                    </a:p>
                  </a:txBody>
                  <a:tcPr marL="3200" marR="3200" marT="3200" marB="0">
                    <a:lnT w="12700" cap="flat" cmpd="sng" algn="ctr">
                      <a:solidFill>
                        <a:schemeClr val="bg1"/>
                      </a:solidFill>
                      <a:prstDash val="solid"/>
                      <a:round/>
                      <a:headEnd type="none" w="med" len="med"/>
                      <a:tailEnd type="none" w="med" len="med"/>
                    </a:lnT>
                  </a:tcPr>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r>
              <a:tr h="305149">
                <a:tc>
                  <a:txBody>
                    <a:bodyPr/>
                    <a:lstStyle/>
                    <a:p>
                      <a:pPr algn="l" rtl="0" fontAlgn="ctr"/>
                      <a:r>
                        <a:rPr lang="ru-RU" sz="900" u="none" strike="noStrike" dirty="0">
                          <a:effectLst/>
                        </a:rPr>
                        <a:t>Педагогические работники дошкольных образовательных </a:t>
                      </a:r>
                      <a:r>
                        <a:rPr lang="ru-RU" sz="900" u="none" strike="noStrike" dirty="0" smtClean="0">
                          <a:effectLst/>
                        </a:rPr>
                        <a:t>учреждений*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18 129,9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95,2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20 219,9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99,8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22 499,7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100,2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Times New Roman" panose="02020603050405020304" pitchFamily="18" charset="0"/>
                        </a:rPr>
                        <a:t>24 102,0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100,6</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effectLst/>
                        </a:rPr>
                        <a:t>25 620,2</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a:effectLst/>
                        </a:rPr>
                        <a:t>100</a:t>
                      </a:r>
                      <a:endParaRPr lang="ru-RU" sz="900" b="0" i="0" u="none" strike="noStrike">
                        <a:solidFill>
                          <a:srgbClr val="000000"/>
                        </a:solidFill>
                        <a:effectLst/>
                        <a:latin typeface="Trebuchet MS"/>
                      </a:endParaRPr>
                    </a:p>
                  </a:txBody>
                  <a:tcPr marL="3200" marR="3200" marT="3200" marB="0" anchor="ctr"/>
                </a:tc>
              </a:tr>
              <a:tr h="455964">
                <a:tc>
                  <a:txBody>
                    <a:bodyPr/>
                    <a:lstStyle/>
                    <a:p>
                      <a:pPr algn="l" rtl="0" fontAlgn="ctr"/>
                      <a:r>
                        <a:rPr lang="ru-RU" sz="900" u="none" strike="noStrike" dirty="0">
                          <a:effectLst/>
                        </a:rPr>
                        <a:t>Педагогические работники образовательных учреждений общего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20 882,4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22 303,9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24 356,5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25 924,2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100,6</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27 519,0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305149">
                <a:tc>
                  <a:txBody>
                    <a:bodyPr/>
                    <a:lstStyle/>
                    <a:p>
                      <a:pPr algn="l" rtl="0" fontAlgn="ctr"/>
                      <a:r>
                        <a:rPr lang="ru-RU" sz="900" u="none" strike="noStrike" dirty="0">
                          <a:effectLst/>
                        </a:rPr>
                        <a:t>Педагогические работники учреждений дополнительного образования </a:t>
                      </a:r>
                      <a:r>
                        <a:rPr lang="ru-RU" sz="900" u="none" strike="noStrike" dirty="0" smtClean="0">
                          <a:effectLst/>
                        </a:rPr>
                        <a:t>детей**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18 278,8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86,5</a:t>
                      </a:r>
                    </a:p>
                  </a:txBody>
                  <a:tcPr marT="36000" marB="36000" anchor="ctr"/>
                </a:tc>
                <a:tc>
                  <a:txBody>
                    <a:bodyPr/>
                    <a:lstStyle/>
                    <a:p>
                      <a:pPr algn="ctr"/>
                      <a:r>
                        <a:rPr lang="ru-RU" sz="900" dirty="0" smtClean="0">
                          <a:latin typeface="+mn-lt"/>
                          <a:cs typeface="+mn-cs"/>
                        </a:rPr>
                        <a:t>21 447,6</a:t>
                      </a:r>
                    </a:p>
                  </a:txBody>
                  <a:tcPr marT="36000" marB="36000" anchor="ctr"/>
                </a:tc>
                <a:tc>
                  <a:txBody>
                    <a:bodyPr/>
                    <a:lstStyle/>
                    <a:p>
                      <a:pPr algn="ctr"/>
                      <a:r>
                        <a:rPr lang="ru-RU" sz="900" dirty="0" smtClean="0">
                          <a:latin typeface="+mn-lt"/>
                        </a:rPr>
                        <a:t>95,2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24 610,3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26 718,1</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102,2</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27 959,3</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585443">
                <a:tc>
                  <a:txBody>
                    <a:bodyPr/>
                    <a:lstStyle/>
                    <a:p>
                      <a:pPr algn="l" rtl="0" fontAlgn="ctr"/>
                      <a:r>
                        <a:rPr lang="ru-RU" sz="900" u="none" strike="noStrike" dirty="0">
                          <a:effectLst/>
                        </a:rPr>
                        <a:t>Преподаватели и мастера производственного обучения образовательных учреждений начального и среднего профессионального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21 673,0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105,0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22 163,5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24 488,0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102,3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26 197,7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101,7</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27 519,0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455964">
                <a:tc>
                  <a:txBody>
                    <a:bodyPr/>
                    <a:lstStyle/>
                    <a:p>
                      <a:pPr algn="l" rtl="0" fontAlgn="ctr"/>
                      <a:r>
                        <a:rPr lang="ru-RU" sz="900" u="none" strike="noStrike">
                          <a:effectLst/>
                        </a:rPr>
                        <a:t>Преподаватели образовательных учреждений высшего профессионального образования</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26 607,3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128,9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30 873,9</a:t>
                      </a:r>
                    </a:p>
                  </a:txBody>
                  <a:tcPr marT="36000" marB="36000" anchor="ctr"/>
                </a:tc>
                <a:tc>
                  <a:txBody>
                    <a:bodyPr/>
                    <a:lstStyle/>
                    <a:p>
                      <a:pPr algn="ctr"/>
                      <a:r>
                        <a:rPr lang="ru-RU" sz="900" dirty="0" smtClean="0">
                          <a:latin typeface="+mn-lt"/>
                        </a:rPr>
                        <a:t>140,4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48 080,3</a:t>
                      </a:r>
                    </a:p>
                  </a:txBody>
                  <a:tcPr marT="36000" marB="36000" anchor="ctr"/>
                </a:tc>
                <a:tc>
                  <a:txBody>
                    <a:bodyPr/>
                    <a:lstStyle/>
                    <a:p>
                      <a:pPr algn="ctr"/>
                      <a:r>
                        <a:rPr lang="ru-RU" sz="900" dirty="0" smtClean="0">
                          <a:latin typeface="+mn-lt"/>
                        </a:rPr>
                        <a:t>200,8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51 535,5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200,0</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55 038,0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a:effectLst/>
                        </a:rPr>
                        <a:t>200</a:t>
                      </a:r>
                      <a:endParaRPr lang="ru-RU" sz="900" b="0" i="0" u="none" strike="noStrike">
                        <a:solidFill>
                          <a:srgbClr val="000000"/>
                        </a:solidFill>
                        <a:effectLst/>
                        <a:latin typeface="Trebuchet MS"/>
                      </a:endParaRPr>
                    </a:p>
                  </a:txBody>
                  <a:tcPr marL="3200" marR="3200" marT="3200" marB="0" anchor="ctr"/>
                </a:tc>
              </a:tr>
              <a:tr h="154334">
                <a:tc>
                  <a:txBody>
                    <a:bodyPr/>
                    <a:lstStyle/>
                    <a:p>
                      <a:pPr algn="l" rtl="0" fontAlgn="ctr"/>
                      <a:r>
                        <a:rPr lang="ru-RU" sz="900" u="none" strike="noStrike">
                          <a:effectLst/>
                        </a:rPr>
                        <a:t>Научные сотрудники</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27 601,8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133,7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30 906,2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140,6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48 113,9</a:t>
                      </a:r>
                    </a:p>
                  </a:txBody>
                  <a:tcPr marT="36000" marB="36000" anchor="ctr"/>
                </a:tc>
                <a:tc>
                  <a:txBody>
                    <a:bodyPr/>
                    <a:lstStyle/>
                    <a:p>
                      <a:pPr algn="ctr"/>
                      <a:r>
                        <a:rPr lang="ru-RU" sz="900" dirty="0" smtClean="0">
                          <a:latin typeface="+mn-lt"/>
                          <a:cs typeface="+mn-cs"/>
                        </a:rPr>
                        <a:t>200,9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51 442,0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199,6</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55 038,0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200</a:t>
                      </a:r>
                      <a:endParaRPr lang="ru-RU" sz="900" b="0" i="0" u="none" strike="noStrike" dirty="0">
                        <a:solidFill>
                          <a:srgbClr val="000000"/>
                        </a:solidFill>
                        <a:effectLst/>
                        <a:latin typeface="Trebuchet MS"/>
                      </a:endParaRPr>
                    </a:p>
                  </a:txBody>
                  <a:tcPr marL="3200" marR="3200" marT="3200" marB="0" anchor="ctr"/>
                </a:tc>
              </a:tr>
              <a:tr h="757595">
                <a:tc>
                  <a:txBody>
                    <a:bodyPr/>
                    <a:lstStyle/>
                    <a:p>
                      <a:pPr algn="l" rtl="0" fontAlgn="ctr"/>
                      <a:r>
                        <a:rPr lang="ru-RU" sz="900" u="none" strike="noStrike">
                          <a:effectLst/>
                        </a:rPr>
                        <a:t>Педагогические работники образовательных организаций, оказывающих соц. услуги детям-сиротам и детям, оставшимся без попечения родителей</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17 721,6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85,8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22 266,6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24 425,3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25 801,0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effectLst/>
                        </a:rPr>
                        <a:t>27 519,0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208261">
                <a:tc>
                  <a:txBody>
                    <a:bodyPr/>
                    <a:lstStyle/>
                    <a:p>
                      <a:pPr algn="l" rtl="0" fontAlgn="ctr"/>
                      <a:r>
                        <a:rPr lang="ru-RU" sz="900" b="1" u="none" strike="noStrike" dirty="0">
                          <a:effectLst/>
                        </a:rPr>
                        <a:t>ЗДРАВООХРАНЕНИЕ</a:t>
                      </a:r>
                      <a:endParaRPr lang="ru-RU" sz="900" b="1" i="0" u="none" strike="noStrike" dirty="0">
                        <a:solidFill>
                          <a:srgbClr val="000000"/>
                        </a:solidFill>
                        <a:effectLst/>
                        <a:latin typeface="Trebuchet MS"/>
                      </a:endParaRPr>
                    </a:p>
                  </a:txBody>
                  <a:tcPr marL="3200" marR="3200" marT="3200" marB="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fontAlgn="ctr"/>
                      <a:r>
                        <a:rPr lang="ru-RU" sz="900" u="none" strike="noStrike" dirty="0">
                          <a:effectLst/>
                        </a:rPr>
                        <a:t> </a:t>
                      </a:r>
                      <a:endParaRPr lang="ru-RU" sz="900" b="0" i="0" u="none" strike="noStrike" dirty="0">
                        <a:solidFill>
                          <a:srgbClr val="000000"/>
                        </a:solidFill>
                        <a:effectLst/>
                        <a:latin typeface="Arial"/>
                      </a:endParaRPr>
                    </a:p>
                  </a:txBody>
                  <a:tcPr marL="3200" marR="3200" marT="3200" marB="0" anchor="ctr"/>
                </a:tc>
                <a:tc>
                  <a:txBody>
                    <a:bodyPr/>
                    <a:lstStyle/>
                    <a:p>
                      <a:pPr algn="ctr" fontAlgn="ctr"/>
                      <a:r>
                        <a:rPr lang="ru-RU" sz="900" u="none" strike="noStrike" dirty="0">
                          <a:effectLst/>
                        </a:rPr>
                        <a:t> </a:t>
                      </a:r>
                      <a:endParaRPr lang="ru-RU" sz="900" b="0" i="0" u="none" strike="noStrike" dirty="0">
                        <a:solidFill>
                          <a:srgbClr val="000000"/>
                        </a:solidFill>
                        <a:effectLst/>
                        <a:latin typeface="Arial"/>
                      </a:endParaRPr>
                    </a:p>
                  </a:txBody>
                  <a:tcPr marL="3200" marR="3200" marT="3200" marB="0" anchor="ctr"/>
                </a:tc>
              </a:tr>
              <a:tr h="455964">
                <a:tc>
                  <a:txBody>
                    <a:bodyPr/>
                    <a:lstStyle/>
                    <a:p>
                      <a:pPr algn="l" rtl="0" fontAlgn="ctr"/>
                      <a:r>
                        <a:rPr lang="ru-RU" sz="900" u="none" strike="noStrike">
                          <a:effectLst/>
                        </a:rPr>
                        <a:t>Врачи и работники медицинских организаций, имеющие высшее образование</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Times New Roman" panose="02020603050405020304" pitchFamily="18" charset="0"/>
                        </a:rPr>
                        <a:t>32 105,4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Times New Roman" panose="02020603050405020304" pitchFamily="18" charset="0"/>
                        </a:rPr>
                        <a:t>155,5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36 397,6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165,5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48 307,9</a:t>
                      </a:r>
                    </a:p>
                  </a:txBody>
                  <a:tcPr marT="36000" marB="36000" anchor="ctr"/>
                </a:tc>
                <a:tc>
                  <a:txBody>
                    <a:bodyPr/>
                    <a:lstStyle/>
                    <a:p>
                      <a:pPr algn="ctr"/>
                      <a:r>
                        <a:rPr lang="ru-RU" sz="900" dirty="0" smtClean="0">
                          <a:latin typeface="+mn-lt"/>
                        </a:rPr>
                        <a:t>201,7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51 688,7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200,6</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rgbClr val="000000"/>
                          </a:solidFill>
                          <a:effectLst/>
                          <a:latin typeface="Trebuchet MS"/>
                        </a:rPr>
                        <a:t>55 038,0</a:t>
                      </a:r>
                      <a:endParaRPr lang="ru-RU" sz="900" b="0" i="0" u="none" strike="noStrike" dirty="0">
                        <a:solidFill>
                          <a:srgbClr val="000000"/>
                        </a:solidFill>
                        <a:effectLst/>
                        <a:latin typeface="Trebuchet MS"/>
                      </a:endParaRPr>
                    </a:p>
                  </a:txBody>
                  <a:tcPr marL="3200" marR="3200" marT="3200" marB="0" anchor="ctr"/>
                </a:tc>
                <a:tc>
                  <a:txBody>
                    <a:bodyPr/>
                    <a:lstStyle/>
                    <a:p>
                      <a:pPr algn="ctr" rtl="0" fontAlgn="ctr"/>
                      <a:r>
                        <a:rPr lang="ru-RU" sz="900" u="none" strike="noStrike" dirty="0">
                          <a:effectLst/>
                        </a:rPr>
                        <a:t>200</a:t>
                      </a:r>
                      <a:endParaRPr lang="ru-RU" sz="900" b="0" i="0" u="none" strike="noStrike" dirty="0">
                        <a:solidFill>
                          <a:srgbClr val="000000"/>
                        </a:solidFill>
                        <a:effectLst/>
                        <a:latin typeface="Trebuchet MS"/>
                      </a:endParaRPr>
                    </a:p>
                  </a:txBody>
                  <a:tcPr marL="3200" marR="3200" marT="3200" marB="0" anchor="ctr"/>
                </a:tc>
              </a:tr>
              <a:tr h="305149">
                <a:tc>
                  <a:txBody>
                    <a:bodyPr/>
                    <a:lstStyle/>
                    <a:p>
                      <a:pPr algn="l" rtl="0" fontAlgn="ctr"/>
                      <a:r>
                        <a:rPr lang="ru-RU" sz="900" u="none" strike="noStrike">
                          <a:effectLst/>
                        </a:rPr>
                        <a:t>Средний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18 411,5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89,2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19</a:t>
                      </a:r>
                      <a:r>
                        <a:rPr lang="ru-RU" sz="900" baseline="0" dirty="0" smtClean="0">
                          <a:latin typeface="+mn-lt"/>
                        </a:rPr>
                        <a:t> 971,2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90,8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24 317,2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26 248,5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101,9</a:t>
                      </a:r>
                      <a:endParaRPr lang="ru-RU" sz="900" dirty="0">
                        <a:latin typeface="+mn-lt"/>
                        <a:cs typeface="Times New Roman" panose="02020603050405020304" pitchFamily="18" charset="0"/>
                      </a:endParaRPr>
                    </a:p>
                  </a:txBody>
                  <a:tcPr marT="36000" marB="3600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900" b="0" i="0" u="none" strike="noStrike" dirty="0" smtClean="0">
                          <a:solidFill>
                            <a:schemeClr val="dk1"/>
                          </a:solidFill>
                          <a:effectLst/>
                          <a:latin typeface="+mn-lt"/>
                        </a:rPr>
                        <a:t>27 519,0</a:t>
                      </a:r>
                      <a:endParaRPr lang="ru-RU" sz="900" b="0" i="0" u="none" strike="noStrike" dirty="0" smtClean="0">
                        <a:solidFill>
                          <a:srgbClr val="000000"/>
                        </a:solidFill>
                        <a:effectLst/>
                        <a:latin typeface="+mn-lt"/>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305149">
                <a:tc>
                  <a:txBody>
                    <a:bodyPr/>
                    <a:lstStyle/>
                    <a:p>
                      <a:pPr algn="l" rtl="0" fontAlgn="ctr"/>
                      <a:r>
                        <a:rPr lang="ru-RU" sz="900" u="none" strike="noStrike">
                          <a:effectLst/>
                        </a:rPr>
                        <a:t>Младший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13 250,6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64,2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15 031,7</a:t>
                      </a:r>
                    </a:p>
                  </a:txBody>
                  <a:tcPr marT="36000" marB="36000" anchor="ctr"/>
                </a:tc>
                <a:tc>
                  <a:txBody>
                    <a:bodyPr/>
                    <a:lstStyle/>
                    <a:p>
                      <a:pPr algn="ctr"/>
                      <a:r>
                        <a:rPr lang="ru-RU" sz="900" dirty="0" smtClean="0">
                          <a:latin typeface="+mn-lt"/>
                        </a:rPr>
                        <a:t>68,4</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24 386,8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26 343,0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102,2</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27 519,0</a:t>
                      </a:r>
                      <a:endParaRPr lang="ru-RU" sz="900" b="0" i="0" u="none" strike="noStrike" dirty="0">
                        <a:solidFill>
                          <a:srgbClr val="000000"/>
                        </a:solidFill>
                        <a:effectLst/>
                        <a:latin typeface="+mn-lt"/>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154334">
                <a:tc>
                  <a:txBody>
                    <a:bodyPr/>
                    <a:lstStyle/>
                    <a:p>
                      <a:pPr algn="l" rtl="0" fontAlgn="ctr"/>
                      <a:r>
                        <a:rPr lang="ru-RU" sz="900" b="1" u="none" strike="noStrike">
                          <a:effectLst/>
                        </a:rPr>
                        <a:t>СОЦИАЛЬНЫЕ РАБОТНИКИ</a:t>
                      </a:r>
                      <a:endParaRPr lang="ru-RU" sz="900" b="1"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12 714,5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61,6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17 847,5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81,2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24 900,6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104,0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25 792,5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27 519,0</a:t>
                      </a:r>
                      <a:endParaRPr lang="ru-RU" sz="900" b="0" i="0" u="none" strike="noStrike" dirty="0">
                        <a:solidFill>
                          <a:srgbClr val="000000"/>
                        </a:solidFill>
                        <a:effectLst/>
                        <a:latin typeface="+mn-lt"/>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r h="170704">
                <a:tc>
                  <a:txBody>
                    <a:bodyPr/>
                    <a:lstStyle/>
                    <a:p>
                      <a:pPr algn="l" rtl="0" fontAlgn="ctr"/>
                      <a:r>
                        <a:rPr lang="ru-RU" sz="900" b="1" u="none" strike="noStrike" dirty="0">
                          <a:effectLst/>
                        </a:rPr>
                        <a:t>РАБОТНИКИ УЧРЕЖДЕНИЙ КУЛЬТУРЫ</a:t>
                      </a:r>
                      <a:endParaRPr lang="ru-RU" sz="900" b="1"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15 511,0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75,1</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20 263,4</a:t>
                      </a:r>
                    </a:p>
                  </a:txBody>
                  <a:tcPr marT="36000" marB="36000" anchor="ctr"/>
                </a:tc>
                <a:tc>
                  <a:txBody>
                    <a:bodyPr/>
                    <a:lstStyle/>
                    <a:p>
                      <a:pPr algn="ctr"/>
                      <a:r>
                        <a:rPr lang="ru-RU" sz="900" dirty="0" smtClean="0">
                          <a:latin typeface="+mn-lt"/>
                        </a:rPr>
                        <a:t>92,2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24 330,5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25 984,5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100,8</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dk1"/>
                          </a:solidFill>
                          <a:effectLst/>
                          <a:latin typeface="+mn-lt"/>
                        </a:rPr>
                        <a:t>27 519,0</a:t>
                      </a:r>
                      <a:endParaRPr lang="ru-RU" sz="900" b="0" i="0" u="none" strike="noStrike" dirty="0">
                        <a:solidFill>
                          <a:srgbClr val="000000"/>
                        </a:solidFill>
                        <a:effectLst/>
                        <a:latin typeface="+mn-lt"/>
                      </a:endParaRPr>
                    </a:p>
                  </a:txBody>
                  <a:tcPr marL="3200" marR="3200" marT="3200" marB="0" anchor="ctr"/>
                </a:tc>
                <a:tc>
                  <a:txBody>
                    <a:bodyPr/>
                    <a:lstStyle/>
                    <a:p>
                      <a:pPr algn="ctr" rtl="0" fontAlgn="ctr"/>
                      <a:r>
                        <a:rPr lang="ru-RU" sz="900" u="none" strike="noStrike" dirty="0">
                          <a:effectLst/>
                        </a:rPr>
                        <a:t>100</a:t>
                      </a:r>
                      <a:endParaRPr lang="ru-RU" sz="900" b="0" i="0" u="none" strike="noStrike" dirty="0">
                        <a:solidFill>
                          <a:srgbClr val="000000"/>
                        </a:solidFill>
                        <a:effectLst/>
                        <a:latin typeface="Trebuchet MS"/>
                      </a:endParaRPr>
                    </a:p>
                  </a:txBody>
                  <a:tcPr marL="3200" marR="3200" marT="3200" marB="0" anchor="ctr"/>
                </a:tc>
              </a:tr>
            </a:tbl>
          </a:graphicData>
        </a:graphic>
      </p:graphicFrame>
      <p:cxnSp>
        <p:nvCxnSpPr>
          <p:cNvPr id="6" name="Прямая соединительная линия 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7901" y="6525344"/>
            <a:ext cx="3151825"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в сфере общего образования в субъекте РФ</a:t>
            </a:r>
          </a:p>
        </p:txBody>
      </p:sp>
      <p:sp>
        <p:nvSpPr>
          <p:cNvPr id="8" name="TextBox 7"/>
          <p:cNvSpPr txBox="1"/>
          <p:nvPr/>
        </p:nvSpPr>
        <p:spPr>
          <a:xfrm>
            <a:off x="3369645" y="6525344"/>
            <a:ext cx="2257349"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учителей в субъекте РФ</a:t>
            </a:r>
          </a:p>
        </p:txBody>
      </p:sp>
    </p:spTree>
    <p:extLst>
      <p:ext uri="{BB962C8B-B14F-4D97-AF65-F5344CB8AC3E}">
        <p14:creationId xmlns:p14="http://schemas.microsoft.com/office/powerpoint/2010/main" val="34212044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val="1897943973"/>
              </p:ext>
            </p:extLst>
          </p:nvPr>
        </p:nvGraphicFramePr>
        <p:xfrm>
          <a:off x="3811840" y="3501008"/>
          <a:ext cx="5284800" cy="3175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2795165813"/>
              </p:ext>
            </p:extLst>
          </p:nvPr>
        </p:nvGraphicFramePr>
        <p:xfrm>
          <a:off x="107504" y="733111"/>
          <a:ext cx="5286375" cy="298817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E:\photo_2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27</a:t>
            </a:fld>
            <a:endParaRPr lang="ru-RU" dirty="0">
              <a:solidFill>
                <a:prstClr val="black"/>
              </a:solidFill>
            </a:endParaRPr>
          </a:p>
        </p:txBody>
      </p:sp>
      <p:sp>
        <p:nvSpPr>
          <p:cNvPr id="7" name="Скругленный прямоугольник 6"/>
          <p:cNvSpPr/>
          <p:nvPr/>
        </p:nvSpPr>
        <p:spPr>
          <a:xfrm>
            <a:off x="5868144" y="987872"/>
            <a:ext cx="2808312" cy="236912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smtClean="0">
                <a:solidFill>
                  <a:prstClr val="black"/>
                </a:solidFill>
                <a:latin typeface="Times New Roman" panose="02020603050405020304" pitchFamily="18" charset="0"/>
                <a:cs typeface="Times New Roman" panose="02020603050405020304" pitchFamily="18" charset="0"/>
              </a:rPr>
              <a:t>По аналогии с Указом Президента </a:t>
            </a:r>
            <a:r>
              <a:rPr lang="ru-RU" sz="1500" dirty="0">
                <a:solidFill>
                  <a:prstClr val="black"/>
                </a:solidFill>
                <a:latin typeface="Times New Roman" panose="02020603050405020304" pitchFamily="18" charset="0"/>
                <a:cs typeface="Times New Roman" panose="02020603050405020304" pitchFamily="18" charset="0"/>
              </a:rPr>
              <a:t>РФ от 12.12.2017 </a:t>
            </a:r>
            <a:r>
              <a:rPr lang="ru-RU" sz="1500" dirty="0" smtClean="0">
                <a:solidFill>
                  <a:prstClr val="black"/>
                </a:solidFill>
                <a:latin typeface="Times New Roman" panose="02020603050405020304" pitchFamily="18" charset="0"/>
                <a:cs typeface="Times New Roman" panose="02020603050405020304" pitchFamily="18" charset="0"/>
              </a:rPr>
              <a:t> № </a:t>
            </a:r>
            <a:r>
              <a:rPr lang="ru-RU" sz="1500" dirty="0">
                <a:solidFill>
                  <a:prstClr val="black"/>
                </a:solidFill>
                <a:latin typeface="Times New Roman" panose="02020603050405020304" pitchFamily="18" charset="0"/>
                <a:cs typeface="Times New Roman" panose="02020603050405020304" pitchFamily="18" charset="0"/>
              </a:rPr>
              <a:t>594 </a:t>
            </a:r>
            <a:r>
              <a:rPr lang="ru-RU" sz="1500" dirty="0" smtClean="0">
                <a:solidFill>
                  <a:prstClr val="black"/>
                </a:solidFill>
                <a:latin typeface="Times New Roman" panose="02020603050405020304" pitchFamily="18" charset="0"/>
                <a:cs typeface="Times New Roman" panose="02020603050405020304" pitchFamily="18" charset="0"/>
              </a:rPr>
              <a:t>Кабинетом Министров Чувашской Республики принято решение об </a:t>
            </a:r>
            <a:r>
              <a:rPr lang="ru-RU" sz="1500" dirty="0">
                <a:solidFill>
                  <a:prstClr val="black"/>
                </a:solidFill>
                <a:latin typeface="Times New Roman" panose="02020603050405020304" pitchFamily="18" charset="0"/>
                <a:cs typeface="Times New Roman" panose="02020603050405020304" pitchFamily="18" charset="0"/>
              </a:rPr>
              <a:t>увеличении </a:t>
            </a:r>
            <a:r>
              <a:rPr lang="ru-RU" sz="1500" dirty="0" smtClean="0">
                <a:solidFill>
                  <a:prstClr val="black"/>
                </a:solidFill>
                <a:latin typeface="Times New Roman" panose="02020603050405020304" pitchFamily="18" charset="0"/>
                <a:cs typeface="Times New Roman" panose="02020603050405020304" pitchFamily="18" charset="0"/>
              </a:rPr>
              <a:t>денежного </a:t>
            </a:r>
            <a:r>
              <a:rPr lang="ru-RU" sz="1500" dirty="0">
                <a:solidFill>
                  <a:prstClr val="black"/>
                </a:solidFill>
                <a:latin typeface="Times New Roman" panose="02020603050405020304" pitchFamily="18" charset="0"/>
                <a:cs typeface="Times New Roman" panose="02020603050405020304" pitchFamily="18" charset="0"/>
              </a:rPr>
              <a:t>содержания государственных гражданских служащих </a:t>
            </a:r>
            <a:r>
              <a:rPr lang="ru-RU" sz="1500" dirty="0" smtClean="0">
                <a:solidFill>
                  <a:prstClr val="black"/>
                </a:solidFill>
                <a:latin typeface="Times New Roman" panose="02020603050405020304" pitchFamily="18" charset="0"/>
                <a:cs typeface="Times New Roman" panose="02020603050405020304" pitchFamily="18" charset="0"/>
              </a:rPr>
              <a:t>Чувашской Республики на 4%</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prstClr val="black"/>
                </a:solidFill>
                <a:effectLst/>
                <a:latin typeface="Times New Roman" panose="02020603050405020304" pitchFamily="18" charset="0"/>
                <a:cs typeface="Times New Roman" panose="02020603050405020304" pitchFamily="18" charset="0"/>
              </a:rPr>
              <a:t>округе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1" name="TextBox 1"/>
          <p:cNvSpPr txBox="1">
            <a:spLocks noChangeArrowheads="1"/>
          </p:cNvSpPr>
          <p:nvPr/>
        </p:nvSpPr>
        <p:spPr bwMode="auto">
          <a:xfrm>
            <a:off x="7740352" y="6206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92686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 name="Прямая соединительная линия 110"/>
          <p:cNvCxnSpPr>
            <a:endCxn id="63" idx="1"/>
          </p:cNvCxnSpPr>
          <p:nvPr/>
        </p:nvCxnSpPr>
        <p:spPr>
          <a:xfrm flipV="1">
            <a:off x="1648691" y="2090665"/>
            <a:ext cx="531238" cy="337429"/>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683568" y="1550943"/>
            <a:ext cx="432048" cy="101396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spcBef>
                <a:spcPct val="0"/>
              </a:spcBef>
              <a:buClr>
                <a:schemeClr val="accent6">
                  <a:lumMod val="75000"/>
                </a:schemeClr>
              </a:buClr>
              <a:buSzPct val="128000"/>
            </a:pPr>
            <a:r>
              <a:rPr lang="ru-RU" altLang="ru-RU" sz="1600" dirty="0">
                <a:solidFill>
                  <a:schemeClr val="tx1"/>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2019 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15</a:t>
            </a:r>
            <a:r>
              <a:rPr lang="en-US" sz="2000" b="1" i="1" dirty="0" smtClean="0">
                <a:solidFill>
                  <a:prstClr val="black"/>
                </a:solidFill>
                <a:latin typeface="Times New Roman" panose="02020603050405020304" pitchFamily="18" charset="0"/>
                <a:cs typeface="Times New Roman" panose="02020603050405020304" pitchFamily="18" charset="0"/>
              </a:rPr>
              <a:t> 030,8</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179929" y="175014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ru-RU" sz="2000" i="1" dirty="0" smtClean="0">
                <a:solidFill>
                  <a:prstClr val="black"/>
                </a:solidFill>
                <a:latin typeface="Times New Roman" panose="02020603050405020304" pitchFamily="18" charset="0"/>
                <a:cs typeface="Times New Roman" panose="02020603050405020304" pitchFamily="18" charset="0"/>
              </a:rPr>
              <a:t>3 108,7</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119782" y="1063392"/>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ru-RU" sz="2000" b="1" i="1" dirty="0" smtClean="0">
                <a:solidFill>
                  <a:prstClr val="black"/>
                </a:solidFill>
                <a:latin typeface="Times New Roman" panose="02020603050405020304" pitchFamily="18" charset="0"/>
                <a:cs typeface="Times New Roman" panose="02020603050405020304" pitchFamily="18" charset="0"/>
              </a:rPr>
              <a:t>6 712,6</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887255" y="3537917"/>
            <a:ext cx="928460"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a:t>
            </a:r>
            <a:r>
              <a:rPr lang="ru-RU" sz="1200" b="1" i="1" dirty="0" smtClean="0">
                <a:solidFill>
                  <a:schemeClr val="tx2"/>
                </a:solidFill>
                <a:latin typeface="Times New Roman" panose="02020603050405020304" pitchFamily="18" charset="0"/>
                <a:cs typeface="Times New Roman" panose="02020603050405020304" pitchFamily="18" charset="0"/>
              </a:rPr>
              <a:t>91,</a:t>
            </a:r>
            <a:r>
              <a:rPr lang="en-US" sz="1200" b="1" i="1" dirty="0" smtClean="0">
                <a:solidFill>
                  <a:schemeClr val="tx2"/>
                </a:solidFill>
                <a:latin typeface="Times New Roman" panose="02020603050405020304" pitchFamily="18" charset="0"/>
                <a:cs typeface="Times New Roman" panose="02020603050405020304" pitchFamily="18" charset="0"/>
              </a:rPr>
              <a:t>5</a:t>
            </a:r>
            <a:r>
              <a:rPr lang="ru-RU" sz="1200" b="1" i="1" dirty="0" smtClean="0">
                <a:solidFill>
                  <a:schemeClr val="tx2"/>
                </a:solidFill>
                <a:latin typeface="Times New Roman" panose="02020603050405020304" pitchFamily="18" charset="0"/>
                <a:cs typeface="Times New Roman" panose="02020603050405020304" pitchFamily="18" charset="0"/>
              </a:rPr>
              <a:t>%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215290"/>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733460" y="3187032"/>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ru-RU" sz="2000" i="1" dirty="0" smtClean="0">
                <a:solidFill>
                  <a:prstClr val="black"/>
                </a:solidFill>
                <a:latin typeface="Times New Roman" panose="02020603050405020304" pitchFamily="18" charset="0"/>
                <a:cs typeface="Times New Roman" panose="02020603050405020304" pitchFamily="18" charset="0"/>
              </a:rPr>
              <a:t>498,1</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02" name="TextBox 101"/>
          <p:cNvSpPr txBox="1"/>
          <p:nvPr/>
        </p:nvSpPr>
        <p:spPr>
          <a:xfrm>
            <a:off x="153192" y="5949280"/>
            <a:ext cx="3050340" cy="442674"/>
          </a:xfrm>
          <a:prstGeom prst="roundRect">
            <a:avLst/>
          </a:prstGeom>
          <a:ln>
            <a:solidFill>
              <a:schemeClr val="accent5">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внебюджетные средства – </a:t>
            </a:r>
            <a:r>
              <a:rPr lang="en-US" sz="2000" dirty="0" smtClean="0">
                <a:solidFill>
                  <a:prstClr val="black"/>
                </a:solidFill>
                <a:latin typeface="Times New Roman" panose="02020603050405020304" pitchFamily="18" charset="0"/>
                <a:cs typeface="Times New Roman" panose="02020603050405020304" pitchFamily="18" charset="0"/>
              </a:rPr>
              <a:t>675,4</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011391" y="5029842"/>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en-US" sz="2000" i="1" dirty="0" smtClean="0">
                <a:solidFill>
                  <a:prstClr val="black"/>
                </a:solidFill>
                <a:latin typeface="Times New Roman" panose="02020603050405020304" pitchFamily="18" charset="0"/>
                <a:cs typeface="Times New Roman" panose="02020603050405020304" pitchFamily="18" charset="0"/>
              </a:rPr>
              <a:t>4 036,0</a:t>
            </a:r>
            <a:endParaRPr lang="ru-RU" sz="2000" i="1" dirty="0">
              <a:solidFill>
                <a:prstClr val="black"/>
              </a:solidFill>
              <a:latin typeface="Times New Roman" panose="02020603050405020304" pitchFamily="18" charset="0"/>
              <a:cs typeface="Times New Roman" panose="02020603050405020304" pitchFamily="18" charset="0"/>
            </a:endParaRPr>
          </a:p>
        </p:txBody>
      </p:sp>
      <p:cxnSp>
        <p:nvCxnSpPr>
          <p:cNvPr id="45" name="Прямая соединительная линия 44"/>
          <p:cNvCxnSpPr/>
          <p:nvPr/>
        </p:nvCxnSpPr>
        <p:spPr>
          <a:xfrm>
            <a:off x="2475751" y="3063473"/>
            <a:ext cx="727781" cy="1235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179929" y="4279698"/>
            <a:ext cx="807895" cy="750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4211960" y="692696"/>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10 319,4</a:t>
            </a:r>
            <a:r>
              <a:rPr lang="ru-RU" sz="2000" b="1" i="1" dirty="0" smtClean="0">
                <a:solidFill>
                  <a:prstClr val="black"/>
                </a:solidFill>
                <a:latin typeface="Times New Roman" panose="02020603050405020304" pitchFamily="18" charset="0"/>
                <a:cs typeface="Times New Roman" panose="02020603050405020304" pitchFamily="18" charset="0"/>
              </a:rPr>
              <a:t> </a:t>
            </a:r>
            <a:endParaRPr lang="ru-RU" sz="2000" b="1" i="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p:nvPr>
            <p:extLst>
              <p:ext uri="{D42A27DB-BD31-4B8C-83A1-F6EECF244321}">
                <p14:modId xmlns:p14="http://schemas.microsoft.com/office/powerpoint/2010/main" val="2586959178"/>
              </p:ext>
            </p:extLst>
          </p:nvPr>
        </p:nvGraphicFramePr>
        <p:xfrm>
          <a:off x="-42925" y="2119592"/>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81" name="Прямая соединительная линия 80"/>
          <p:cNvCxnSpPr/>
          <p:nvPr/>
        </p:nvCxnSpPr>
        <p:spPr>
          <a:xfrm flipV="1">
            <a:off x="1315102" y="4773142"/>
            <a:ext cx="55471" cy="11041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2" name="Таблица 81"/>
          <p:cNvGraphicFramePr>
            <a:graphicFrameLocks noGrp="1"/>
          </p:cNvGraphicFramePr>
          <p:nvPr>
            <p:extLst>
              <p:ext uri="{D42A27DB-BD31-4B8C-83A1-F6EECF244321}">
                <p14:modId xmlns:p14="http://schemas.microsoft.com/office/powerpoint/2010/main" val="3942580704"/>
              </p:ext>
            </p:extLst>
          </p:nvPr>
        </p:nvGraphicFramePr>
        <p:xfrm>
          <a:off x="4528519" y="1611454"/>
          <a:ext cx="4535532" cy="4638990"/>
        </p:xfrm>
        <a:graphic>
          <a:graphicData uri="http://schemas.openxmlformats.org/drawingml/2006/table">
            <a:tbl>
              <a:tblPr firstRow="1" bandRow="1">
                <a:tableStyleId>{2D5ABB26-0587-4C30-8999-92F81FD0307C}</a:tableStyleId>
              </a:tblPr>
              <a:tblGrid>
                <a:gridCol w="2186777"/>
                <a:gridCol w="764579"/>
                <a:gridCol w="840646"/>
                <a:gridCol w="743530"/>
              </a:tblGrid>
              <a:tr h="369659">
                <a:tc>
                  <a:txBody>
                    <a:bodyPr/>
                    <a:lstStyle/>
                    <a:p>
                      <a:r>
                        <a:rPr lang="ru-RU" sz="1200" b="1" dirty="0" smtClean="0">
                          <a:ln>
                            <a:noFill/>
                          </a:ln>
                          <a:latin typeface="Times New Roman" panose="02020603050405020304" pitchFamily="18" charset="0"/>
                          <a:cs typeface="Times New Roman" panose="02020603050405020304" pitchFamily="18" charset="0"/>
                        </a:rPr>
                        <a:t>Здравоохранение</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1 179,0</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944,8</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latin typeface="Times New Roman" panose="02020603050405020304" pitchFamily="18" charset="0"/>
                          <a:cs typeface="Times New Roman" panose="02020603050405020304" pitchFamily="18" charset="0"/>
                        </a:rPr>
                        <a:t>80,1%</a:t>
                      </a:r>
                      <a:endParaRPr lang="ru-RU" sz="1200" b="1" i="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371044">
                <a:tc>
                  <a:txBody>
                    <a:bodyPr/>
                    <a:lstStyle/>
                    <a:p>
                      <a:r>
                        <a:rPr lang="ru-RU" sz="1200" b="1" dirty="0" smtClean="0">
                          <a:ln>
                            <a:noFill/>
                          </a:ln>
                          <a:latin typeface="Times New Roman" panose="02020603050405020304" pitchFamily="18" charset="0"/>
                          <a:cs typeface="Times New Roman" panose="02020603050405020304" pitchFamily="18" charset="0"/>
                        </a:rPr>
                        <a:t>Образование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1 859,0</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1 749,7</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latin typeface="Times New Roman" panose="02020603050405020304" pitchFamily="18" charset="0"/>
                          <a:cs typeface="Times New Roman" panose="02020603050405020304" pitchFamily="18" charset="0"/>
                        </a:rPr>
                        <a:t>94,1%</a:t>
                      </a:r>
                      <a:endParaRPr lang="ru-RU" sz="1200" b="1" i="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53114">
                <a:tc>
                  <a:txBody>
                    <a:bodyPr/>
                    <a:lstStyle/>
                    <a:p>
                      <a:r>
                        <a:rPr lang="ru-RU" sz="1200" b="1" dirty="0" smtClean="0">
                          <a:ln>
                            <a:noFill/>
                          </a:ln>
                          <a:latin typeface="Times New Roman" panose="02020603050405020304" pitchFamily="18" charset="0"/>
                          <a:cs typeface="Times New Roman" panose="02020603050405020304" pitchFamily="18" charset="0"/>
                        </a:rPr>
                        <a:t>Демография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2 780,0</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2 574,8</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latin typeface="Times New Roman" panose="02020603050405020304" pitchFamily="18" charset="0"/>
                          <a:cs typeface="Times New Roman" panose="02020603050405020304" pitchFamily="18" charset="0"/>
                        </a:rPr>
                        <a:t>92,6%</a:t>
                      </a:r>
                      <a:endParaRPr lang="ru-RU" sz="1200" b="1" i="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48292">
                <a:tc>
                  <a:txBody>
                    <a:bodyPr/>
                    <a:lstStyle/>
                    <a:p>
                      <a:r>
                        <a:rPr lang="ru-RU" sz="1200" b="1" dirty="0" smtClean="0">
                          <a:ln>
                            <a:noFill/>
                          </a:ln>
                          <a:latin typeface="Times New Roman" panose="02020603050405020304" pitchFamily="18" charset="0"/>
                          <a:cs typeface="Times New Roman" panose="02020603050405020304" pitchFamily="18" charset="0"/>
                        </a:rPr>
                        <a:t>Культура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ln>
                            <a:noFill/>
                          </a:ln>
                          <a:solidFill>
                            <a:schemeClr val="tx1"/>
                          </a:solidFill>
                          <a:latin typeface="Times New Roman" panose="02020603050405020304" pitchFamily="18" charset="0"/>
                          <a:cs typeface="Times New Roman" panose="02020603050405020304" pitchFamily="18" charset="0"/>
                        </a:rPr>
                        <a:t>169,5</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ln>
                            <a:noFill/>
                          </a:ln>
                          <a:solidFill>
                            <a:schemeClr val="tx1"/>
                          </a:solidFill>
                          <a:latin typeface="Times New Roman" panose="02020603050405020304" pitchFamily="18" charset="0"/>
                          <a:cs typeface="Times New Roman" panose="02020603050405020304" pitchFamily="18" charset="0"/>
                        </a:rPr>
                        <a:t>168,7</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1" dirty="0" smtClean="0">
                          <a:ln>
                            <a:noFill/>
                          </a:ln>
                          <a:solidFill>
                            <a:schemeClr val="tx1"/>
                          </a:solidFill>
                          <a:latin typeface="Times New Roman" panose="02020603050405020304" pitchFamily="18" charset="0"/>
                          <a:cs typeface="Times New Roman" panose="02020603050405020304" pitchFamily="18" charset="0"/>
                        </a:rPr>
                        <a:t>99,5%</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9453">
                <a:tc>
                  <a:txBody>
                    <a:bodyPr/>
                    <a:lstStyle/>
                    <a:p>
                      <a:r>
                        <a:rPr lang="ru-RU" sz="1200" b="1" dirty="0" smtClean="0">
                          <a:ln>
                            <a:noFill/>
                          </a:ln>
                          <a:latin typeface="Times New Roman" panose="02020603050405020304" pitchFamily="18" charset="0"/>
                          <a:cs typeface="Times New Roman" panose="02020603050405020304" pitchFamily="18" charset="0"/>
                        </a:rPr>
                        <a:t>Безопасные и качественные автомобильные дороги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2 804,1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2 553,2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solidFill>
                            <a:schemeClr val="tx1"/>
                          </a:solidFill>
                          <a:latin typeface="Times New Roman" panose="02020603050405020304" pitchFamily="18" charset="0"/>
                          <a:cs typeface="Times New Roman" panose="02020603050405020304" pitchFamily="18" charset="0"/>
                        </a:rPr>
                        <a:t>91,1%</a:t>
                      </a:r>
                      <a:endParaRPr lang="ru-RU" sz="1200" b="1" i="1" dirty="0">
                        <a:ln>
                          <a:noFill/>
                        </a:ln>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78937">
                <a:tc>
                  <a:txBody>
                    <a:bodyPr/>
                    <a:lstStyle/>
                    <a:p>
                      <a:r>
                        <a:rPr lang="ru-RU" sz="1200" b="1" dirty="0" smtClean="0">
                          <a:ln>
                            <a:noFill/>
                          </a:ln>
                          <a:latin typeface="Times New Roman" panose="02020603050405020304" pitchFamily="18" charset="0"/>
                          <a:cs typeface="Times New Roman" panose="02020603050405020304" pitchFamily="18" charset="0"/>
                        </a:rPr>
                        <a:t>Жилье и городская среда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1 129,9</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975,8</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solidFill>
                            <a:schemeClr val="tx1"/>
                          </a:solidFill>
                          <a:latin typeface="Times New Roman" panose="02020603050405020304" pitchFamily="18" charset="0"/>
                          <a:cs typeface="Times New Roman" panose="02020603050405020304" pitchFamily="18" charset="0"/>
                        </a:rPr>
                        <a:t>86,4%</a:t>
                      </a:r>
                      <a:endParaRPr lang="ru-RU" sz="1200" b="1" i="1" dirty="0">
                        <a:ln>
                          <a:noFill/>
                        </a:ln>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24976">
                <a:tc>
                  <a:txBody>
                    <a:bodyPr/>
                    <a:lstStyle/>
                    <a:p>
                      <a:r>
                        <a:rPr lang="ru-RU" sz="1200" b="1" dirty="0" smtClean="0">
                          <a:ln>
                            <a:noFill/>
                          </a:ln>
                          <a:latin typeface="Times New Roman" panose="02020603050405020304" pitchFamily="18" charset="0"/>
                          <a:cs typeface="Times New Roman" panose="02020603050405020304" pitchFamily="18" charset="0"/>
                        </a:rPr>
                        <a:t>Экология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586,3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531,6</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solidFill>
                            <a:schemeClr val="tx1"/>
                          </a:solidFill>
                          <a:latin typeface="Times New Roman" panose="02020603050405020304" pitchFamily="18" charset="0"/>
                          <a:cs typeface="Times New Roman" panose="02020603050405020304" pitchFamily="18" charset="0"/>
                        </a:rPr>
                        <a:t>90,7</a:t>
                      </a:r>
                      <a:endParaRPr lang="ru-RU" sz="1200" b="1" i="1" dirty="0">
                        <a:ln>
                          <a:noFill/>
                        </a:ln>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01278">
                <a:tc>
                  <a:txBody>
                    <a:bodyPr/>
                    <a:lstStyle/>
                    <a:p>
                      <a:r>
                        <a:rPr lang="ru-RU" sz="1200" b="1" dirty="0" smtClean="0">
                          <a:ln>
                            <a:noFill/>
                          </a:ln>
                          <a:latin typeface="Times New Roman" panose="02020603050405020304" pitchFamily="18" charset="0"/>
                          <a:cs typeface="Times New Roman" panose="02020603050405020304" pitchFamily="18" charset="0"/>
                        </a:rPr>
                        <a:t>Малое и среднее предпринимательство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686,2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686,2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solidFill>
                            <a:schemeClr val="tx1"/>
                          </a:solidFill>
                          <a:latin typeface="Times New Roman" panose="02020603050405020304" pitchFamily="18" charset="0"/>
                          <a:cs typeface="Times New Roman" panose="02020603050405020304" pitchFamily="18" charset="0"/>
                        </a:rPr>
                        <a:t>100,0%</a:t>
                      </a:r>
                      <a:endParaRPr lang="ru-RU" sz="1200" b="1" i="1" dirty="0">
                        <a:ln>
                          <a:noFill/>
                        </a:ln>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02917">
                <a:tc>
                  <a:txBody>
                    <a:bodyPr/>
                    <a:lstStyle/>
                    <a:p>
                      <a:r>
                        <a:rPr lang="ru-RU" sz="1200" b="1" dirty="0" smtClean="0">
                          <a:ln>
                            <a:noFill/>
                          </a:ln>
                          <a:latin typeface="Times New Roman" panose="02020603050405020304" pitchFamily="18" charset="0"/>
                          <a:cs typeface="Times New Roman" panose="02020603050405020304" pitchFamily="18" charset="0"/>
                        </a:rPr>
                        <a:t>Цифровая экономика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14,4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14,4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solidFill>
                            <a:schemeClr val="tx1"/>
                          </a:solidFill>
                          <a:latin typeface="Times New Roman" panose="02020603050405020304" pitchFamily="18" charset="0"/>
                          <a:cs typeface="Times New Roman" panose="02020603050405020304" pitchFamily="18" charset="0"/>
                        </a:rPr>
                        <a:t>100,0%</a:t>
                      </a:r>
                      <a:endParaRPr lang="ru-RU" sz="1200" b="1" i="1" dirty="0">
                        <a:ln>
                          <a:noFill/>
                        </a:ln>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52132">
                <a:tc>
                  <a:txBody>
                    <a:bodyPr/>
                    <a:lstStyle/>
                    <a:p>
                      <a:r>
                        <a:rPr lang="ru-RU" sz="1200" b="1" dirty="0" smtClean="0">
                          <a:ln>
                            <a:noFill/>
                          </a:ln>
                          <a:latin typeface="Times New Roman" panose="02020603050405020304" pitchFamily="18" charset="0"/>
                          <a:cs typeface="Times New Roman" panose="02020603050405020304" pitchFamily="18" charset="0"/>
                        </a:rPr>
                        <a:t>Производительность труда и поддержка занятости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129,3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117,8</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a:r>
                        <a:rPr lang="ru-RU" sz="1200" b="1" i="1" dirty="0" smtClean="0">
                          <a:ln>
                            <a:noFill/>
                          </a:ln>
                          <a:latin typeface="Times New Roman" panose="02020603050405020304" pitchFamily="18" charset="0"/>
                          <a:cs typeface="Times New Roman" panose="02020603050405020304" pitchFamily="18" charset="0"/>
                        </a:rPr>
                        <a:t>91,1%</a:t>
                      </a:r>
                      <a:endParaRPr lang="ru-RU" sz="1200" b="1" i="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7188">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2,4</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a:r>
                        <a:rPr lang="ru-RU" sz="1200" b="1" i="1" dirty="0" smtClean="0">
                          <a:ln>
                            <a:noFill/>
                          </a:ln>
                          <a:latin typeface="Times New Roman" panose="02020603050405020304" pitchFamily="18" charset="0"/>
                          <a:cs typeface="Times New Roman" panose="02020603050405020304" pitchFamily="18" charset="0"/>
                        </a:rPr>
                        <a:t>100,0%</a:t>
                      </a:r>
                      <a:endParaRPr lang="ru-RU" sz="1200" b="1" i="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172400" y="6453336"/>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b="1">
                <a:solidFill>
                  <a:srgbClr val="000000"/>
                </a:solidFill>
                <a:latin typeface="Arial" panose="020B0604020202020204" pitchFamily="34" charset="0"/>
                <a:cs typeface="Arial" panose="020B0604020202020204" pitchFamily="34" charset="0"/>
              </a:rPr>
              <a:pPr eaLnBrk="1" hangingPunct="1">
                <a:spcBef>
                  <a:spcPct val="0"/>
                </a:spcBef>
                <a:buFontTx/>
                <a:buNone/>
              </a:pPr>
              <a:t>28</a:t>
            </a:fld>
            <a:endParaRPr lang="ru-RU" altLang="ru-RU" sz="1200" b="1"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План</a:t>
            </a:r>
            <a:endParaRPr lang="ru-RU" altLang="ru-RU" sz="1300" b="1" dirty="0">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Факт</a:t>
            </a:r>
            <a:endParaRPr lang="ru-RU" altLang="ru-RU" sz="1300" b="1" dirty="0">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96752"/>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100" b="1" dirty="0" smtClean="0">
                <a:latin typeface="Times New Roman" panose="02020603050405020304" pitchFamily="18" charset="0"/>
                <a:cs typeface="Times New Roman" panose="02020603050405020304" pitchFamily="18" charset="0"/>
              </a:rPr>
              <a:t>% освоения  </a:t>
            </a:r>
            <a:endParaRPr lang="ru-RU" altLang="ru-RU" sz="1100" b="1" dirty="0">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3389695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2478413466"/>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2378616201"/>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4139952" y="2492896"/>
            <a:ext cx="2304256" cy="7200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347864" y="4625970"/>
            <a:ext cx="2880320" cy="31519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29</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14931" y="721856"/>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2019 год исполнены в сумме 20</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267</a:t>
            </a:r>
            <a:r>
              <a:rPr lang="en-US" sz="1200" dirty="0" smtClean="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7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97,3</a:t>
            </a:r>
            <a:r>
              <a:rPr lang="ru-RU" sz="1200" dirty="0" smtClean="0">
                <a:latin typeface="Times New Roman" panose="02020603050405020304" pitchFamily="18" charset="0"/>
                <a:cs typeface="Times New Roman" panose="02020603050405020304" pitchFamily="18" charset="0"/>
              </a:rPr>
              <a:t>% от плановых назначений (20</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831</a:t>
            </a:r>
            <a:r>
              <a:rPr lang="en-US" sz="1200" dirty="0" smtClean="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0</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млн. рублей), из них основная часть за счет средств  обязательного медицинского страхования – </a:t>
            </a:r>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5</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514</a:t>
            </a:r>
            <a:r>
              <a:rPr lang="en-US" sz="1200" dirty="0" smtClean="0">
                <a:latin typeface="Times New Roman" panose="02020603050405020304" pitchFamily="18" charset="0"/>
                <a:cs typeface="Times New Roman" panose="02020603050405020304" pitchFamily="18" charset="0"/>
              </a:rPr>
              <a:t>,0</a:t>
            </a:r>
            <a:r>
              <a:rPr lang="ru-RU" sz="1200" dirty="0" smtClean="0">
                <a:latin typeface="Times New Roman" panose="02020603050405020304" pitchFamily="18" charset="0"/>
                <a:cs typeface="Times New Roman" panose="02020603050405020304" pitchFamily="18" charset="0"/>
              </a:rPr>
              <a:t> млн. рублей (</a:t>
            </a:r>
            <a:r>
              <a:rPr lang="en-US" sz="1200" dirty="0" smtClean="0">
                <a:latin typeface="Times New Roman" panose="02020603050405020304" pitchFamily="18" charset="0"/>
                <a:cs typeface="Times New Roman" panose="02020603050405020304" pitchFamily="18" charset="0"/>
              </a:rPr>
              <a:t>99,</a:t>
            </a:r>
            <a:r>
              <a:rPr lang="ru-RU" sz="1200" dirty="0" smtClean="0">
                <a:latin typeface="Times New Roman" panose="02020603050405020304" pitchFamily="18" charset="0"/>
                <a:cs typeface="Times New Roman" panose="02020603050405020304" pitchFamily="18" charset="0"/>
              </a:rPr>
              <a:t>3% от плановых назначений), за счет средств республиканского бюджета Чувашской Республики – </a:t>
            </a:r>
            <a:r>
              <a:rPr lang="en-US" sz="1200" dirty="0" smtClean="0">
                <a:latin typeface="Times New Roman" panose="02020603050405020304" pitchFamily="18" charset="0"/>
                <a:cs typeface="Times New Roman" panose="02020603050405020304" pitchFamily="18" charset="0"/>
              </a:rPr>
              <a:t>4 </a:t>
            </a:r>
            <a:r>
              <a:rPr lang="ru-RU" sz="1200" dirty="0" smtClean="0">
                <a:latin typeface="Times New Roman" panose="02020603050405020304" pitchFamily="18" charset="0"/>
                <a:cs typeface="Times New Roman" panose="02020603050405020304" pitchFamily="18" charset="0"/>
              </a:rPr>
              <a:t>753</a:t>
            </a:r>
            <a:r>
              <a:rPr lang="en-US" sz="1200" dirty="0" smtClean="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7</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млн. рублей (</a:t>
            </a:r>
            <a:r>
              <a:rPr lang="en-US" sz="1200" dirty="0" smtClean="0">
                <a:latin typeface="Times New Roman" panose="02020603050405020304" pitchFamily="18" charset="0"/>
                <a:cs typeface="Times New Roman" panose="02020603050405020304" pitchFamily="18" charset="0"/>
              </a:rPr>
              <a:t>9</a:t>
            </a:r>
            <a:r>
              <a:rPr lang="ru-RU" sz="1200" dirty="0" smtClean="0">
                <a:latin typeface="Times New Roman" panose="02020603050405020304" pitchFamily="18" charset="0"/>
                <a:cs typeface="Times New Roman" panose="02020603050405020304" pitchFamily="18" charset="0"/>
              </a:rPr>
              <a:t>1</a:t>
            </a:r>
            <a:r>
              <a:rPr lang="en-US" sz="1200" dirty="0" smtClean="0">
                <a:latin typeface="Times New Roman" panose="02020603050405020304" pitchFamily="18" charset="0"/>
                <a:cs typeface="Times New Roman" panose="02020603050405020304" pitchFamily="18" charset="0"/>
              </a:rPr>
              <a:t>,</a:t>
            </a:r>
            <a:r>
              <a:rPr lang="ru-RU" sz="1200" dirty="0" smtClean="0">
                <a:latin typeface="Times New Roman" panose="02020603050405020304" pitchFamily="18" charset="0"/>
                <a:cs typeface="Times New Roman" panose="02020603050405020304" pitchFamily="18" charset="0"/>
              </a:rPr>
              <a:t>2%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7433028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30</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инвестиционной </a:t>
            </a:r>
            <a:r>
              <a:rPr lang="ru-RU" sz="1800" dirty="0" smtClean="0">
                <a:solidFill>
                  <a:schemeClr val="tx1"/>
                </a:solidFill>
                <a:effectLst/>
                <a:latin typeface="Times New Roman" panose="02020603050405020304" pitchFamily="18" charset="0"/>
                <a:cs typeface="Times New Roman" panose="02020603050405020304" pitchFamily="18" charset="0"/>
              </a:rPr>
              <a:t>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на </a:t>
            </a:r>
            <a:r>
              <a:rPr lang="ru-RU" sz="1800" dirty="0" smtClean="0">
                <a:solidFill>
                  <a:schemeClr val="tx1"/>
                </a:solidFill>
                <a:effectLst/>
                <a:latin typeface="Times New Roman" panose="02020603050405020304" pitchFamily="18" charset="0"/>
                <a:cs typeface="Times New Roman" panose="02020603050405020304" pitchFamily="18" charset="0"/>
              </a:rPr>
              <a:t>2019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488903443"/>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217550863"/>
              </p:ext>
            </p:extLst>
          </p:nvPr>
        </p:nvGraphicFramePr>
        <p:xfrm>
          <a:off x="2539322" y="590667"/>
          <a:ext cx="6604678"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3294313670"/>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935948" y="3903354"/>
            <a:ext cx="1093886"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37272" y="2924944"/>
            <a:ext cx="1048464" cy="7920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62856" y="3125690"/>
            <a:ext cx="1094734" cy="7200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01917" y="1268760"/>
            <a:ext cx="1081008" cy="768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73228" y="4632611"/>
            <a:ext cx="1121114"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7" descr="C:\Users\i.maksimova\Desktop\123\ледовый\image-24-10-15-15-24-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21760" y="4509120"/>
            <a:ext cx="1152976" cy="7904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442421" y="5676542"/>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увеличилась  с 10,0%  в 2018 </a:t>
            </a:r>
            <a:r>
              <a:rPr lang="ru-RU" sz="1200" dirty="0">
                <a:latin typeface="Times New Roman" panose="02020603050405020304" pitchFamily="18" charset="0"/>
                <a:cs typeface="Times New Roman" panose="02020603050405020304" pitchFamily="18" charset="0"/>
              </a:rPr>
              <a:t>году до </a:t>
            </a:r>
            <a:r>
              <a:rPr lang="ru-RU" sz="1200" dirty="0" smtClean="0">
                <a:latin typeface="Times New Roman" panose="02020603050405020304" pitchFamily="18" charset="0"/>
                <a:cs typeface="Times New Roman" panose="02020603050405020304" pitchFamily="18" charset="0"/>
              </a:rPr>
              <a:t>12,0% </a:t>
            </a:r>
            <a:r>
              <a:rPr lang="ru-RU" sz="1200" dirty="0">
                <a:latin typeface="Times New Roman" panose="02020603050405020304" pitchFamily="18" charset="0"/>
                <a:cs typeface="Times New Roman" panose="02020603050405020304" pitchFamily="18" charset="0"/>
              </a:rPr>
              <a:t>в </a:t>
            </a:r>
            <a:r>
              <a:rPr lang="ru-RU" sz="1200" dirty="0" smtClean="0">
                <a:latin typeface="Times New Roman" panose="02020603050405020304" pitchFamily="18" charset="0"/>
                <a:cs typeface="Times New Roman" panose="02020603050405020304" pitchFamily="18" charset="0"/>
              </a:rPr>
              <a:t>2019 </a:t>
            </a:r>
            <a:r>
              <a:rPr lang="ru-RU" sz="1200" dirty="0">
                <a:latin typeface="Times New Roman" panose="02020603050405020304" pitchFamily="18" charset="0"/>
                <a:cs typeface="Times New Roman" panose="02020603050405020304" pitchFamily="18" charset="0"/>
              </a:rPr>
              <a:t>году</a:t>
            </a:r>
            <a:r>
              <a:rPr lang="ru-RU" sz="1200" dirty="0" smtClean="0">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smtClean="0">
                <a:latin typeface="Times New Roman" panose="02020603050405020304" pitchFamily="18" charset="0"/>
                <a:cs typeface="Times New Roman" panose="02020603050405020304" pitchFamily="18" charset="0"/>
              </a:rPr>
              <a:t>увеличилась </a:t>
            </a:r>
            <a:r>
              <a:rPr lang="ru-RU" sz="1200" dirty="0">
                <a:latin typeface="Times New Roman" panose="02020603050405020304" pitchFamily="18" charset="0"/>
                <a:cs typeface="Times New Roman" panose="02020603050405020304" pitchFamily="18" charset="0"/>
              </a:rPr>
              <a:t>с </a:t>
            </a:r>
            <a:r>
              <a:rPr lang="ru-RU" sz="1200" dirty="0" smtClean="0">
                <a:latin typeface="Times New Roman" panose="02020603050405020304" pitchFamily="18" charset="0"/>
                <a:cs typeface="Times New Roman" panose="02020603050405020304" pitchFamily="18" charset="0"/>
              </a:rPr>
              <a:t>9,5% в 2018 </a:t>
            </a:r>
            <a:r>
              <a:rPr lang="ru-RU" sz="1200" dirty="0">
                <a:latin typeface="Times New Roman" panose="02020603050405020304" pitchFamily="18" charset="0"/>
                <a:cs typeface="Times New Roman" panose="02020603050405020304" pitchFamily="18" charset="0"/>
              </a:rPr>
              <a:t>году </a:t>
            </a:r>
            <a:r>
              <a:rPr lang="ru-RU" sz="1200" dirty="0" smtClean="0">
                <a:latin typeface="Times New Roman" panose="02020603050405020304" pitchFamily="18" charset="0"/>
                <a:cs typeface="Times New Roman" panose="02020603050405020304" pitchFamily="18" charset="0"/>
              </a:rPr>
              <a:t>до 12,3% </a:t>
            </a:r>
            <a:r>
              <a:rPr lang="ru-RU" sz="1200" dirty="0">
                <a:latin typeface="Times New Roman" panose="02020603050405020304" pitchFamily="18" charset="0"/>
                <a:cs typeface="Times New Roman" panose="02020603050405020304" pitchFamily="18" charset="0"/>
              </a:rPr>
              <a:t>в </a:t>
            </a:r>
            <a:r>
              <a:rPr lang="ru-RU" sz="1200" dirty="0" smtClean="0">
                <a:latin typeface="Times New Roman" panose="02020603050405020304" pitchFamily="18" charset="0"/>
                <a:cs typeface="Times New Roman" panose="02020603050405020304" pitchFamily="18" charset="0"/>
              </a:rPr>
              <a:t>2019 </a:t>
            </a:r>
            <a:r>
              <a:rPr lang="ru-RU" sz="1200" dirty="0">
                <a:latin typeface="Times New Roman" panose="02020603050405020304" pitchFamily="18" charset="0"/>
                <a:cs typeface="Times New Roman" panose="02020603050405020304" pitchFamily="18" charset="0"/>
              </a:rPr>
              <a:t>году</a:t>
            </a: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283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2501952602"/>
              </p:ext>
            </p:extLst>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3609950955"/>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759170"/>
            <a:ext cx="1985554" cy="1609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783110" y="4077072"/>
            <a:ext cx="1403648" cy="1292662"/>
          </a:xfrm>
          <a:prstGeom prst="rect">
            <a:avLst/>
          </a:prstGeom>
          <a:noFill/>
        </p:spPr>
        <p:txBody>
          <a:bodyPr wrap="square" lIns="0" tIns="0" rIns="0" bIns="0" rtlCol="0">
            <a:spAutoFit/>
          </a:bodyPr>
          <a:lstStyle/>
          <a:p>
            <a:pPr algn="ctr"/>
            <a:r>
              <a:rPr lang="ru-RU" sz="1400" dirty="0" smtClean="0">
                <a:latin typeface="Times New Roman" panose="02020603050405020304" pitchFamily="18" charset="0"/>
                <a:cs typeface="Times New Roman" panose="02020603050405020304" pitchFamily="18" charset="0"/>
              </a:rPr>
              <a:t>Капремонт</a:t>
            </a:r>
            <a:r>
              <a:rPr lang="ru-RU" sz="1400" dirty="0">
                <a:latin typeface="Times New Roman" panose="02020603050405020304" pitchFamily="18" charset="0"/>
                <a:cs typeface="Times New Roman" panose="02020603050405020304" pitchFamily="18" charset="0"/>
              </a:rPr>
              <a:t>, ремонт и содержание </a:t>
            </a:r>
            <a:r>
              <a:rPr lang="ru-RU" sz="1400" dirty="0" smtClean="0">
                <a:latin typeface="Times New Roman" panose="02020603050405020304" pitchFamily="18" charset="0"/>
                <a:cs typeface="Times New Roman" panose="02020603050405020304" pitchFamily="18" charset="0"/>
              </a:rPr>
              <a:t>автодорог </a:t>
            </a:r>
            <a:r>
              <a:rPr lang="ru-RU" sz="1400" dirty="0">
                <a:latin typeface="Times New Roman" panose="02020603050405020304" pitchFamily="18" charset="0"/>
                <a:cs typeface="Times New Roman" panose="02020603050405020304" pitchFamily="18" charset="0"/>
              </a:rPr>
              <a:t>регионального </a:t>
            </a:r>
            <a:r>
              <a:rPr lang="ru-RU" sz="1400" dirty="0" smtClean="0">
                <a:latin typeface="Times New Roman" panose="02020603050405020304" pitchFamily="18" charset="0"/>
                <a:cs typeface="Times New Roman" panose="02020603050405020304" pitchFamily="18" charset="0"/>
              </a:rPr>
              <a:t>значения</a:t>
            </a:r>
            <a:endParaRPr lang="ru-RU" sz="1400" dirty="0">
              <a:latin typeface="Times New Roman" panose="02020603050405020304" pitchFamily="18" charset="0"/>
              <a:cs typeface="Times New Roman" panose="02020603050405020304" pitchFamily="18" charset="0"/>
            </a:endParaRP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643483"/>
            <a:ext cx="3126223" cy="10978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31</a:t>
            </a:fld>
            <a:endParaRPr lang="ru-RU" dirty="0"/>
          </a:p>
        </p:txBody>
      </p:sp>
      <p:sp>
        <p:nvSpPr>
          <p:cNvPr id="3" name="Прямоугольник 2"/>
          <p:cNvSpPr/>
          <p:nvPr/>
        </p:nvSpPr>
        <p:spPr>
          <a:xfrm>
            <a:off x="702197" y="1262759"/>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4 636,5</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29322" y="1135210"/>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4 830,0</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809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1646435" y="5130830"/>
            <a:ext cx="470894" cy="124565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08930" y="2572851"/>
            <a:ext cx="598870" cy="49034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72081" y="44624"/>
            <a:ext cx="4572000" cy="498598"/>
          </a:xfrm>
          <a:prstGeom prst="rect">
            <a:avLst/>
          </a:prstGeom>
        </p:spPr>
        <p:txBody>
          <a:bodyPr wrap="square">
            <a:spAutoFit/>
          </a:bodyPr>
          <a:lstStyle/>
          <a:p>
            <a:pPr>
              <a:lnSpc>
                <a:spcPct val="120000"/>
              </a:lnSpc>
              <a:spcBef>
                <a:spcPct val="0"/>
              </a:spcBef>
            </a:pPr>
            <a:r>
              <a:rPr lang="ru-RU" sz="2200" b="1" dirty="0">
                <a:latin typeface="Times New Roman" panose="02020603050405020304" pitchFamily="18" charset="0"/>
                <a:ea typeface="+mj-ea"/>
                <a:cs typeface="Times New Roman" panose="02020603050405020304" pitchFamily="18" charset="0"/>
              </a:rPr>
              <a:t>Инициативное бюджетирование</a:t>
            </a:r>
          </a:p>
        </p:txBody>
      </p:sp>
      <p:sp>
        <p:nvSpPr>
          <p:cNvPr id="4" name="Прямоугольник 56"/>
          <p:cNvSpPr>
            <a:spLocks noChangeArrowheads="1"/>
          </p:cNvSpPr>
          <p:nvPr/>
        </p:nvSpPr>
        <p:spPr bwMode="auto">
          <a:xfrm>
            <a:off x="395008" y="3072105"/>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2018 год</a:t>
            </a:r>
            <a:endParaRPr lang="ru-RU" altLang="ru-RU" sz="1200" b="1" dirty="0">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009999" y="1251962"/>
            <a:ext cx="1360305" cy="646331"/>
          </a:xfrm>
          <a:prstGeom prst="rect">
            <a:avLst/>
          </a:prstGeom>
          <a:noFill/>
        </p:spPr>
        <p:txBody>
          <a:bodyPr wrap="square" rtlCol="0">
            <a:spAutoFit/>
          </a:bodyPr>
          <a:lstStyle/>
          <a:p>
            <a:pPr algn="ctr"/>
            <a:r>
              <a:rPr lang="ru-RU" sz="1200" b="1" dirty="0" smtClean="0">
                <a:solidFill>
                  <a:srgbClr val="006D2A"/>
                </a:solidFill>
                <a:latin typeface="Times New Roman" panose="02020603050405020304" pitchFamily="18" charset="0"/>
                <a:cs typeface="Times New Roman" panose="02020603050405020304" pitchFamily="18" charset="0"/>
              </a:rPr>
              <a:t>Рост </a:t>
            </a:r>
          </a:p>
          <a:p>
            <a:pPr algn="ctr"/>
            <a:r>
              <a:rPr lang="ru-RU" sz="1200" b="1" dirty="0" smtClean="0">
                <a:solidFill>
                  <a:srgbClr val="006D2A"/>
                </a:solidFill>
                <a:latin typeface="Times New Roman" panose="02020603050405020304" pitchFamily="18" charset="0"/>
                <a:cs typeface="Times New Roman" panose="02020603050405020304" pitchFamily="18" charset="0"/>
              </a:rPr>
              <a:t>в 2,5 раза</a:t>
            </a:r>
          </a:p>
          <a:p>
            <a:pPr algn="ctr"/>
            <a:r>
              <a:rPr lang="ru-RU" sz="1200" b="1" dirty="0" smtClean="0">
                <a:solidFill>
                  <a:srgbClr val="006D2A"/>
                </a:solidFill>
                <a:latin typeface="Times New Roman" panose="02020603050405020304" pitchFamily="18" charset="0"/>
                <a:cs typeface="Times New Roman" panose="02020603050405020304" pitchFamily="18" charset="0"/>
              </a:rPr>
              <a:t>+261,4 </a:t>
            </a:r>
            <a:r>
              <a:rPr lang="ru-RU" sz="1200" b="1" dirty="0" err="1" smtClean="0">
                <a:solidFill>
                  <a:srgbClr val="006D2A"/>
                </a:solidFill>
                <a:latin typeface="Times New Roman" panose="02020603050405020304" pitchFamily="18" charset="0"/>
                <a:cs typeface="Times New Roman" panose="02020603050405020304" pitchFamily="18" charset="0"/>
              </a:rPr>
              <a:t>млн.руб</a:t>
            </a:r>
            <a:r>
              <a:rPr lang="ru-RU" sz="1200" b="1" dirty="0" smtClean="0">
                <a:solidFill>
                  <a:srgbClr val="006D2A"/>
                </a:solidFill>
                <a:latin typeface="Times New Roman" panose="02020603050405020304" pitchFamily="18" charset="0"/>
                <a:cs typeface="Times New Roman" panose="02020603050405020304" pitchFamily="18" charset="0"/>
              </a:rPr>
              <a:t>.</a:t>
            </a:r>
            <a:endParaRPr lang="ru-RU" sz="1200" b="1" dirty="0">
              <a:solidFill>
                <a:srgbClr val="006D2A"/>
              </a:solidFill>
              <a:latin typeface="Times New Roman" panose="02020603050405020304" pitchFamily="18" charset="0"/>
              <a:cs typeface="Times New Roman" panose="02020603050405020304" pitchFamily="18" charset="0"/>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2019 год</a:t>
            </a:r>
            <a:endParaRPr lang="ru-RU" altLang="ru-RU" sz="1200" b="1"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27584" y="5734365"/>
            <a:ext cx="455413" cy="642124"/>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smtClean="0">
                <a:latin typeface="Times New Roman" panose="02020603050405020304" pitchFamily="18" charset="0"/>
                <a:cs typeface="Times New Roman" panose="02020603050405020304" pitchFamily="18" charset="0"/>
              </a:rPr>
              <a:t>2018 год</a:t>
            </a:r>
            <a:endParaRPr lang="ru-RU" altLang="ru-RU" sz="1100" b="1" dirty="0">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a:xfrm>
            <a:off x="337431" y="764704"/>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Финансирование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396851" y="4520153"/>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altLang="ru-RU" sz="1300" b="1" dirty="0" smtClean="0">
                <a:solidFill>
                  <a:sysClr val="windowText" lastClr="000000"/>
                </a:solidFill>
                <a:latin typeface="Times New Roman" panose="02020603050405020304" pitchFamily="18" charset="0"/>
                <a:cs typeface="Times New Roman" panose="02020603050405020304" pitchFamily="18" charset="0"/>
              </a:rPr>
              <a:t>Количество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9" name="Прямоугольник 64"/>
          <p:cNvSpPr>
            <a:spLocks noChangeArrowheads="1"/>
          </p:cNvSpPr>
          <p:nvPr/>
        </p:nvSpPr>
        <p:spPr bwMode="auto">
          <a:xfrm>
            <a:off x="1600361" y="4803446"/>
            <a:ext cx="933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649</a:t>
            </a:r>
            <a:endParaRPr lang="ru-RU" altLang="ru-RU" sz="1600" b="1" i="1" dirty="0">
              <a:latin typeface="Times New Roman" panose="02020603050405020304" pitchFamily="18" charset="0"/>
              <a:cs typeface="Times New Roman" panose="02020603050405020304" pitchFamily="18" charset="0"/>
            </a:endParaRPr>
          </a:p>
        </p:txBody>
      </p:sp>
      <p:sp>
        <p:nvSpPr>
          <p:cNvPr id="20" name="Прямоугольник 64"/>
          <p:cNvSpPr>
            <a:spLocks noChangeArrowheads="1"/>
          </p:cNvSpPr>
          <p:nvPr/>
        </p:nvSpPr>
        <p:spPr bwMode="auto">
          <a:xfrm>
            <a:off x="780482" y="5321873"/>
            <a:ext cx="933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264</a:t>
            </a:r>
            <a:endParaRPr lang="ru-RU" altLang="ru-RU" sz="1600" b="1" i="1" dirty="0">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532744" y="1749279"/>
            <a:ext cx="546790"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28" name="Номер слайда 2"/>
          <p:cNvSpPr txBox="1">
            <a:spLocks/>
          </p:cNvSpPr>
          <p:nvPr/>
        </p:nvSpPr>
        <p:spPr bwMode="auto">
          <a:xfrm>
            <a:off x="8201347" y="6492875"/>
            <a:ext cx="61912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fld id="{E9AAD051-7395-4038-A9F6-1048D26E37D3}" type="slidenum">
              <a:rPr lang="ru-RU" altLang="ru-RU" b="1" smtClean="0">
                <a:solidFill>
                  <a:srgbClr val="000000"/>
                </a:solidFill>
                <a:latin typeface="Arial" panose="020B0604020202020204" pitchFamily="34" charset="0"/>
                <a:cs typeface="Arial" panose="020B0604020202020204" pitchFamily="34" charset="0"/>
              </a:rPr>
              <a:pPr>
                <a:spcBef>
                  <a:spcPct val="0"/>
                </a:spcBef>
              </a:pPr>
              <a:t>32</a:t>
            </a:fld>
            <a:endParaRPr lang="ru-RU" altLang="ru-RU" b="1" dirty="0">
              <a:solidFill>
                <a:srgbClr val="000000"/>
              </a:solidFill>
              <a:latin typeface="Arial" panose="020B0604020202020204" pitchFamily="34" charset="0"/>
              <a:cs typeface="Arial" panose="020B0604020202020204" pitchFamily="34" charset="0"/>
            </a:endParaRPr>
          </a:p>
        </p:txBody>
      </p:sp>
      <p:sp>
        <p:nvSpPr>
          <p:cNvPr id="36" name="TextBox 35"/>
          <p:cNvSpPr txBox="1"/>
          <p:nvPr/>
        </p:nvSpPr>
        <p:spPr>
          <a:xfrm>
            <a:off x="495458" y="2609272"/>
            <a:ext cx="802643"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100,0</a:t>
            </a:r>
            <a:endParaRPr lang="ru-RU" sz="1600" b="1" i="1" dirty="0">
              <a:latin typeface="Times New Roman" panose="02020603050405020304" pitchFamily="18" charset="0"/>
              <a:cs typeface="Times New Roman" panose="02020603050405020304" pitchFamily="18" charset="0"/>
            </a:endParaRPr>
          </a:p>
        </p:txBody>
      </p:sp>
      <p:sp>
        <p:nvSpPr>
          <p:cNvPr id="38" name="TextBox 37"/>
          <p:cNvSpPr txBox="1"/>
          <p:nvPr/>
        </p:nvSpPr>
        <p:spPr>
          <a:xfrm>
            <a:off x="496310" y="174927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31,8</a:t>
            </a:r>
            <a:endParaRPr lang="ru-RU" sz="1600" b="1" i="1" dirty="0">
              <a:latin typeface="Times New Roman" panose="02020603050405020304" pitchFamily="18" charset="0"/>
              <a:cs typeface="Times New Roman" panose="02020603050405020304" pitchFamily="18" charset="0"/>
            </a:endParaRPr>
          </a:p>
        </p:txBody>
      </p:sp>
      <p:sp>
        <p:nvSpPr>
          <p:cNvPr id="39" name="Прямоугольник 38"/>
          <p:cNvSpPr/>
          <p:nvPr/>
        </p:nvSpPr>
        <p:spPr>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42" name="Прямоугольник 41"/>
          <p:cNvSpPr/>
          <p:nvPr/>
        </p:nvSpPr>
        <p:spPr>
          <a:xfrm>
            <a:off x="526194" y="2126727"/>
            <a:ext cx="557834"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43" name="TextBox 42"/>
          <p:cNvSpPr txBox="1"/>
          <p:nvPr/>
        </p:nvSpPr>
        <p:spPr>
          <a:xfrm>
            <a:off x="447445" y="2140379"/>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43,0</a:t>
            </a:r>
            <a:endParaRPr lang="ru-RU" sz="1600" b="1" i="1" dirty="0">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513189" y="3503413"/>
            <a:ext cx="269136" cy="238322"/>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7" name="TextBox 46"/>
          <p:cNvSpPr txBox="1"/>
          <p:nvPr/>
        </p:nvSpPr>
        <p:spPr>
          <a:xfrm>
            <a:off x="755576" y="3484210"/>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Республиканский бюджет </a:t>
            </a:r>
            <a:endParaRPr lang="ru-RU" sz="1100" b="1" i="1"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755576" y="3741735"/>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Местный бюджет</a:t>
            </a:r>
            <a:endParaRPr lang="ru-RU" sz="1100" b="1" i="1"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755576" y="3988266"/>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Внебюджетные источники</a:t>
            </a:r>
            <a:endParaRPr lang="ru-RU" sz="1100" b="1" i="1" dirty="0">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4669152" y="836712"/>
            <a:ext cx="4223328" cy="548318"/>
          </a:xfrm>
          <a:prstGeom prst="roundRect">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Бюджетные средства, предусмотренные на </a:t>
            </a:r>
          </a:p>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1 жителя региона, рублей </a:t>
            </a:r>
            <a:endParaRPr lang="ru-RU" sz="1300" b="1" dirty="0">
              <a:solidFill>
                <a:sysClr val="windowText" lastClr="000000"/>
              </a:solidFill>
              <a:latin typeface="Times New Roman" panose="02020603050405020304" pitchFamily="18" charset="0"/>
              <a:cs typeface="Times New Roman" panose="02020603050405020304" pitchFamily="18" charset="0"/>
            </a:endParaRPr>
          </a:p>
        </p:txBody>
      </p:sp>
      <p:sp>
        <p:nvSpPr>
          <p:cNvPr id="54" name="Прямоугольник 15"/>
          <p:cNvSpPr>
            <a:spLocks noChangeArrowheads="1"/>
          </p:cNvSpPr>
          <p:nvPr/>
        </p:nvSpPr>
        <p:spPr bwMode="auto">
          <a:xfrm>
            <a:off x="344572" y="1091396"/>
            <a:ext cx="9188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100" b="1" i="1" dirty="0">
                <a:latin typeface="Times New Roman" panose="02020603050405020304" pitchFamily="18" charset="0"/>
                <a:cs typeface="Times New Roman" panose="02020603050405020304" pitchFamily="18" charset="0"/>
              </a:rPr>
              <a:t>млн.</a:t>
            </a:r>
            <a:r>
              <a:rPr lang="en-US" altLang="ru-RU" sz="1100" b="1" i="1"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рублей</a:t>
            </a:r>
          </a:p>
        </p:txBody>
      </p:sp>
      <p:sp>
        <p:nvSpPr>
          <p:cNvPr id="63" name="TextBox 62"/>
          <p:cNvSpPr txBox="1"/>
          <p:nvPr/>
        </p:nvSpPr>
        <p:spPr>
          <a:xfrm>
            <a:off x="473838" y="1384252"/>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174,8</a:t>
            </a:r>
            <a:endParaRPr lang="ru-RU" sz="1600" b="1" i="1" dirty="0">
              <a:latin typeface="Times New Roman" panose="02020603050405020304" pitchFamily="18" charset="0"/>
              <a:cs typeface="Times New Roman" panose="02020603050405020304" pitchFamily="18" charset="0"/>
            </a:endParaRPr>
          </a:p>
        </p:txBody>
      </p:sp>
      <p:sp>
        <p:nvSpPr>
          <p:cNvPr id="65" name="TextBox 64"/>
          <p:cNvSpPr txBox="1"/>
          <p:nvPr/>
        </p:nvSpPr>
        <p:spPr>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panose="020B0502020202020204" pitchFamily="34" charset="0"/>
              </a:defRPr>
            </a:lvl1pPr>
          </a:lstStyle>
          <a:p>
            <a:r>
              <a:rPr lang="ru-RU" sz="1400" dirty="0">
                <a:solidFill>
                  <a:srgbClr val="006D2A"/>
                </a:solidFill>
                <a:latin typeface="Times New Roman" panose="02020603050405020304" pitchFamily="18" charset="0"/>
                <a:cs typeface="Times New Roman" panose="02020603050405020304" pitchFamily="18" charset="0"/>
              </a:rPr>
              <a:t>Рост </a:t>
            </a:r>
          </a:p>
          <a:p>
            <a:r>
              <a:rPr lang="ru-RU" sz="1400" dirty="0">
                <a:solidFill>
                  <a:srgbClr val="006D2A"/>
                </a:solidFill>
                <a:latin typeface="Times New Roman" panose="02020603050405020304" pitchFamily="18" charset="0"/>
                <a:cs typeface="Times New Roman" panose="02020603050405020304" pitchFamily="18" charset="0"/>
              </a:rPr>
              <a:t>в </a:t>
            </a:r>
            <a:r>
              <a:rPr lang="ru-RU" sz="1400" dirty="0" smtClean="0">
                <a:solidFill>
                  <a:srgbClr val="006D2A"/>
                </a:solidFill>
                <a:latin typeface="Times New Roman" panose="02020603050405020304" pitchFamily="18" charset="0"/>
                <a:cs typeface="Times New Roman" panose="02020603050405020304" pitchFamily="18" charset="0"/>
              </a:rPr>
              <a:t>2,5 </a:t>
            </a:r>
            <a:r>
              <a:rPr lang="ru-RU" sz="1400" dirty="0">
                <a:solidFill>
                  <a:srgbClr val="006D2A"/>
                </a:solidFill>
                <a:latin typeface="Times New Roman" panose="02020603050405020304" pitchFamily="18" charset="0"/>
                <a:cs typeface="Times New Roman" panose="02020603050405020304" pitchFamily="18" charset="0"/>
              </a:rPr>
              <a:t>раза</a:t>
            </a:r>
          </a:p>
          <a:p>
            <a:r>
              <a:rPr lang="ru-RU" sz="1400" dirty="0" smtClean="0">
                <a:solidFill>
                  <a:srgbClr val="006D2A"/>
                </a:solidFill>
                <a:latin typeface="Times New Roman" panose="02020603050405020304" pitchFamily="18" charset="0"/>
                <a:cs typeface="Times New Roman" panose="02020603050405020304" pitchFamily="18" charset="0"/>
              </a:rPr>
              <a:t>+385 </a:t>
            </a:r>
            <a:r>
              <a:rPr lang="ru-RU" sz="1400" dirty="0">
                <a:solidFill>
                  <a:srgbClr val="006D2A"/>
                </a:solidFill>
                <a:latin typeface="Times New Roman" panose="02020603050405020304" pitchFamily="18" charset="0"/>
                <a:cs typeface="Times New Roman" panose="02020603050405020304" pitchFamily="18" charset="0"/>
              </a:rPr>
              <a:t>ед.</a:t>
            </a:r>
          </a:p>
        </p:txBody>
      </p:sp>
      <p:graphicFrame>
        <p:nvGraphicFramePr>
          <p:cNvPr id="49" name="Диаграмма 12"/>
          <p:cNvGraphicFramePr>
            <a:graphicFrameLocks/>
          </p:cNvGraphicFramePr>
          <p:nvPr>
            <p:extLst>
              <p:ext uri="{D42A27DB-BD31-4B8C-83A1-F6EECF244321}">
                <p14:modId xmlns:p14="http://schemas.microsoft.com/office/powerpoint/2010/main" val="4023812720"/>
              </p:ext>
            </p:extLst>
          </p:nvPr>
        </p:nvGraphicFramePr>
        <p:xfrm>
          <a:off x="4395203" y="1408481"/>
          <a:ext cx="4519241" cy="3314051"/>
        </p:xfrm>
        <a:graphic>
          <a:graphicData uri="http://schemas.openxmlformats.org/drawingml/2006/chart">
            <c:chart xmlns:c="http://schemas.openxmlformats.org/drawingml/2006/chart" xmlns:r="http://schemas.openxmlformats.org/officeDocument/2006/relationships" r:id="rId2"/>
          </a:graphicData>
        </a:graphic>
      </p:graphicFrame>
      <p:pic>
        <p:nvPicPr>
          <p:cNvPr id="48" name="Picture 2" descr="http://tse1.mm.bing.net/th?&amp;id=OIP.M9b1727f97c91a3a0780be6b750e67899o0&amp;w=300&amp;h=168&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810968"/>
            <a:ext cx="3445569" cy="176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5" name="Скругленный прямоугольник 54"/>
          <p:cNvSpPr/>
          <p:nvPr/>
        </p:nvSpPr>
        <p:spPr>
          <a:xfrm>
            <a:off x="5004048" y="1691481"/>
            <a:ext cx="1584176" cy="311688"/>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61" name="TextBox 113"/>
          <p:cNvSpPr txBox="1">
            <a:spLocks noChangeArrowheads="1"/>
          </p:cNvSpPr>
          <p:nvPr/>
        </p:nvSpPr>
        <p:spPr bwMode="auto">
          <a:xfrm>
            <a:off x="7889153" y="2216182"/>
            <a:ext cx="1066006" cy="51077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2 место </a:t>
            </a:r>
          </a:p>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в ПФО</a:t>
            </a:r>
          </a:p>
        </p:txBody>
      </p:sp>
      <p:sp>
        <p:nvSpPr>
          <p:cNvPr id="53" name="Нашивка 52"/>
          <p:cNvSpPr/>
          <p:nvPr/>
        </p:nvSpPr>
        <p:spPr>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cxnSp>
        <p:nvCxnSpPr>
          <p:cNvPr id="56" name="Прямая соединительная линия 5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рямоугольник 57"/>
          <p:cNvSpPr/>
          <p:nvPr/>
        </p:nvSpPr>
        <p:spPr>
          <a:xfrm>
            <a:off x="1506056" y="2363553"/>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59" name="Прямоугольник 56"/>
          <p:cNvSpPr>
            <a:spLocks noChangeArrowheads="1"/>
          </p:cNvSpPr>
          <p:nvPr/>
        </p:nvSpPr>
        <p:spPr bwMode="auto">
          <a:xfrm>
            <a:off x="1392134" y="3061596"/>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2019 год</a:t>
            </a:r>
            <a:endParaRPr lang="ru-RU" altLang="ru-RU" sz="1200" b="1" dirty="0">
              <a:latin typeface="Times New Roman" panose="02020603050405020304" pitchFamily="18" charset="0"/>
              <a:cs typeface="Times New Roman" panose="02020603050405020304" pitchFamily="18" charset="0"/>
            </a:endParaRPr>
          </a:p>
        </p:txBody>
      </p:sp>
      <p:sp>
        <p:nvSpPr>
          <p:cNvPr id="60" name="Прямоугольник 59"/>
          <p:cNvSpPr/>
          <p:nvPr/>
        </p:nvSpPr>
        <p:spPr>
          <a:xfrm>
            <a:off x="1498053" y="1476010"/>
            <a:ext cx="546790"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4" name="TextBox 63"/>
          <p:cNvSpPr txBox="1"/>
          <p:nvPr/>
        </p:nvSpPr>
        <p:spPr>
          <a:xfrm>
            <a:off x="1468013" y="2482054"/>
            <a:ext cx="802643"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263,5</a:t>
            </a:r>
            <a:endParaRPr lang="ru-RU" sz="1600" b="1" i="1" dirty="0">
              <a:latin typeface="Times New Roman" panose="02020603050405020304" pitchFamily="18" charset="0"/>
              <a:cs typeface="Times New Roman" panose="02020603050405020304" pitchFamily="18" charset="0"/>
            </a:endParaRPr>
          </a:p>
        </p:txBody>
      </p:sp>
      <p:sp>
        <p:nvSpPr>
          <p:cNvPr id="66" name="TextBox 65"/>
          <p:cNvSpPr txBox="1"/>
          <p:nvPr/>
        </p:nvSpPr>
        <p:spPr>
          <a:xfrm>
            <a:off x="1485433" y="1491974"/>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60,7</a:t>
            </a:r>
            <a:endParaRPr lang="ru-RU" sz="1600" b="1" i="1" dirty="0">
              <a:latin typeface="Times New Roman" panose="02020603050405020304" pitchFamily="18" charset="0"/>
              <a:cs typeface="Times New Roman" panose="02020603050405020304" pitchFamily="18" charset="0"/>
            </a:endParaRPr>
          </a:p>
        </p:txBody>
      </p:sp>
      <p:sp>
        <p:nvSpPr>
          <p:cNvPr id="67" name="Прямоугольник 66"/>
          <p:cNvSpPr/>
          <p:nvPr/>
        </p:nvSpPr>
        <p:spPr>
          <a:xfrm>
            <a:off x="1506056" y="1898293"/>
            <a:ext cx="557834"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1441672" y="1893975"/>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112,0</a:t>
            </a:r>
            <a:endParaRPr lang="ru-RU" sz="1600" b="1" i="1" dirty="0">
              <a:latin typeface="Times New Roman" panose="02020603050405020304" pitchFamily="18" charset="0"/>
              <a:cs typeface="Times New Roman" panose="02020603050405020304" pitchFamily="18" charset="0"/>
            </a:endParaRPr>
          </a:p>
        </p:txBody>
      </p:sp>
      <p:sp>
        <p:nvSpPr>
          <p:cNvPr id="69" name="TextBox 68"/>
          <p:cNvSpPr txBox="1"/>
          <p:nvPr/>
        </p:nvSpPr>
        <p:spPr>
          <a:xfrm>
            <a:off x="1462961" y="1126947"/>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436,2</a:t>
            </a:r>
            <a:endParaRPr lang="ru-RU" sz="1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5252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33</a:t>
            </a:r>
            <a:endParaRPr lang="ru-RU" dirty="0">
              <a:solidFill>
                <a:prstClr val="black"/>
              </a:solidFill>
            </a:endParaRPr>
          </a:p>
        </p:txBody>
      </p:sp>
      <p:pic>
        <p:nvPicPr>
          <p:cNvPr id="10" name="Picture 3" descr="E:\2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043" y="4775236"/>
            <a:ext cx="2512072" cy="1752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E:\20.08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4823253"/>
            <a:ext cx="1800200" cy="1656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1" name="Диаграмма 10"/>
          <p:cNvGraphicFramePr>
            <a:graphicFrameLocks/>
          </p:cNvGraphicFramePr>
          <p:nvPr>
            <p:extLst>
              <p:ext uri="{D42A27DB-BD31-4B8C-83A1-F6EECF244321}">
                <p14:modId xmlns:p14="http://schemas.microsoft.com/office/powerpoint/2010/main" val="2753530251"/>
              </p:ext>
            </p:extLst>
          </p:nvPr>
        </p:nvGraphicFramePr>
        <p:xfrm>
          <a:off x="311152" y="790805"/>
          <a:ext cx="4280518" cy="40324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2097963788"/>
              </p:ext>
            </p:extLst>
          </p:nvPr>
        </p:nvGraphicFramePr>
        <p:xfrm>
          <a:off x="4716016" y="775221"/>
          <a:ext cx="3666182" cy="4032448"/>
        </p:xfrm>
        <a:graphic>
          <a:graphicData uri="http://schemas.openxmlformats.org/drawingml/2006/chart">
            <c:chart xmlns:c="http://schemas.openxmlformats.org/drawingml/2006/chart" xmlns:r="http://schemas.openxmlformats.org/officeDocument/2006/relationships" r:id="rId6"/>
          </a:graphicData>
        </a:graphic>
      </p:graphicFrame>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Удельный вес </a:t>
            </a:r>
            <a:r>
              <a:rPr lang="ru-RU" sz="1800" dirty="0" smtClean="0">
                <a:solidFill>
                  <a:prstClr val="black"/>
                </a:solidFill>
                <a:effectLst/>
                <a:latin typeface="Times New Roman" panose="02020603050405020304" pitchFamily="18" charset="0"/>
                <a:cs typeface="Times New Roman" panose="02020603050405020304" pitchFamily="18" charset="0"/>
              </a:rPr>
              <a:t>расходов </a:t>
            </a:r>
            <a:r>
              <a:rPr lang="ru-RU" sz="1800" dirty="0">
                <a:solidFill>
                  <a:prstClr val="black"/>
                </a:solidFill>
                <a:effectLst/>
                <a:latin typeface="Times New Roman" panose="02020603050405020304" pitchFamily="18" charset="0"/>
                <a:cs typeface="Times New Roman" panose="02020603050405020304" pitchFamily="18" charset="0"/>
              </a:rPr>
              <a:t>в отдельных секторах экономики в сравнении с другими регионами ПФО в </a:t>
            </a:r>
            <a:r>
              <a:rPr lang="ru-RU" sz="1800" dirty="0" smtClean="0">
                <a:solidFill>
                  <a:prstClr val="black"/>
                </a:solidFill>
                <a:effectLst/>
                <a:latin typeface="Times New Roman" panose="02020603050405020304" pitchFamily="18" charset="0"/>
                <a:cs typeface="Times New Roman" panose="02020603050405020304" pitchFamily="18" charset="0"/>
              </a:rPr>
              <a:t>2018 </a:t>
            </a:r>
            <a:r>
              <a:rPr lang="ru-RU" sz="1800" dirty="0">
                <a:solidFill>
                  <a:prstClr val="black"/>
                </a:solidFill>
                <a:effectLst/>
                <a:latin typeface="Times New Roman" panose="02020603050405020304" pitchFamily="18" charset="0"/>
                <a:cs typeface="Times New Roman" panose="02020603050405020304" pitchFamily="18" charset="0"/>
              </a:rPr>
              <a:t>году</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6689257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277546134"/>
              </p:ext>
            </p:extLst>
          </p:nvPr>
        </p:nvGraphicFramePr>
        <p:xfrm>
          <a:off x="106187" y="2780928"/>
          <a:ext cx="5338861" cy="3687193"/>
        </p:xfrm>
        <a:graphic>
          <a:graphicData uri="http://schemas.openxmlformats.org/drawingml/2006/table">
            <a:tbl>
              <a:tblPr firstRow="1" bandRow="1">
                <a:tableStyleId>{21E4AEA4-8DFA-4A89-87EB-49C32662AFE0}</a:tableStyleId>
              </a:tblPr>
              <a:tblGrid>
                <a:gridCol w="1368152"/>
                <a:gridCol w="864096"/>
                <a:gridCol w="1326993"/>
                <a:gridCol w="1779620"/>
              </a:tblGrid>
              <a:tr h="406380">
                <a:tc gridSpan="4">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hMerge="1">
                  <a:txBody>
                    <a:bodyPr/>
                    <a:lstStyle/>
                    <a:p>
                      <a:endParaRPr lang="ru-RU"/>
                    </a:p>
                  </a:txBody>
                  <a:tcPr/>
                </a:tc>
                <a:tc hMerge="1">
                  <a:txBody>
                    <a:bodyPr/>
                    <a:lstStyle/>
                    <a:p>
                      <a:endParaRPr lang="ru-RU" dirty="0"/>
                    </a:p>
                  </a:txBody>
                  <a:tcPr/>
                </a:tc>
              </a:tr>
              <a:tr h="385708">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567731">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354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2014 год</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3,5</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3,5</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2016 год </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200,0</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smtClean="0">
                          <a:solidFill>
                            <a:schemeClr val="tx1"/>
                          </a:solidFill>
                          <a:latin typeface="Times New Roman" panose="02020603050405020304" pitchFamily="18" charset="0"/>
                          <a:cs typeface="Times New Roman" panose="02020603050405020304" pitchFamily="18" charset="0"/>
                        </a:rPr>
                        <a:t>-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200,0</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2017 год</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416,6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416,6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2018 год</a:t>
                      </a:r>
                      <a:r>
                        <a:rPr lang="ru-RU" sz="1200" baseline="0" dirty="0" smtClean="0">
                          <a:solidFill>
                            <a:schemeClr val="tx1"/>
                          </a:solidFill>
                          <a:latin typeface="Times New Roman" panose="02020603050405020304" pitchFamily="18" charset="0"/>
                          <a:cs typeface="Times New Roman" panose="02020603050405020304" pitchFamily="18" charset="0"/>
                        </a:rPr>
                        <a:t> </a:t>
                      </a:r>
                      <a:endParaRPr lang="ru-RU" sz="1200" b="1"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130,0</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130,0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2019 год</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215,5</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161,6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53,9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4794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 за 2014-2019 годы</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965,6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161,6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804,0</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34</a:t>
            </a:fld>
            <a:endParaRPr lang="ru-RU" dirty="0"/>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Заголовок 1"/>
          <p:cNvSpPr txBox="1">
            <a:spLocks/>
          </p:cNvSpPr>
          <p:nvPr/>
        </p:nvSpPr>
        <p:spPr>
          <a:xfrm>
            <a:off x="312899" y="663528"/>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500" u="sng" dirty="0">
                <a:solidFill>
                  <a:schemeClr val="accent1">
                    <a:lumMod val="50000"/>
                  </a:schemeClr>
                </a:solidFill>
                <a:effectLst/>
                <a:latin typeface="Times New Roman" panose="02020603050405020304" pitchFamily="18" charset="0"/>
                <a:cs typeface="Times New Roman" panose="02020603050405020304" pitchFamily="18" charset="0"/>
              </a:rPr>
              <a:t>Строительство здания многопрофильной поликлиники БУ "Центральная городская больница" Минздрава Чувашии, г. Чебоксары, пр. Ленина, д. 12</a:t>
            </a:r>
          </a:p>
          <a:p>
            <a:pPr marL="0" indent="0" fontAlgn="auto">
              <a:spcAft>
                <a:spcPts val="0"/>
              </a:spcAft>
              <a:buNone/>
            </a:pPr>
            <a:endParaRPr lang="ru-RU" sz="140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14" name="TextBox 13"/>
          <p:cNvSpPr txBox="1"/>
          <p:nvPr/>
        </p:nvSpPr>
        <p:spPr>
          <a:xfrm>
            <a:off x="106187" y="1412776"/>
            <a:ext cx="5331882" cy="1123712"/>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latin typeface="Times New Roman" panose="02020603050405020304" pitchFamily="18" charset="0"/>
                <a:cs typeface="Times New Roman" panose="02020603050405020304" pitchFamily="18" charset="0"/>
              </a:rPr>
              <a:t>Срок ввода объекта – 2019 год </a:t>
            </a:r>
            <a:r>
              <a:rPr lang="ru-RU" sz="1500" i="1" dirty="0" smtClean="0">
                <a:latin typeface="Times New Roman" panose="02020603050405020304" pitchFamily="18" charset="0"/>
                <a:cs typeface="Times New Roman" panose="02020603050405020304" pitchFamily="18" charset="0"/>
              </a:rPr>
              <a:t>(введен)</a:t>
            </a:r>
            <a:endParaRPr lang="ru-RU" sz="1500" i="1" dirty="0">
              <a:latin typeface="Times New Roman" panose="02020603050405020304" pitchFamily="18" charset="0"/>
              <a:cs typeface="Times New Roman" panose="02020603050405020304" pitchFamily="18" charset="0"/>
            </a:endParaRPr>
          </a:p>
          <a:p>
            <a:r>
              <a:rPr lang="ru-RU" sz="1500" i="1" dirty="0">
                <a:latin typeface="Times New Roman" panose="02020603050405020304" pitchFamily="18" charset="0"/>
                <a:cs typeface="Times New Roman" panose="02020603050405020304" pitchFamily="18" charset="0"/>
              </a:rPr>
              <a:t>Общая площадь здания – 16 330,0 </a:t>
            </a:r>
            <a:r>
              <a:rPr lang="ru-RU" sz="1500" i="1" dirty="0" smtClean="0">
                <a:latin typeface="Times New Roman" panose="02020603050405020304" pitchFamily="18" charset="0"/>
                <a:cs typeface="Times New Roman" panose="02020603050405020304" pitchFamily="18" charset="0"/>
              </a:rPr>
              <a:t>кв. м</a:t>
            </a:r>
            <a:endParaRPr lang="ru-RU" sz="1500" i="1" dirty="0">
              <a:latin typeface="Times New Roman" panose="02020603050405020304" pitchFamily="18" charset="0"/>
              <a:cs typeface="Times New Roman" panose="02020603050405020304" pitchFamily="18" charset="0"/>
            </a:endParaRPr>
          </a:p>
          <a:p>
            <a:r>
              <a:rPr lang="ru-RU" sz="1500" i="1" dirty="0">
                <a:latin typeface="Times New Roman" panose="02020603050405020304" pitchFamily="18" charset="0"/>
                <a:cs typeface="Times New Roman" panose="02020603050405020304" pitchFamily="18" charset="0"/>
              </a:rPr>
              <a:t>Этажность – 4</a:t>
            </a:r>
            <a:r>
              <a:rPr lang="ru-RU" sz="1500" i="1" dirty="0" smtClean="0">
                <a:latin typeface="Times New Roman" panose="02020603050405020304" pitchFamily="18" charset="0"/>
                <a:cs typeface="Times New Roman" panose="02020603050405020304" pitchFamily="18" charset="0"/>
              </a:rPr>
              <a:t>-5 </a:t>
            </a:r>
            <a:r>
              <a:rPr lang="ru-RU" sz="1500" i="1" dirty="0">
                <a:latin typeface="Times New Roman" panose="02020603050405020304" pitchFamily="18" charset="0"/>
                <a:cs typeface="Times New Roman" panose="02020603050405020304" pitchFamily="18" charset="0"/>
              </a:rPr>
              <a:t>этажей</a:t>
            </a:r>
          </a:p>
          <a:p>
            <a:r>
              <a:rPr lang="ru-RU" sz="1500" i="1" dirty="0">
                <a:latin typeface="Times New Roman" panose="02020603050405020304" pitchFamily="18" charset="0"/>
                <a:cs typeface="Times New Roman" panose="02020603050405020304" pitchFamily="18" charset="0"/>
              </a:rPr>
              <a:t>Пропускная способность – 500 посещений в </a:t>
            </a:r>
            <a:r>
              <a:rPr lang="ru-RU" sz="1500" i="1" dirty="0" smtClean="0">
                <a:latin typeface="Times New Roman" panose="02020603050405020304" pitchFamily="18" charset="0"/>
                <a:cs typeface="Times New Roman" panose="02020603050405020304" pitchFamily="18" charset="0"/>
              </a:rPr>
              <a:t>смену</a:t>
            </a:r>
            <a:endParaRPr lang="ru-RU" sz="1500" i="1" dirty="0">
              <a:latin typeface="Times New Roman" panose="02020603050405020304" pitchFamily="18" charset="0"/>
              <a:cs typeface="Times New Roman" panose="02020603050405020304" pitchFamily="18" charset="0"/>
            </a:endParaRPr>
          </a:p>
        </p:txBody>
      </p:sp>
      <p:pic>
        <p:nvPicPr>
          <p:cNvPr id="1026" name="Picture 2" descr="T:\Госдолг\ЮЛЯ\Многопрофильня ЦГБ\цгб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1340768"/>
            <a:ext cx="3168351" cy="20526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5525311" y="3406032"/>
            <a:ext cx="3476519" cy="2893100"/>
          </a:xfrm>
          <a:prstGeom prst="rect">
            <a:avLst/>
          </a:prstGeom>
          <a:noFill/>
        </p:spPr>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В рамках </a:t>
            </a:r>
            <a:r>
              <a:rPr lang="ru-RU" sz="1300" dirty="0">
                <a:latin typeface="Times New Roman" panose="02020603050405020304" pitchFamily="18" charset="0"/>
                <a:cs typeface="Times New Roman" panose="02020603050405020304" pitchFamily="18" charset="0"/>
              </a:rPr>
              <a:t>государственной программы Чувашской Республики «Развитие здравоохранения» </a:t>
            </a:r>
            <a:r>
              <a:rPr lang="ru-RU" sz="1300" dirty="0" smtClean="0">
                <a:latin typeface="Times New Roman" panose="02020603050405020304" pitchFamily="18" charset="0"/>
                <a:cs typeface="Times New Roman" panose="02020603050405020304" pitchFamily="18" charset="0"/>
              </a:rPr>
              <a:t>построено новое здание </a:t>
            </a:r>
            <a:r>
              <a:rPr lang="ru-RU" sz="1300" dirty="0">
                <a:latin typeface="Times New Roman" panose="02020603050405020304" pitchFamily="18" charset="0"/>
                <a:cs typeface="Times New Roman" panose="02020603050405020304" pitchFamily="18" charset="0"/>
              </a:rPr>
              <a:t>многопрофильной поликлиники БУ «Центральная городская больница» Минздрава </a:t>
            </a:r>
            <a:r>
              <a:rPr lang="ru-RU" sz="1300" dirty="0" smtClean="0">
                <a:latin typeface="Times New Roman" panose="02020603050405020304" pitchFamily="18" charset="0"/>
                <a:cs typeface="Times New Roman" panose="02020603050405020304" pitchFamily="18" charset="0"/>
              </a:rPr>
              <a:t>Чувашии </a:t>
            </a:r>
            <a:r>
              <a:rPr lang="ru-RU" sz="1300" dirty="0">
                <a:latin typeface="Times New Roman" panose="02020603050405020304" pitchFamily="18" charset="0"/>
                <a:cs typeface="Times New Roman" panose="02020603050405020304" pitchFamily="18" charset="0"/>
              </a:rPr>
              <a:t>на 500 посещений в смену.</a:t>
            </a:r>
          </a:p>
          <a:p>
            <a:pPr algn="just"/>
            <a:r>
              <a:rPr lang="ru-RU" sz="1300" dirty="0">
                <a:latin typeface="Times New Roman" panose="02020603050405020304" pitchFamily="18" charset="0"/>
                <a:cs typeface="Times New Roman" panose="02020603050405020304" pitchFamily="18" charset="0"/>
              </a:rPr>
              <a:t>В новом здании поликлиники предусмотрены кабинеты неотложной помощи, терапевтов, узких специалистов, функциональной диагностики, восстановительного лечения, клинико-диагностическая лаборатория, гинекологическое отделение и женская консультация, а также дневной стационар. </a:t>
            </a:r>
          </a:p>
        </p:txBody>
      </p:sp>
    </p:spTree>
    <p:extLst>
      <p:ext uri="{BB962C8B-B14F-4D97-AF65-F5344CB8AC3E}">
        <p14:creationId xmlns:p14="http://schemas.microsoft.com/office/powerpoint/2010/main" val="32869910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976173722"/>
              </p:ext>
            </p:extLst>
          </p:nvPr>
        </p:nvGraphicFramePr>
        <p:xfrm>
          <a:off x="107504" y="2708920"/>
          <a:ext cx="5297884" cy="3107893"/>
        </p:xfrm>
        <a:graphic>
          <a:graphicData uri="http://schemas.openxmlformats.org/drawingml/2006/table">
            <a:tbl>
              <a:tblPr firstRow="1" bandRow="1">
                <a:tableStyleId>{21E4AEA4-8DFA-4A89-87EB-49C32662AFE0}</a:tableStyleId>
              </a:tblPr>
              <a:tblGrid>
                <a:gridCol w="1060842"/>
                <a:gridCol w="916072"/>
                <a:gridCol w="1106990"/>
                <a:gridCol w="1425294"/>
                <a:gridCol w="788686"/>
              </a:tblGrid>
              <a:tr h="399158">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299384">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872031">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7364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Предыдущие годы</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1,51</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1,51</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2018 год </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542,60</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510,04</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16,28</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16,28</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2019 год</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253,35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191,95</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30,70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30,70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797,46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701,99</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46,98</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48,49</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35</a:t>
            </a:fld>
            <a:endParaRPr lang="ru-RU" dirty="0"/>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Заголовок 1"/>
          <p:cNvSpPr txBox="1">
            <a:spLocks/>
          </p:cNvSpPr>
          <p:nvPr/>
        </p:nvSpPr>
        <p:spPr>
          <a:xfrm>
            <a:off x="312899" y="663528"/>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None/>
            </a:pPr>
            <a:r>
              <a:rPr lang="ru-RU" sz="1500" u="sng" dirty="0">
                <a:solidFill>
                  <a:schemeClr val="accent1">
                    <a:lumMod val="50000"/>
                  </a:schemeClr>
                </a:solidFill>
                <a:effectLst/>
                <a:latin typeface="Times New Roman" panose="02020603050405020304" pitchFamily="18" charset="0"/>
                <a:cs typeface="Times New Roman" panose="02020603050405020304" pitchFamily="18" charset="0"/>
              </a:rPr>
              <a:t>Строительство </a:t>
            </a:r>
            <a:r>
              <a:rPr lang="ru-RU" sz="1500" u="sng" dirty="0" smtClean="0">
                <a:solidFill>
                  <a:schemeClr val="accent1">
                    <a:lumMod val="50000"/>
                  </a:schemeClr>
                </a:solidFill>
                <a:effectLst/>
                <a:latin typeface="Times New Roman" panose="02020603050405020304" pitchFamily="18" charset="0"/>
                <a:cs typeface="Times New Roman" panose="02020603050405020304" pitchFamily="18" charset="0"/>
              </a:rPr>
              <a:t>средней общеобразовательной школы в микрорайоне Волжский-3 г</a:t>
            </a:r>
            <a:r>
              <a:rPr lang="ru-RU" sz="1500" u="sng" dirty="0">
                <a:solidFill>
                  <a:schemeClr val="accent1">
                    <a:lumMod val="50000"/>
                  </a:schemeClr>
                </a:solidFill>
                <a:effectLst/>
                <a:latin typeface="Times New Roman" panose="02020603050405020304" pitchFamily="18" charset="0"/>
                <a:cs typeface="Times New Roman" panose="02020603050405020304" pitchFamily="18" charset="0"/>
              </a:rPr>
              <a:t>. </a:t>
            </a:r>
            <a:r>
              <a:rPr lang="ru-RU" sz="1500" u="sng" dirty="0" smtClean="0">
                <a:solidFill>
                  <a:schemeClr val="accent1">
                    <a:lumMod val="50000"/>
                  </a:schemeClr>
                </a:solidFill>
                <a:effectLst/>
                <a:latin typeface="Times New Roman" panose="02020603050405020304" pitchFamily="18" charset="0"/>
                <a:cs typeface="Times New Roman" panose="02020603050405020304" pitchFamily="18" charset="0"/>
              </a:rPr>
              <a:t>Чебоксары Чувашской Республики</a:t>
            </a:r>
            <a:endParaRPr lang="ru-RU" sz="1500" u="sng" dirty="0">
              <a:solidFill>
                <a:schemeClr val="accent1">
                  <a:lumMod val="50000"/>
                </a:schemeClr>
              </a:solidFill>
              <a:effectLst/>
              <a:latin typeface="Times New Roman" panose="02020603050405020304" pitchFamily="18" charset="0"/>
              <a:cs typeface="Times New Roman" panose="02020603050405020304" pitchFamily="18" charset="0"/>
            </a:endParaRPr>
          </a:p>
          <a:p>
            <a:pPr marL="0" indent="0" fontAlgn="auto">
              <a:spcAft>
                <a:spcPts val="0"/>
              </a:spcAft>
              <a:buNone/>
            </a:pPr>
            <a:endParaRPr lang="ru-RU" sz="140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620119" y="3244838"/>
            <a:ext cx="3353876" cy="2693045"/>
          </a:xfrm>
          <a:prstGeom prst="rect">
            <a:avLst/>
          </a:prstGeom>
          <a:noFill/>
        </p:spPr>
        <p:txBody>
          <a:bodyPr wrap="square" rtlCol="0">
            <a:spAutoFit/>
          </a:bodyPr>
          <a:lstStyle/>
          <a:p>
            <a:pPr algn="just"/>
            <a:r>
              <a:rPr lang="ru-RU" sz="1300" dirty="0">
                <a:latin typeface="Times New Roman" panose="02020603050405020304" pitchFamily="18" charset="0"/>
                <a:cs typeface="Times New Roman" panose="02020603050405020304" pitchFamily="18" charset="0"/>
              </a:rPr>
              <a:t>2 сентября </a:t>
            </a:r>
            <a:r>
              <a:rPr lang="ru-RU" sz="1300" dirty="0" smtClean="0">
                <a:latin typeface="Times New Roman" panose="02020603050405020304" pitchFamily="18" charset="0"/>
                <a:cs typeface="Times New Roman" panose="02020603050405020304" pitchFamily="18" charset="0"/>
              </a:rPr>
              <a:t>2019 года в </a:t>
            </a:r>
            <a:r>
              <a:rPr lang="ru-RU" sz="1300" dirty="0">
                <a:latin typeface="Times New Roman" panose="02020603050405020304" pitchFamily="18" charset="0"/>
                <a:cs typeface="Times New Roman" panose="02020603050405020304" pitchFamily="18" charset="0"/>
              </a:rPr>
              <a:t>микрорайоне Волжский-3 </a:t>
            </a:r>
            <a:r>
              <a:rPr lang="ru-RU" sz="1300" dirty="0" smtClean="0">
                <a:latin typeface="Times New Roman" panose="02020603050405020304" pitchFamily="18" charset="0"/>
                <a:cs typeface="Times New Roman" panose="02020603050405020304" pitchFamily="18" charset="0"/>
              </a:rPr>
              <a:t>открылась </a:t>
            </a:r>
            <a:r>
              <a:rPr lang="ru-RU" sz="1300" dirty="0">
                <a:latin typeface="Times New Roman" panose="02020603050405020304" pitchFamily="18" charset="0"/>
                <a:cs typeface="Times New Roman" panose="02020603050405020304" pitchFamily="18" charset="0"/>
              </a:rPr>
              <a:t>новая инновационная школа - корпус «Т» Гимназии №</a:t>
            </a:r>
            <a:r>
              <a:rPr lang="ru-RU" sz="1300" dirty="0" smtClean="0">
                <a:latin typeface="Times New Roman" panose="02020603050405020304" pitchFamily="18" charset="0"/>
                <a:cs typeface="Times New Roman" panose="02020603050405020304" pitchFamily="18" charset="0"/>
              </a:rPr>
              <a:t>5</a:t>
            </a:r>
            <a:r>
              <a:rPr lang="ru-RU" sz="1300" dirty="0">
                <a:latin typeface="Times New Roman" panose="02020603050405020304" pitchFamily="18" charset="0"/>
                <a:cs typeface="Times New Roman" panose="02020603050405020304" pitchFamily="18" charset="0"/>
              </a:rPr>
              <a:t>, </a:t>
            </a:r>
            <a:r>
              <a:rPr lang="ru-RU" sz="1300" dirty="0" smtClean="0">
                <a:latin typeface="Times New Roman" panose="02020603050405020304" pitchFamily="18" charset="0"/>
                <a:cs typeface="Times New Roman" panose="02020603050405020304" pitchFamily="18" charset="0"/>
              </a:rPr>
              <a:t>рассчитанная </a:t>
            </a:r>
            <a:r>
              <a:rPr lang="ru-RU" sz="1300" dirty="0">
                <a:latin typeface="Times New Roman" panose="02020603050405020304" pitchFamily="18" charset="0"/>
                <a:cs typeface="Times New Roman" panose="02020603050405020304" pitchFamily="18" charset="0"/>
              </a:rPr>
              <a:t>на 1100 учеников</a:t>
            </a:r>
            <a:r>
              <a:rPr lang="ru-RU" sz="1300" dirty="0" smtClean="0">
                <a:latin typeface="Times New Roman" panose="02020603050405020304" pitchFamily="18" charset="0"/>
                <a:cs typeface="Times New Roman" panose="02020603050405020304" pitchFamily="18" charset="0"/>
              </a:rPr>
              <a:t>.</a:t>
            </a:r>
          </a:p>
          <a:p>
            <a:pPr algn="just"/>
            <a:r>
              <a:rPr lang="ru-RU" sz="1300" dirty="0" smtClean="0">
                <a:latin typeface="Times New Roman" panose="02020603050405020304" pitchFamily="18" charset="0"/>
                <a:cs typeface="Times New Roman" panose="02020603050405020304" pitchFamily="18" charset="0"/>
              </a:rPr>
              <a:t>Здание сформировано из четырехэтажного и трехэтажного учебных корпусов. Физкультурно-спортивный блок с двумя спортзалами и плавательным бассейном представляет собой отдельно стоящее здание с двумя теплыми переходами к блокам младших и старших классов и естественным освещением.</a:t>
            </a:r>
            <a:endParaRPr lang="ru-RU" sz="13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176731" y="1364150"/>
            <a:ext cx="5320745"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latin typeface="Times New Roman" panose="02020603050405020304" pitchFamily="18" charset="0"/>
                <a:cs typeface="Times New Roman" panose="02020603050405020304" pitchFamily="18" charset="0"/>
              </a:rPr>
              <a:t>Срок </a:t>
            </a:r>
            <a:r>
              <a:rPr lang="ru-RU" sz="1500" i="1" dirty="0" smtClean="0">
                <a:latin typeface="Times New Roman" panose="02020603050405020304" pitchFamily="18" charset="0"/>
                <a:cs typeface="Times New Roman" panose="02020603050405020304" pitchFamily="18" charset="0"/>
              </a:rPr>
              <a:t>ввода объекта – 2019 год (введен)</a:t>
            </a:r>
          </a:p>
          <a:p>
            <a:r>
              <a:rPr lang="ru-RU" sz="1500" i="1" dirty="0">
                <a:latin typeface="Times New Roman" panose="02020603050405020304" pitchFamily="18" charset="0"/>
                <a:cs typeface="Times New Roman" panose="02020603050405020304" pitchFamily="18" charset="0"/>
              </a:rPr>
              <a:t>Общая площадь </a:t>
            </a:r>
            <a:r>
              <a:rPr lang="ru-RU" sz="1500" i="1" dirty="0" smtClean="0">
                <a:latin typeface="Times New Roman" panose="02020603050405020304" pitchFamily="18" charset="0"/>
                <a:cs typeface="Times New Roman" panose="02020603050405020304" pitchFamily="18" charset="0"/>
              </a:rPr>
              <a:t>здания – 24 629,9 кв. м</a:t>
            </a:r>
          </a:p>
          <a:p>
            <a:r>
              <a:rPr lang="ru-RU" sz="1500" i="1" dirty="0" smtClean="0">
                <a:latin typeface="Times New Roman" panose="02020603050405020304" pitchFamily="18" charset="0"/>
                <a:cs typeface="Times New Roman" panose="02020603050405020304" pitchFamily="18" charset="0"/>
              </a:rPr>
              <a:t>Вместимость – 1 100 учащихся</a:t>
            </a:r>
            <a:endParaRPr lang="ru-RU" sz="1500" i="1" dirty="0">
              <a:latin typeface="Times New Roman" panose="02020603050405020304" pitchFamily="18" charset="0"/>
              <a:cs typeface="Times New Roman" panose="02020603050405020304" pitchFamily="18" charset="0"/>
            </a:endParaRPr>
          </a:p>
        </p:txBody>
      </p:sp>
      <p:pic>
        <p:nvPicPr>
          <p:cNvPr id="2050" name="Picture 2" descr="T:\Госдолг\ЮЛЯ\Волжский\волжский 3 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0119" y="1282148"/>
            <a:ext cx="3353876" cy="18865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4246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027240651"/>
              </p:ext>
            </p:extLst>
          </p:nvPr>
        </p:nvGraphicFramePr>
        <p:xfrm>
          <a:off x="106187" y="2132859"/>
          <a:ext cx="5331881" cy="3962514"/>
        </p:xfrm>
        <a:graphic>
          <a:graphicData uri="http://schemas.openxmlformats.org/drawingml/2006/table">
            <a:tbl>
              <a:tblPr firstRow="1" bandRow="1">
                <a:tableStyleId>{21E4AEA4-8DFA-4A89-87EB-49C32662AFE0}</a:tableStyleId>
              </a:tblPr>
              <a:tblGrid>
                <a:gridCol w="1369469"/>
                <a:gridCol w="720080"/>
                <a:gridCol w="864096"/>
                <a:gridCol w="1512168"/>
                <a:gridCol w="866068"/>
              </a:tblGrid>
              <a:tr h="473161">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400" dirty="0">
                        <a:solidFill>
                          <a:schemeClr val="tx1"/>
                        </a:solidFill>
                        <a:latin typeface="Times New Roman" panose="02020603050405020304" pitchFamily="18" charset="0"/>
                        <a:cs typeface="Times New Roman" panose="02020603050405020304" pitchFamily="18" charset="0"/>
                      </a:endParaRPr>
                    </a:p>
                  </a:txBody>
                  <a:tcPr/>
                </a:tc>
              </a:tr>
              <a:tr h="352211">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788175">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местных бюджетов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483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2019 год</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519,9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488,7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87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2020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353,8</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332,6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17,0</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4,2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702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2021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775,3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728,8 </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37,2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9,3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4327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2022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265,6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249,7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12,7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3,2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7941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 за 2019-2022 годы</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1 914,6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algn="ctr" defTabSz="914400" rtl="0" eaLnBrk="1" latinLnBrk="0" hangingPunct="1"/>
                      <a:r>
                        <a:rPr lang="ru-RU" sz="1200" b="1" kern="1200" dirty="0" smtClean="0">
                          <a:solidFill>
                            <a:schemeClr val="tx1"/>
                          </a:solidFill>
                          <a:latin typeface="Times New Roman" panose="02020603050405020304" pitchFamily="18" charset="0"/>
                          <a:ea typeface="+mn-ea"/>
                          <a:cs typeface="Times New Roman" panose="02020603050405020304" pitchFamily="18" charset="0"/>
                        </a:rPr>
                        <a:t>1 799,8</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82,5</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32,3</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36</a:t>
            </a:fld>
            <a:endParaRPr lang="ru-RU" dirty="0">
              <a:solidFill>
                <a:prstClr val="black"/>
              </a:solidFill>
            </a:endParaRPr>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Заголовок 1"/>
          <p:cNvSpPr txBox="1">
            <a:spLocks/>
          </p:cNvSpPr>
          <p:nvPr/>
        </p:nvSpPr>
        <p:spPr>
          <a:xfrm>
            <a:off x="312899" y="548680"/>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
                <a:srgbClr val="F14124">
                  <a:lumMod val="75000"/>
                </a:srgbClr>
              </a:buClr>
              <a:buNone/>
            </a:pPr>
            <a:endParaRPr lang="ru-RU" sz="1050" u="sng" dirty="0" smtClean="0">
              <a:solidFill>
                <a:srgbClr val="4E67C8">
                  <a:lumMod val="50000"/>
                </a:srgbClr>
              </a:solidFill>
              <a:effectLst/>
              <a:latin typeface="Times New Roman" panose="02020603050405020304" pitchFamily="18" charset="0"/>
              <a:cs typeface="Times New Roman" panose="02020603050405020304" pitchFamily="18" charset="0"/>
            </a:endParaRPr>
          </a:p>
          <a:p>
            <a:pPr marL="0" indent="0" algn="ctr">
              <a:buClr>
                <a:srgbClr val="F14124">
                  <a:lumMod val="75000"/>
                </a:srgbClr>
              </a:buClr>
              <a:buNone/>
            </a:pPr>
            <a:r>
              <a:rPr lang="ru-RU" sz="1800" u="sng" dirty="0" smtClean="0">
                <a:solidFill>
                  <a:srgbClr val="4E67C8">
                    <a:lumMod val="50000"/>
                  </a:srgbClr>
                </a:solidFill>
                <a:effectLst/>
                <a:latin typeface="Times New Roman" panose="02020603050405020304" pitchFamily="18" charset="0"/>
                <a:cs typeface="Times New Roman" panose="02020603050405020304" pitchFamily="18" charset="0"/>
              </a:rPr>
              <a:t>Туристский кластер «Чувашия </a:t>
            </a:r>
            <a:r>
              <a:rPr lang="ru-RU" sz="1800" u="sng" dirty="0">
                <a:solidFill>
                  <a:srgbClr val="4E67C8">
                    <a:lumMod val="50000"/>
                  </a:srgbClr>
                </a:solidFill>
                <a:effectLst/>
                <a:latin typeface="Times New Roman" panose="02020603050405020304" pitchFamily="18" charset="0"/>
                <a:cs typeface="Times New Roman" panose="02020603050405020304" pitchFamily="18" charset="0"/>
              </a:rPr>
              <a:t>– сердце Волги»</a:t>
            </a:r>
          </a:p>
          <a:p>
            <a:pPr marL="0" indent="0">
              <a:buClr>
                <a:srgbClr val="F14124">
                  <a:lumMod val="75000"/>
                </a:srgbClr>
              </a:buClr>
              <a:buFont typeface="Georgia" pitchFamily="18" charset="0"/>
              <a:buNone/>
            </a:pPr>
            <a:endParaRPr lang="ru-RU" sz="1400" u="sng" dirty="0">
              <a:solidFill>
                <a:srgbClr val="4E67C8">
                  <a:lumMod val="50000"/>
                </a:srgbClr>
              </a:solidFill>
              <a:effectLst/>
              <a:latin typeface="Times New Roman" panose="02020603050405020304" pitchFamily="18" charset="0"/>
              <a:cs typeface="Times New Roman" panose="02020603050405020304" pitchFamily="18" charset="0"/>
            </a:endParaRPr>
          </a:p>
        </p:txBody>
      </p:sp>
      <p:sp>
        <p:nvSpPr>
          <p:cNvPr id="14" name="TextBox 13"/>
          <p:cNvSpPr txBox="1"/>
          <p:nvPr/>
        </p:nvSpPr>
        <p:spPr>
          <a:xfrm>
            <a:off x="104214" y="1196752"/>
            <a:ext cx="5331882"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fontAlgn="base">
              <a:lnSpc>
                <a:spcPct val="150000"/>
              </a:lnSpc>
              <a:spcBef>
                <a:spcPct val="0"/>
              </a:spcBef>
              <a:spcAft>
                <a:spcPct val="0"/>
              </a:spcAft>
            </a:pPr>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реализации проекта – 2019 - 2025 годы </a:t>
            </a:r>
          </a:p>
          <a:p>
            <a:pPr fontAlgn="base">
              <a:lnSpc>
                <a:spcPct val="150000"/>
              </a:lnSpc>
              <a:spcBef>
                <a:spcPct val="0"/>
              </a:spcBef>
              <a:spcAft>
                <a:spcPct val="0"/>
              </a:spcAft>
            </a:pPr>
            <a:r>
              <a:rPr lang="ru-RU" sz="1500" i="1" dirty="0" smtClean="0">
                <a:solidFill>
                  <a:prstClr val="black"/>
                </a:solidFill>
                <a:latin typeface="Times New Roman" panose="02020603050405020304" pitchFamily="18" charset="0"/>
                <a:cs typeface="Times New Roman" panose="02020603050405020304" pitchFamily="18" charset="0"/>
              </a:rPr>
              <a:t>Количество объектов инвестиционного проекта </a:t>
            </a:r>
            <a:r>
              <a:rPr lang="ru-RU" sz="1500" i="1" smtClean="0">
                <a:solidFill>
                  <a:prstClr val="black"/>
                </a:solidFill>
                <a:latin typeface="Times New Roman" panose="02020603050405020304" pitchFamily="18" charset="0"/>
                <a:cs typeface="Times New Roman" panose="02020603050405020304" pitchFamily="18" charset="0"/>
              </a:rPr>
              <a:t>– 29</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5593601" y="3429000"/>
            <a:ext cx="3338277" cy="3093154"/>
          </a:xfrm>
          <a:prstGeom prst="rect">
            <a:avLst/>
          </a:prstGeom>
          <a:noFill/>
        </p:spPr>
        <p:txBody>
          <a:bodyPr wrap="square" rtlCol="0">
            <a:spAutoFit/>
          </a:bodyPr>
          <a:lstStyle/>
          <a:p>
            <a:pPr algn="just"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Инвестиционный проект «Туристский кластер «Чувашия – сердце Волги» включает в себя два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и «Чувашия – центр оздоровительного туризма». </a:t>
            </a:r>
            <a:endParaRPr lang="ru-RU" sz="1300" dirty="0" smtClean="0">
              <a:solidFill>
                <a:prstClr val="black"/>
              </a:solidFill>
              <a:latin typeface="Times New Roman" panose="02020603050405020304" pitchFamily="18" charset="0"/>
              <a:cs typeface="Times New Roman" panose="02020603050405020304" pitchFamily="18" charset="0"/>
            </a:endParaRPr>
          </a:p>
          <a:p>
            <a:pPr algn="just" fontAlgn="base">
              <a:spcBef>
                <a:spcPct val="0"/>
              </a:spcBef>
              <a:spcAft>
                <a:spcPct val="0"/>
              </a:spcAft>
            </a:pPr>
            <a:r>
              <a:rPr lang="ru-RU" sz="1300" dirty="0" smtClean="0">
                <a:solidFill>
                  <a:prstClr val="black"/>
                </a:solidFill>
                <a:latin typeface="Times New Roman" panose="02020603050405020304" pitchFamily="18" charset="0"/>
                <a:cs typeface="Times New Roman" panose="02020603050405020304" pitchFamily="18" charset="0"/>
              </a:rPr>
              <a:t>Ядром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станут Речной порт, территория Чебоксарского залива и Московская набережная. </a:t>
            </a:r>
          </a:p>
          <a:p>
            <a:pPr algn="just" fontAlgn="base">
              <a:spcBef>
                <a:spcPct val="0"/>
              </a:spcBef>
              <a:spcAft>
                <a:spcPct val="0"/>
              </a:spcAft>
            </a:pPr>
            <a:r>
              <a:rPr lang="ru-RU" sz="1300" dirty="0" err="1">
                <a:solidFill>
                  <a:prstClr val="black"/>
                </a:solidFill>
                <a:latin typeface="Times New Roman" panose="02020603050405020304" pitchFamily="18" charset="0"/>
                <a:cs typeface="Times New Roman" panose="02020603050405020304" pitchFamily="18" charset="0"/>
              </a:rPr>
              <a:t>Субкластер</a:t>
            </a:r>
            <a:r>
              <a:rPr lang="ru-RU" sz="1300" dirty="0">
                <a:solidFill>
                  <a:prstClr val="black"/>
                </a:solidFill>
                <a:latin typeface="Times New Roman" panose="02020603050405020304" pitchFamily="18" charset="0"/>
                <a:cs typeface="Times New Roman" panose="02020603050405020304" pitchFamily="18" charset="0"/>
              </a:rPr>
              <a:t> «Чувашия – центр оздоровительного туризма» включает в себя развитие инфраструктуры лечебно-оздоровительного и реабилитационного отдыха. </a:t>
            </a:r>
          </a:p>
        </p:txBody>
      </p:sp>
      <p:pic>
        <p:nvPicPr>
          <p:cNvPr id="1026" name="Picture 2" descr="T:\Госдолг\Ольга\chuvashiya_-_serdce_volgi_prezentaciya_poslednyaya_(8)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1896" y="1196752"/>
            <a:ext cx="3553971" cy="21602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8697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430718"/>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труженикам тыла</a:t>
            </a:r>
            <a:endParaRPr lang="ru-RU" sz="800" dirty="0">
              <a:solidFill>
                <a:schemeClr val="tx1"/>
              </a:solidFill>
            </a:endParaRPr>
          </a:p>
        </p:txBody>
      </p:sp>
      <p:sp>
        <p:nvSpPr>
          <p:cNvPr id="10" name="Скругленный прямоугольник 9"/>
          <p:cNvSpPr/>
          <p:nvPr/>
        </p:nvSpPr>
        <p:spPr>
          <a:xfrm>
            <a:off x="78836" y="2970056"/>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реабилитированным и признанным пострадавшими от политических репрессий </a:t>
            </a:r>
            <a:endParaRPr lang="ru-RU" sz="800" dirty="0">
              <a:solidFill>
                <a:schemeClr val="tx1"/>
              </a:solidFill>
            </a:endParaRPr>
          </a:p>
        </p:txBody>
      </p:sp>
      <p:sp>
        <p:nvSpPr>
          <p:cNvPr id="15" name="Скругленный прямоугольник 14"/>
          <p:cNvSpPr/>
          <p:nvPr/>
        </p:nvSpPr>
        <p:spPr>
          <a:xfrm>
            <a:off x="7327982" y="1068895"/>
            <a:ext cx="864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29077"/>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пожилых людей и ветеранов</a:t>
            </a:r>
            <a:endParaRPr lang="ru-RU" sz="1000" b="1" dirty="0">
              <a:solidFill>
                <a:schemeClr val="tx1"/>
              </a:solidFill>
            </a:endParaRPr>
          </a:p>
        </p:txBody>
      </p:sp>
      <p:sp>
        <p:nvSpPr>
          <p:cNvPr id="17" name="Скругленный прямоугольник 16"/>
          <p:cNvSpPr/>
          <p:nvPr/>
        </p:nvSpPr>
        <p:spPr>
          <a:xfrm>
            <a:off x="1971341" y="1631854"/>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schemeClr val="tx1"/>
              </a:solidFill>
            </a:endParaRPr>
          </a:p>
        </p:txBody>
      </p:sp>
      <p:sp>
        <p:nvSpPr>
          <p:cNvPr id="18" name="Скругленный прямоугольник 17"/>
          <p:cNvSpPr/>
          <p:nvPr/>
        </p:nvSpPr>
        <p:spPr>
          <a:xfrm flipH="1">
            <a:off x="1971341" y="3430718"/>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25" name="Скругленный прямоугольник 24"/>
          <p:cNvSpPr/>
          <p:nvPr/>
        </p:nvSpPr>
        <p:spPr>
          <a:xfrm>
            <a:off x="1971341" y="297005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47 </a:t>
            </a:r>
            <a:r>
              <a:rPr lang="ru-RU" sz="700" dirty="0" smtClean="0">
                <a:solidFill>
                  <a:schemeClr val="tx1"/>
                </a:solidFill>
              </a:rPr>
              <a:t>«О </a:t>
            </a:r>
            <a:r>
              <a:rPr lang="ru-RU" sz="700" dirty="0">
                <a:solidFill>
                  <a:schemeClr val="tx1"/>
                </a:solidFill>
              </a:rPr>
              <a:t>социальной поддержке реабилитированных лиц и лиц, признанных пострадавшими от политических </a:t>
            </a:r>
            <a:r>
              <a:rPr lang="ru-RU" sz="700" dirty="0" smtClean="0">
                <a:solidFill>
                  <a:schemeClr val="tx1"/>
                </a:solidFill>
              </a:rPr>
              <a:t>репрессий» </a:t>
            </a:r>
            <a:endParaRPr lang="ru-RU" sz="700" dirty="0">
              <a:solidFill>
                <a:schemeClr val="tx1"/>
              </a:solidFill>
            </a:endParaRPr>
          </a:p>
        </p:txBody>
      </p:sp>
      <p:sp>
        <p:nvSpPr>
          <p:cNvPr id="27" name="Скругленный прямоугольник 26"/>
          <p:cNvSpPr/>
          <p:nvPr/>
        </p:nvSpPr>
        <p:spPr>
          <a:xfrm>
            <a:off x="731612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1 722 246,3</a:t>
            </a:r>
            <a:endParaRPr lang="ru-RU" sz="900" dirty="0">
              <a:solidFill>
                <a:schemeClr val="tx1"/>
              </a:solidFill>
            </a:endParaRPr>
          </a:p>
        </p:txBody>
      </p:sp>
      <p:sp>
        <p:nvSpPr>
          <p:cNvPr id="29" name="Скругленный прямоугольник 28"/>
          <p:cNvSpPr/>
          <p:nvPr/>
        </p:nvSpPr>
        <p:spPr>
          <a:xfrm>
            <a:off x="6342509" y="343071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1 187 чел.</a:t>
            </a:r>
            <a:endParaRPr lang="ru-RU" sz="1000" dirty="0">
              <a:solidFill>
                <a:schemeClr val="tx1"/>
              </a:solidFill>
            </a:endParaRPr>
          </a:p>
        </p:txBody>
      </p:sp>
      <p:sp>
        <p:nvSpPr>
          <p:cNvPr id="35" name="Скругленный прямоугольник 34"/>
          <p:cNvSpPr/>
          <p:nvPr/>
        </p:nvSpPr>
        <p:spPr>
          <a:xfrm>
            <a:off x="78837" y="1620784"/>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мер социальной поддержки ветеранов труда</a:t>
            </a:r>
            <a:r>
              <a:rPr lang="ru-RU" sz="800" b="1" dirty="0" smtClean="0">
                <a:solidFill>
                  <a:schemeClr val="tx1"/>
                </a:solidFill>
              </a:rPr>
              <a:t> </a:t>
            </a:r>
            <a:endParaRPr lang="ru-RU" sz="800" b="1" dirty="0">
              <a:solidFill>
                <a:schemeClr val="tx1"/>
              </a:solidFill>
            </a:endParaRPr>
          </a:p>
        </p:txBody>
      </p:sp>
      <p:sp>
        <p:nvSpPr>
          <p:cNvPr id="36" name="Скругленный прямоугольник 35"/>
          <p:cNvSpPr/>
          <p:nvPr/>
        </p:nvSpPr>
        <p:spPr>
          <a:xfrm>
            <a:off x="6342509" y="297005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 </a:t>
            </a:r>
            <a:r>
              <a:rPr lang="ru-RU" sz="1000" dirty="0" smtClean="0">
                <a:solidFill>
                  <a:schemeClr val="tx1"/>
                </a:solidFill>
              </a:rPr>
              <a:t>789 чел.</a:t>
            </a:r>
            <a:endParaRPr lang="ru-RU" sz="1000" dirty="0">
              <a:solidFill>
                <a:schemeClr val="tx1"/>
              </a:solidFill>
            </a:endParaRPr>
          </a:p>
        </p:txBody>
      </p:sp>
      <p:sp>
        <p:nvSpPr>
          <p:cNvPr id="42" name="Скругленный прямоугольник 41"/>
          <p:cNvSpPr/>
          <p:nvPr/>
        </p:nvSpPr>
        <p:spPr>
          <a:xfrm>
            <a:off x="91456" y="4125447"/>
            <a:ext cx="8928735"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инвалидов</a:t>
            </a:r>
            <a:endParaRPr lang="ru-RU" sz="1000" b="1" dirty="0">
              <a:solidFill>
                <a:schemeClr val="tx1"/>
              </a:solidFill>
            </a:endParaRPr>
          </a:p>
        </p:txBody>
      </p:sp>
      <p:sp>
        <p:nvSpPr>
          <p:cNvPr id="47" name="Скругленный прямоугольник 46"/>
          <p:cNvSpPr/>
          <p:nvPr/>
        </p:nvSpPr>
        <p:spPr>
          <a:xfrm>
            <a:off x="90953" y="5163019"/>
            <a:ext cx="1872455"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Социальная поддержка </a:t>
            </a:r>
            <a:r>
              <a:rPr lang="ru-RU" sz="800" dirty="0">
                <a:solidFill>
                  <a:schemeClr val="tx1"/>
                </a:solidFill>
              </a:rPr>
              <a:t>граждан, подвергшихся воздействию радиации</a:t>
            </a:r>
          </a:p>
        </p:txBody>
      </p:sp>
      <p:sp>
        <p:nvSpPr>
          <p:cNvPr id="50" name="Скругленный прямоугольник 49"/>
          <p:cNvSpPr/>
          <p:nvPr/>
        </p:nvSpPr>
        <p:spPr>
          <a:xfrm>
            <a:off x="1983458" y="5163019"/>
            <a:ext cx="4305559"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РФ от 15.05.1991 № </a:t>
            </a:r>
            <a:r>
              <a:rPr lang="ru-RU" sz="700" dirty="0">
                <a:solidFill>
                  <a:schemeClr val="tx1"/>
                </a:solidFill>
              </a:rPr>
              <a:t>1244-1 </a:t>
            </a:r>
            <a:r>
              <a:rPr lang="ru-RU" sz="700" dirty="0" smtClean="0">
                <a:solidFill>
                  <a:schemeClr val="tx1"/>
                </a:solidFill>
              </a:rPr>
              <a:t>«О </a:t>
            </a:r>
            <a:r>
              <a:rPr lang="ru-RU" sz="700" dirty="0">
                <a:solidFill>
                  <a:schemeClr val="tx1"/>
                </a:solidFill>
              </a:rPr>
              <a:t>социальной защите граждан, подвергшихся воздействию радиации вследствие катастрофы на Чернобыльской </a:t>
            </a:r>
            <a:r>
              <a:rPr lang="ru-RU" sz="700" dirty="0" smtClean="0">
                <a:solidFill>
                  <a:schemeClr val="tx1"/>
                </a:solidFill>
              </a:rPr>
              <a:t>АЭС», </a:t>
            </a:r>
            <a:r>
              <a:rPr lang="ru-RU" sz="700" dirty="0">
                <a:solidFill>
                  <a:schemeClr val="tx1"/>
                </a:solidFill>
              </a:rPr>
              <a:t>от </a:t>
            </a:r>
            <a:r>
              <a:rPr lang="ru-RU" sz="700" dirty="0" smtClean="0">
                <a:solidFill>
                  <a:schemeClr val="tx1"/>
                </a:solidFill>
              </a:rPr>
              <a:t>26.11.1998 № </a:t>
            </a:r>
            <a:r>
              <a:rPr lang="ru-RU" sz="700" dirty="0">
                <a:solidFill>
                  <a:schemeClr val="tx1"/>
                </a:solidFill>
              </a:rPr>
              <a:t>175-ФЗ </a:t>
            </a:r>
            <a:r>
              <a:rPr lang="ru-RU" sz="700" dirty="0" smtClean="0">
                <a:solidFill>
                  <a:schemeClr val="tx1"/>
                </a:solidFill>
              </a:rPr>
              <a:t>«О соц. </a:t>
            </a:r>
            <a:r>
              <a:rPr lang="ru-RU" sz="700" dirty="0">
                <a:solidFill>
                  <a:schemeClr val="tx1"/>
                </a:solidFill>
              </a:rPr>
              <a:t>защите граждан </a:t>
            </a:r>
            <a:r>
              <a:rPr lang="ru-RU" sz="700" dirty="0" smtClean="0">
                <a:solidFill>
                  <a:schemeClr val="tx1"/>
                </a:solidFill>
              </a:rPr>
              <a:t>РФ, </a:t>
            </a:r>
            <a:r>
              <a:rPr lang="ru-RU" sz="700" dirty="0">
                <a:solidFill>
                  <a:schemeClr val="tx1"/>
                </a:solidFill>
              </a:rPr>
              <a:t>подвергшихся воздействию радиации вследствие аварии </a:t>
            </a:r>
            <a:r>
              <a:rPr lang="ru-RU" sz="700" dirty="0" smtClean="0">
                <a:solidFill>
                  <a:schemeClr val="tx1"/>
                </a:solidFill>
              </a:rPr>
              <a:t>на ПО «Маяк» </a:t>
            </a:r>
            <a:r>
              <a:rPr lang="ru-RU" sz="700" dirty="0">
                <a:solidFill>
                  <a:schemeClr val="tx1"/>
                </a:solidFill>
              </a:rPr>
              <a:t>и сбросов радиоактивных отходов в </a:t>
            </a:r>
            <a:r>
              <a:rPr lang="ru-RU" sz="700" dirty="0" smtClean="0">
                <a:solidFill>
                  <a:schemeClr val="tx1"/>
                </a:solidFill>
              </a:rPr>
              <a:t>реку «</a:t>
            </a:r>
            <a:r>
              <a:rPr lang="ru-RU" sz="700" dirty="0" err="1" smtClean="0">
                <a:solidFill>
                  <a:schemeClr val="tx1"/>
                </a:solidFill>
              </a:rPr>
              <a:t>Теча</a:t>
            </a:r>
            <a:r>
              <a:rPr lang="ru-RU" sz="700" dirty="0" smtClean="0">
                <a:solidFill>
                  <a:schemeClr val="tx1"/>
                </a:solidFill>
              </a:rPr>
              <a:t>», </a:t>
            </a:r>
            <a:r>
              <a:rPr lang="ru-RU" sz="700" dirty="0">
                <a:solidFill>
                  <a:schemeClr val="tx1"/>
                </a:solidFill>
              </a:rPr>
              <a:t>от </a:t>
            </a:r>
            <a:r>
              <a:rPr lang="ru-RU" sz="700" dirty="0" smtClean="0">
                <a:solidFill>
                  <a:schemeClr val="tx1"/>
                </a:solidFill>
              </a:rPr>
              <a:t>10.01.2002 № 2-ФЗ «О соц. гарантиях </a:t>
            </a:r>
            <a:r>
              <a:rPr lang="ru-RU" sz="700" dirty="0">
                <a:solidFill>
                  <a:schemeClr val="tx1"/>
                </a:solidFill>
              </a:rPr>
              <a:t>гражданам, подвергшимся радиационному воздействию вследствие ядерных испытаний на Семипалатинском </a:t>
            </a:r>
            <a:r>
              <a:rPr lang="ru-RU" sz="700" dirty="0" smtClean="0">
                <a:solidFill>
                  <a:schemeClr val="tx1"/>
                </a:solidFill>
              </a:rPr>
              <a:t>полигоне»</a:t>
            </a:r>
          </a:p>
        </p:txBody>
      </p:sp>
      <p:sp>
        <p:nvSpPr>
          <p:cNvPr id="52" name="Скругленный прямоугольник 51"/>
          <p:cNvSpPr/>
          <p:nvPr/>
        </p:nvSpPr>
        <p:spPr>
          <a:xfrm>
            <a:off x="91456" y="5775059"/>
            <a:ext cx="1871953"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Дополнительные выплаты инвалидам боевых действий</a:t>
            </a:r>
          </a:p>
        </p:txBody>
      </p:sp>
      <p:sp>
        <p:nvSpPr>
          <p:cNvPr id="53" name="Скругленный прямоугольник 52"/>
          <p:cNvSpPr/>
          <p:nvPr/>
        </p:nvSpPr>
        <p:spPr>
          <a:xfrm>
            <a:off x="91456" y="6132791"/>
            <a:ext cx="1871953"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90954" y="4370915"/>
            <a:ext cx="187245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инвалидам на оплату жилого помещения и коммунальных услуг</a:t>
            </a:r>
            <a:endParaRPr lang="ru-RU" sz="800" dirty="0">
              <a:solidFill>
                <a:schemeClr val="tx1"/>
              </a:solidFill>
            </a:endParaRPr>
          </a:p>
        </p:txBody>
      </p:sp>
      <p:sp>
        <p:nvSpPr>
          <p:cNvPr id="55" name="Скругленный прямоугольник 54"/>
          <p:cNvSpPr/>
          <p:nvPr/>
        </p:nvSpPr>
        <p:spPr>
          <a:xfrm>
            <a:off x="1983458" y="4370915"/>
            <a:ext cx="4305559"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24.11.1995  </a:t>
            </a:r>
            <a:r>
              <a:rPr lang="ru-RU" sz="700" dirty="0">
                <a:solidFill>
                  <a:schemeClr val="tx1"/>
                </a:solidFill>
              </a:rPr>
              <a:t>№ </a:t>
            </a:r>
            <a:r>
              <a:rPr lang="ru-RU" sz="700" dirty="0" smtClean="0">
                <a:solidFill>
                  <a:schemeClr val="tx1"/>
                </a:solidFill>
              </a:rPr>
              <a:t>181-ФЗ «О социальной защите инвалидов в Российской Федерации» </a:t>
            </a:r>
            <a:endParaRPr lang="ru-RU" sz="700" dirty="0">
              <a:solidFill>
                <a:schemeClr val="tx1"/>
              </a:solidFill>
            </a:endParaRPr>
          </a:p>
        </p:txBody>
      </p:sp>
      <p:sp>
        <p:nvSpPr>
          <p:cNvPr id="56" name="Скругленный прямоугольник 55"/>
          <p:cNvSpPr/>
          <p:nvPr/>
        </p:nvSpPr>
        <p:spPr>
          <a:xfrm>
            <a:off x="1983458" y="5775059"/>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Главы Чувашской Республики от </a:t>
            </a:r>
            <a:r>
              <a:rPr lang="ru-RU" sz="700" dirty="0" smtClean="0">
                <a:solidFill>
                  <a:schemeClr val="tx1"/>
                </a:solidFill>
              </a:rPr>
              <a:t>12.01.2012</a:t>
            </a:r>
            <a:r>
              <a:rPr lang="ru-RU" sz="700" dirty="0">
                <a:solidFill>
                  <a:schemeClr val="tx1"/>
                </a:solidFill>
              </a:rPr>
              <a:t> </a:t>
            </a:r>
            <a:r>
              <a:rPr lang="ru-RU" sz="700" dirty="0" smtClean="0">
                <a:solidFill>
                  <a:schemeClr val="tx1"/>
                </a:solidFill>
              </a:rPr>
              <a:t>№</a:t>
            </a:r>
            <a:r>
              <a:rPr lang="ru-RU" sz="700" dirty="0">
                <a:solidFill>
                  <a:schemeClr val="tx1"/>
                </a:solidFill>
              </a:rPr>
              <a:t> 4 </a:t>
            </a:r>
            <a:r>
              <a:rPr lang="ru-RU" sz="700" dirty="0" smtClean="0">
                <a:solidFill>
                  <a:schemeClr val="tx1"/>
                </a:solidFill>
              </a:rPr>
              <a:t>«О </a:t>
            </a:r>
            <a:r>
              <a:rPr lang="ru-RU" sz="700" dirty="0">
                <a:solidFill>
                  <a:schemeClr val="tx1"/>
                </a:solidFill>
              </a:rPr>
              <a:t>дополнительной социальной поддержке инвалидов боевых действий", </a:t>
            </a:r>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10.05.2012</a:t>
            </a:r>
            <a:r>
              <a:rPr lang="ru-RU" sz="700" dirty="0">
                <a:solidFill>
                  <a:schemeClr val="tx1"/>
                </a:solidFill>
              </a:rPr>
              <a:t> </a:t>
            </a:r>
            <a:r>
              <a:rPr lang="ru-RU" sz="700" dirty="0" smtClean="0">
                <a:solidFill>
                  <a:schemeClr val="tx1"/>
                </a:solidFill>
              </a:rPr>
              <a:t>№ </a:t>
            </a:r>
            <a:r>
              <a:rPr lang="ru-RU" sz="700" dirty="0">
                <a:solidFill>
                  <a:schemeClr val="tx1"/>
                </a:solidFill>
              </a:rPr>
              <a:t>23 </a:t>
            </a:r>
            <a:r>
              <a:rPr lang="ru-RU" sz="700" dirty="0" smtClean="0">
                <a:solidFill>
                  <a:schemeClr val="tx1"/>
                </a:solidFill>
              </a:rPr>
              <a:t>«О </a:t>
            </a:r>
            <a:r>
              <a:rPr lang="ru-RU" sz="700" dirty="0">
                <a:solidFill>
                  <a:schemeClr val="tx1"/>
                </a:solidFill>
              </a:rPr>
              <a:t>порядке предоставления дополнительной выплаты инвалидам боевых </a:t>
            </a:r>
            <a:r>
              <a:rPr lang="ru-RU" sz="700" dirty="0" smtClean="0">
                <a:solidFill>
                  <a:schemeClr val="tx1"/>
                </a:solidFill>
              </a:rPr>
              <a:t>действий»</a:t>
            </a:r>
            <a:endParaRPr lang="ru-RU" sz="700" dirty="0">
              <a:solidFill>
                <a:schemeClr val="tx1"/>
              </a:solidFill>
            </a:endParaRPr>
          </a:p>
        </p:txBody>
      </p:sp>
      <p:sp>
        <p:nvSpPr>
          <p:cNvPr id="57" name="Скругленный прямоугольник 56"/>
          <p:cNvSpPr/>
          <p:nvPr/>
        </p:nvSpPr>
        <p:spPr>
          <a:xfrm>
            <a:off x="1983458" y="6140583"/>
            <a:ext cx="4305559"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Постановление </a:t>
            </a:r>
            <a:r>
              <a:rPr lang="ru-RU" sz="700" dirty="0">
                <a:solidFill>
                  <a:schemeClr val="tx1"/>
                </a:solidFill>
              </a:rPr>
              <a:t>Кабинета Министров Чувашской Республики от </a:t>
            </a:r>
            <a:r>
              <a:rPr lang="ru-RU" sz="700" dirty="0" smtClean="0">
                <a:solidFill>
                  <a:schemeClr val="tx1"/>
                </a:solidFill>
              </a:rPr>
              <a:t>11.08.2016 № </a:t>
            </a:r>
            <a:r>
              <a:rPr lang="ru-RU" sz="700" dirty="0">
                <a:solidFill>
                  <a:schemeClr val="tx1"/>
                </a:solidFill>
              </a:rPr>
              <a:t>323  </a:t>
            </a:r>
            <a:r>
              <a:rPr lang="ru-RU" sz="700" dirty="0" smtClean="0">
                <a:solidFill>
                  <a:schemeClr val="tx1"/>
                </a:solidFill>
              </a:rPr>
              <a:t>«Об </a:t>
            </a:r>
            <a:r>
              <a:rPr lang="ru-RU" sz="700" dirty="0">
                <a:solidFill>
                  <a:schemeClr val="tx1"/>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schemeClr val="tx1"/>
                </a:solidFill>
              </a:rPr>
              <a:t>обратно»</a:t>
            </a:r>
            <a:endParaRPr lang="ru-RU" sz="700" dirty="0">
              <a:solidFill>
                <a:schemeClr val="tx1"/>
              </a:solidFill>
            </a:endParaRPr>
          </a:p>
        </p:txBody>
      </p:sp>
      <p:sp>
        <p:nvSpPr>
          <p:cNvPr id="58" name="Скругленный прямоугольник 57"/>
          <p:cNvSpPr/>
          <p:nvPr/>
        </p:nvSpPr>
        <p:spPr>
          <a:xfrm>
            <a:off x="6354626" y="5163019"/>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1 021 чел.</a:t>
            </a:r>
          </a:p>
          <a:p>
            <a:pPr algn="ctr"/>
            <a:endParaRPr lang="ru-RU" sz="1000" dirty="0">
              <a:solidFill>
                <a:schemeClr val="tx1"/>
              </a:solidFill>
            </a:endParaRPr>
          </a:p>
        </p:txBody>
      </p:sp>
      <p:sp>
        <p:nvSpPr>
          <p:cNvPr id="59" name="Скругленный прямоугольник 58"/>
          <p:cNvSpPr/>
          <p:nvPr/>
        </p:nvSpPr>
        <p:spPr>
          <a:xfrm>
            <a:off x="6354626" y="6140583"/>
            <a:ext cx="900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112 чел.</a:t>
            </a:r>
          </a:p>
        </p:txBody>
      </p:sp>
      <p:sp>
        <p:nvSpPr>
          <p:cNvPr id="60" name="Скругленный прямоугольник 59"/>
          <p:cNvSpPr/>
          <p:nvPr/>
        </p:nvSpPr>
        <p:spPr>
          <a:xfrm>
            <a:off x="6354626" y="5775059"/>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111 чел.</a:t>
            </a:r>
            <a:endParaRPr lang="ru-RU" sz="1000" dirty="0">
              <a:solidFill>
                <a:schemeClr val="tx1"/>
              </a:solidFill>
            </a:endParaRPr>
          </a:p>
        </p:txBody>
      </p:sp>
      <p:sp>
        <p:nvSpPr>
          <p:cNvPr id="61" name="Скругленный прямоугольник 60"/>
          <p:cNvSpPr/>
          <p:nvPr/>
        </p:nvSpPr>
        <p:spPr>
          <a:xfrm>
            <a:off x="6354626" y="4370915"/>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109 238 чел.</a:t>
            </a:r>
          </a:p>
          <a:p>
            <a:pPr algn="ctr"/>
            <a:r>
              <a:rPr lang="ru-RU" sz="1000" dirty="0" smtClean="0">
                <a:solidFill>
                  <a:schemeClr val="tx1"/>
                </a:solidFill>
              </a:rPr>
              <a:t> </a:t>
            </a:r>
            <a:endParaRPr lang="ru-RU" sz="1000" dirty="0">
              <a:solidFill>
                <a:schemeClr val="tx1"/>
              </a:solidFill>
            </a:endParaRPr>
          </a:p>
        </p:txBody>
      </p:sp>
      <p:sp>
        <p:nvSpPr>
          <p:cNvPr id="37" name="Скругленный прямоугольник 36"/>
          <p:cNvSpPr/>
          <p:nvPr/>
        </p:nvSpPr>
        <p:spPr>
          <a:xfrm>
            <a:off x="78837" y="3783380"/>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на уплату взноса на капитальный ремонт</a:t>
            </a:r>
            <a:endParaRPr lang="ru-RU" sz="800" dirty="0">
              <a:solidFill>
                <a:schemeClr val="tx1"/>
              </a:solidFill>
            </a:endParaRPr>
          </a:p>
        </p:txBody>
      </p:sp>
      <p:sp>
        <p:nvSpPr>
          <p:cNvPr id="38" name="Скругленный прямоугольник 37"/>
          <p:cNvSpPr/>
          <p:nvPr/>
        </p:nvSpPr>
        <p:spPr>
          <a:xfrm>
            <a:off x="1971341" y="3783380"/>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08.04.2016 </a:t>
            </a:r>
            <a:r>
              <a:rPr lang="ru-RU" sz="700" dirty="0">
                <a:solidFill>
                  <a:schemeClr val="tx1"/>
                </a:solidFill>
              </a:rPr>
              <a:t>№ </a:t>
            </a:r>
            <a:r>
              <a:rPr lang="ru-RU" sz="700" dirty="0" smtClean="0">
                <a:solidFill>
                  <a:schemeClr val="tx1"/>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schemeClr val="tx1"/>
              </a:solidFill>
            </a:endParaRPr>
          </a:p>
        </p:txBody>
      </p:sp>
      <p:sp>
        <p:nvSpPr>
          <p:cNvPr id="39" name="Скругленный прямоугольник 38"/>
          <p:cNvSpPr/>
          <p:nvPr/>
        </p:nvSpPr>
        <p:spPr>
          <a:xfrm>
            <a:off x="6342509" y="3783380"/>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8 005 чел.</a:t>
            </a:r>
            <a:endParaRPr lang="ru-RU" sz="1000" dirty="0">
              <a:solidFill>
                <a:schemeClr val="tx1"/>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631854"/>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125 836 </a:t>
            </a:r>
            <a:r>
              <a:rPr lang="ru-RU" sz="900" dirty="0" smtClean="0">
                <a:solidFill>
                  <a:schemeClr val="tx1"/>
                </a:solidFill>
              </a:rPr>
              <a:t>чел.</a:t>
            </a:r>
            <a:endParaRPr lang="ru-RU" sz="900" dirty="0">
              <a:solidFill>
                <a:schemeClr val="tx1"/>
              </a:solidFill>
            </a:endParaRPr>
          </a:p>
        </p:txBody>
      </p:sp>
      <p:sp>
        <p:nvSpPr>
          <p:cNvPr id="51" name="Скругленный прямоугольник 50"/>
          <p:cNvSpPr/>
          <p:nvPr/>
        </p:nvSpPr>
        <p:spPr>
          <a:xfrm>
            <a:off x="731612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8 679,3</a:t>
            </a:r>
          </a:p>
        </p:txBody>
      </p:sp>
      <p:sp>
        <p:nvSpPr>
          <p:cNvPr id="63" name="Скругленный прямоугольник 62"/>
          <p:cNvSpPr/>
          <p:nvPr/>
        </p:nvSpPr>
        <p:spPr>
          <a:xfrm>
            <a:off x="731612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16 853,5</a:t>
            </a:r>
          </a:p>
          <a:p>
            <a:pPr algn="ctr"/>
            <a:r>
              <a:rPr lang="ru-RU" sz="1000" dirty="0" smtClean="0">
                <a:solidFill>
                  <a:schemeClr val="tx1"/>
                </a:solidFill>
              </a:rPr>
              <a:t> </a:t>
            </a:r>
            <a:endParaRPr lang="ru-RU" sz="1000" dirty="0">
              <a:solidFill>
                <a:schemeClr val="tx1"/>
              </a:solidFill>
            </a:endParaRPr>
          </a:p>
        </p:txBody>
      </p:sp>
      <p:sp>
        <p:nvSpPr>
          <p:cNvPr id="65" name="Скругленный прямоугольник 64"/>
          <p:cNvSpPr/>
          <p:nvPr/>
        </p:nvSpPr>
        <p:spPr>
          <a:xfrm>
            <a:off x="731612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26 458,8 </a:t>
            </a:r>
          </a:p>
        </p:txBody>
      </p:sp>
      <p:sp>
        <p:nvSpPr>
          <p:cNvPr id="67" name="Скругленный прямоугольник 66"/>
          <p:cNvSpPr/>
          <p:nvPr/>
        </p:nvSpPr>
        <p:spPr>
          <a:xfrm>
            <a:off x="732823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418 293,6</a:t>
            </a:r>
          </a:p>
        </p:txBody>
      </p:sp>
      <p:sp>
        <p:nvSpPr>
          <p:cNvPr id="69" name="Скругленный прямоугольник 68"/>
          <p:cNvSpPr/>
          <p:nvPr/>
        </p:nvSpPr>
        <p:spPr>
          <a:xfrm>
            <a:off x="732823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27 789,9</a:t>
            </a:r>
            <a:endParaRPr lang="ru-RU" sz="1000" dirty="0">
              <a:solidFill>
                <a:schemeClr val="tx1"/>
              </a:solidFill>
            </a:endParaRPr>
          </a:p>
        </p:txBody>
      </p:sp>
      <p:sp>
        <p:nvSpPr>
          <p:cNvPr id="71" name="Скругленный прямоугольник 70"/>
          <p:cNvSpPr/>
          <p:nvPr/>
        </p:nvSpPr>
        <p:spPr>
          <a:xfrm>
            <a:off x="732823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1 075,0  </a:t>
            </a:r>
          </a:p>
        </p:txBody>
      </p:sp>
      <p:sp>
        <p:nvSpPr>
          <p:cNvPr id="73" name="Скругленный прямоугольник 72"/>
          <p:cNvSpPr/>
          <p:nvPr/>
        </p:nvSpPr>
        <p:spPr>
          <a:xfrm>
            <a:off x="732823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11 733,9</a:t>
            </a:r>
          </a:p>
          <a:p>
            <a:pPr algn="ctr"/>
            <a:r>
              <a:rPr lang="ru-RU" sz="1000" dirty="0" smtClean="0">
                <a:solidFill>
                  <a:schemeClr val="tx1"/>
                </a:solidFill>
              </a:rPr>
              <a:t> </a:t>
            </a:r>
            <a:endParaRPr lang="ru-RU" sz="10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2" name="Скругленный прямоугольник 61"/>
          <p:cNvSpPr/>
          <p:nvPr/>
        </p:nvSpPr>
        <p:spPr>
          <a:xfrm>
            <a:off x="90953" y="4865233"/>
            <a:ext cx="1872455"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7" y="4865233"/>
            <a:ext cx="4305559"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24.11.1995 № 181-ФЗ «О социальной защите инвалидов в Российской Федерации»</a:t>
            </a:r>
          </a:p>
        </p:txBody>
      </p:sp>
      <p:sp>
        <p:nvSpPr>
          <p:cNvPr id="66" name="Скругленный прямоугольник 65"/>
          <p:cNvSpPr/>
          <p:nvPr/>
        </p:nvSpPr>
        <p:spPr>
          <a:xfrm>
            <a:off x="6354625" y="4865233"/>
            <a:ext cx="900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61 чел.</a:t>
            </a:r>
            <a:endParaRPr lang="ru-RU" sz="1000" dirty="0">
              <a:solidFill>
                <a:schemeClr val="tx1"/>
              </a:solidFill>
            </a:endParaRPr>
          </a:p>
        </p:txBody>
      </p:sp>
      <p:sp>
        <p:nvSpPr>
          <p:cNvPr id="68" name="Скругленный прямоугольник 67"/>
          <p:cNvSpPr/>
          <p:nvPr/>
        </p:nvSpPr>
        <p:spPr>
          <a:xfrm>
            <a:off x="7316121"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42 390,2</a:t>
            </a:r>
          </a:p>
        </p:txBody>
      </p:sp>
      <p:sp>
        <p:nvSpPr>
          <p:cNvPr id="48" name="Скругленный прямоугольник 47"/>
          <p:cNvSpPr/>
          <p:nvPr/>
        </p:nvSpPr>
        <p:spPr>
          <a:xfrm>
            <a:off x="78581" y="2509394"/>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Великой Отечественной войны</a:t>
            </a:r>
          </a:p>
        </p:txBody>
      </p:sp>
      <p:sp>
        <p:nvSpPr>
          <p:cNvPr id="49" name="Скругленный прямоугольник 48"/>
          <p:cNvSpPr/>
          <p:nvPr/>
        </p:nvSpPr>
        <p:spPr>
          <a:xfrm>
            <a:off x="1971086" y="2509394"/>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 Указ Президента Российской Федерации от 07.05.2008 № 714 «Об обеспечении жильем ветеранов Великой Отечественной войны 1941 - 1945 годов»</a:t>
            </a:r>
          </a:p>
        </p:txBody>
      </p:sp>
      <p:sp>
        <p:nvSpPr>
          <p:cNvPr id="70" name="Скругленный прямоугольник 69"/>
          <p:cNvSpPr/>
          <p:nvPr/>
        </p:nvSpPr>
        <p:spPr>
          <a:xfrm>
            <a:off x="6342254" y="2509394"/>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52 чел.</a:t>
            </a:r>
            <a:endParaRPr lang="ru-RU" sz="1000" dirty="0">
              <a:solidFill>
                <a:schemeClr val="tx1"/>
              </a:solidFill>
            </a:endParaRPr>
          </a:p>
        </p:txBody>
      </p:sp>
      <p:sp>
        <p:nvSpPr>
          <p:cNvPr id="72" name="Скругленный прямоугольник 71"/>
          <p:cNvSpPr/>
          <p:nvPr/>
        </p:nvSpPr>
        <p:spPr>
          <a:xfrm>
            <a:off x="731586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75 481,9 </a:t>
            </a:r>
          </a:p>
        </p:txBody>
      </p:sp>
      <p:sp>
        <p:nvSpPr>
          <p:cNvPr id="74" name="Скругленный прямоугольник 73"/>
          <p:cNvSpPr/>
          <p:nvPr/>
        </p:nvSpPr>
        <p:spPr>
          <a:xfrm>
            <a:off x="78581" y="2127164"/>
            <a:ext cx="187245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боевых действий</a:t>
            </a:r>
          </a:p>
        </p:txBody>
      </p:sp>
      <p:sp>
        <p:nvSpPr>
          <p:cNvPr id="75" name="Скругленный прямоугольник 74"/>
          <p:cNvSpPr/>
          <p:nvPr/>
        </p:nvSpPr>
        <p:spPr>
          <a:xfrm>
            <a:off x="1971085" y="2127164"/>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a:t>
            </a:r>
          </a:p>
        </p:txBody>
      </p:sp>
      <p:sp>
        <p:nvSpPr>
          <p:cNvPr id="76" name="Скругленный прямоугольник 75"/>
          <p:cNvSpPr/>
          <p:nvPr/>
        </p:nvSpPr>
        <p:spPr>
          <a:xfrm>
            <a:off x="6342253" y="212716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93 чел.</a:t>
            </a:r>
            <a:endParaRPr lang="ru-RU" sz="1000" dirty="0">
              <a:solidFill>
                <a:schemeClr val="tx1"/>
              </a:solidFill>
            </a:endParaRPr>
          </a:p>
        </p:txBody>
      </p:sp>
      <p:sp>
        <p:nvSpPr>
          <p:cNvPr id="80" name="Скругленный прямоугольник 79"/>
          <p:cNvSpPr/>
          <p:nvPr/>
        </p:nvSpPr>
        <p:spPr>
          <a:xfrm>
            <a:off x="731586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58 462,9  </a:t>
            </a:r>
          </a:p>
        </p:txBody>
      </p:sp>
      <p:sp>
        <p:nvSpPr>
          <p:cNvPr id="81" name="Скругленный прямоугольник 80"/>
          <p:cNvSpPr/>
          <p:nvPr/>
        </p:nvSpPr>
        <p:spPr>
          <a:xfrm>
            <a:off x="819707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1 720 408,0</a:t>
            </a:r>
            <a:endParaRPr lang="ru-RU" sz="900" dirty="0">
              <a:solidFill>
                <a:schemeClr val="tx1"/>
              </a:solidFill>
            </a:endParaRPr>
          </a:p>
        </p:txBody>
      </p:sp>
      <p:sp>
        <p:nvSpPr>
          <p:cNvPr id="82" name="Скругленный прямоугольник 81"/>
          <p:cNvSpPr/>
          <p:nvPr/>
        </p:nvSpPr>
        <p:spPr>
          <a:xfrm>
            <a:off x="819707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8</a:t>
            </a:r>
            <a:r>
              <a:rPr lang="ru-RU" sz="1000" dirty="0" smtClean="0">
                <a:solidFill>
                  <a:schemeClr val="tx1"/>
                </a:solidFill>
              </a:rPr>
              <a:t> 538,3</a:t>
            </a:r>
          </a:p>
        </p:txBody>
      </p:sp>
      <p:sp>
        <p:nvSpPr>
          <p:cNvPr id="83" name="Скругленный прямоугольник 82"/>
          <p:cNvSpPr/>
          <p:nvPr/>
        </p:nvSpPr>
        <p:spPr>
          <a:xfrm>
            <a:off x="819707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16 742,1</a:t>
            </a:r>
          </a:p>
          <a:p>
            <a:pPr algn="ctr"/>
            <a:r>
              <a:rPr lang="ru-RU" sz="1000" dirty="0" smtClean="0">
                <a:solidFill>
                  <a:schemeClr val="tx1"/>
                </a:solidFill>
              </a:rPr>
              <a:t> </a:t>
            </a:r>
            <a:endParaRPr lang="ru-RU" sz="1000" dirty="0">
              <a:solidFill>
                <a:schemeClr val="tx1"/>
              </a:solidFill>
            </a:endParaRPr>
          </a:p>
        </p:txBody>
      </p:sp>
      <p:sp>
        <p:nvSpPr>
          <p:cNvPr id="84" name="Скругленный прямоугольник 83"/>
          <p:cNvSpPr/>
          <p:nvPr/>
        </p:nvSpPr>
        <p:spPr>
          <a:xfrm>
            <a:off x="819707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26 295,7</a:t>
            </a:r>
          </a:p>
        </p:txBody>
      </p:sp>
      <p:sp>
        <p:nvSpPr>
          <p:cNvPr id="85" name="Скругленный прямоугольник 84"/>
          <p:cNvSpPr/>
          <p:nvPr/>
        </p:nvSpPr>
        <p:spPr>
          <a:xfrm>
            <a:off x="820918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398 610,6</a:t>
            </a:r>
          </a:p>
        </p:txBody>
      </p:sp>
      <p:sp>
        <p:nvSpPr>
          <p:cNvPr id="86" name="Скругленный прямоугольник 85"/>
          <p:cNvSpPr/>
          <p:nvPr/>
        </p:nvSpPr>
        <p:spPr>
          <a:xfrm>
            <a:off x="820918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26 503,9</a:t>
            </a:r>
            <a:endParaRPr lang="ru-RU" sz="1000" dirty="0">
              <a:solidFill>
                <a:schemeClr val="tx1"/>
              </a:solidFill>
            </a:endParaRPr>
          </a:p>
        </p:txBody>
      </p:sp>
      <p:sp>
        <p:nvSpPr>
          <p:cNvPr id="87" name="Скругленный прямоугольник 86"/>
          <p:cNvSpPr/>
          <p:nvPr/>
        </p:nvSpPr>
        <p:spPr>
          <a:xfrm>
            <a:off x="820918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1 068,9  </a:t>
            </a:r>
          </a:p>
        </p:txBody>
      </p:sp>
      <p:sp>
        <p:nvSpPr>
          <p:cNvPr id="88" name="Скругленный прямоугольник 87"/>
          <p:cNvSpPr/>
          <p:nvPr/>
        </p:nvSpPr>
        <p:spPr>
          <a:xfrm>
            <a:off x="820918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11 727,3</a:t>
            </a:r>
          </a:p>
          <a:p>
            <a:pPr algn="ctr"/>
            <a:r>
              <a:rPr lang="ru-RU" sz="1000" dirty="0" smtClean="0">
                <a:solidFill>
                  <a:schemeClr val="tx1"/>
                </a:solidFill>
              </a:rPr>
              <a:t> </a:t>
            </a:r>
            <a:endParaRPr lang="ru-RU" sz="1000" dirty="0">
              <a:solidFill>
                <a:schemeClr val="tx1"/>
              </a:solidFill>
            </a:endParaRPr>
          </a:p>
        </p:txBody>
      </p:sp>
      <p:sp>
        <p:nvSpPr>
          <p:cNvPr id="89" name="Скругленный прямоугольник 88"/>
          <p:cNvSpPr/>
          <p:nvPr/>
        </p:nvSpPr>
        <p:spPr>
          <a:xfrm>
            <a:off x="8209187"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42 347,9</a:t>
            </a:r>
          </a:p>
        </p:txBody>
      </p:sp>
      <p:sp>
        <p:nvSpPr>
          <p:cNvPr id="90" name="Скругленный прямоугольник 89"/>
          <p:cNvSpPr/>
          <p:nvPr/>
        </p:nvSpPr>
        <p:spPr>
          <a:xfrm>
            <a:off x="819681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64 557,4</a:t>
            </a:r>
          </a:p>
        </p:txBody>
      </p:sp>
      <p:sp>
        <p:nvSpPr>
          <p:cNvPr id="91" name="Скругленный прямоугольник 90"/>
          <p:cNvSpPr/>
          <p:nvPr/>
        </p:nvSpPr>
        <p:spPr>
          <a:xfrm>
            <a:off x="819681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57 799,2  </a:t>
            </a:r>
          </a:p>
        </p:txBody>
      </p:sp>
      <p:sp>
        <p:nvSpPr>
          <p:cNvPr id="94" name="Скругленный прямоугольник 93"/>
          <p:cNvSpPr/>
          <p:nvPr/>
        </p:nvSpPr>
        <p:spPr>
          <a:xfrm>
            <a:off x="7305065" y="678103"/>
            <a:ext cx="177383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2019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864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pPr>
                <a:defRPr/>
              </a:pPr>
              <a:t>37</a:t>
            </a:fld>
            <a:endParaRPr lang="ru-RU" dirty="0"/>
          </a:p>
        </p:txBody>
      </p:sp>
    </p:spTree>
    <p:extLst>
      <p:ext uri="{BB962C8B-B14F-4D97-AF65-F5344CB8AC3E}">
        <p14:creationId xmlns:p14="http://schemas.microsoft.com/office/powerpoint/2010/main" val="14147847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32088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94207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95538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30211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Пособия учащимся, нуждающимся в приобретении проездных билетов</a:t>
            </a:r>
            <a:endParaRPr lang="ru-RU" sz="800" dirty="0">
              <a:solidFill>
                <a:schemeClr val="tx1"/>
              </a:solidFill>
            </a:endParaRPr>
          </a:p>
        </p:txBody>
      </p:sp>
      <p:sp>
        <p:nvSpPr>
          <p:cNvPr id="67" name="Скругленный прямоугольник 66"/>
          <p:cNvSpPr/>
          <p:nvPr/>
        </p:nvSpPr>
        <p:spPr>
          <a:xfrm>
            <a:off x="2327838" y="531542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30.07.2013 № 50 «Об образовании в Чувашской Республике»</a:t>
            </a:r>
            <a:endParaRPr lang="ru-RU" sz="700" dirty="0">
              <a:solidFill>
                <a:schemeClr val="tx1"/>
              </a:solidFill>
            </a:endParaRPr>
          </a:p>
        </p:txBody>
      </p:sp>
      <p:sp>
        <p:nvSpPr>
          <p:cNvPr id="69" name="Скругленный прямоугольник 68"/>
          <p:cNvSpPr/>
          <p:nvPr/>
        </p:nvSpPr>
        <p:spPr>
          <a:xfrm>
            <a:off x="6510643" y="494773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3 671 чел.</a:t>
            </a:r>
            <a:endParaRPr lang="ru-RU" sz="1000" dirty="0">
              <a:solidFill>
                <a:schemeClr val="tx1"/>
              </a:solidFill>
            </a:endParaRPr>
          </a:p>
        </p:txBody>
      </p:sp>
      <p:sp>
        <p:nvSpPr>
          <p:cNvPr id="71" name="Скругленный прямоугольник 70"/>
          <p:cNvSpPr/>
          <p:nvPr/>
        </p:nvSpPr>
        <p:spPr>
          <a:xfrm>
            <a:off x="6510643" y="530777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1 061 чел.</a:t>
            </a:r>
            <a:endParaRPr lang="ru-RU" sz="1000" dirty="0">
              <a:solidFill>
                <a:schemeClr val="tx1"/>
              </a:solidFill>
            </a:endParaRPr>
          </a:p>
        </p:txBody>
      </p:sp>
      <p:sp>
        <p:nvSpPr>
          <p:cNvPr id="72" name="Скругленный прямоугольник 71"/>
          <p:cNvSpPr/>
          <p:nvPr/>
        </p:nvSpPr>
        <p:spPr>
          <a:xfrm>
            <a:off x="101545" y="4561799"/>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575106"/>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56745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17 768 сем.</a:t>
            </a:r>
            <a:endParaRPr lang="ru-RU" sz="1000" dirty="0">
              <a:solidFill>
                <a:schemeClr val="tx1"/>
              </a:solidFill>
            </a:endParaRPr>
          </a:p>
        </p:txBody>
      </p:sp>
      <p:sp>
        <p:nvSpPr>
          <p:cNvPr id="32" name="Скругленный прямоугольник 31"/>
          <p:cNvSpPr/>
          <p:nvPr/>
        </p:nvSpPr>
        <p:spPr>
          <a:xfrm>
            <a:off x="101545" y="569812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Постановления </a:t>
            </a:r>
            <a:r>
              <a:rPr lang="ru-RU" sz="700" dirty="0"/>
              <a:t>Кабинета Министров Чувашской Республики от 24.07.2002 № </a:t>
            </a:r>
            <a:r>
              <a:rPr lang="ru-RU" sz="700" dirty="0" smtClean="0"/>
              <a:t>202, от </a:t>
            </a:r>
            <a:r>
              <a:rPr lang="ru-RU" sz="700" dirty="0"/>
              <a:t>24.10.2011 </a:t>
            </a:r>
            <a:r>
              <a:rPr lang="ru-RU" sz="700" dirty="0" smtClean="0"/>
              <a:t>№ </a:t>
            </a:r>
            <a:r>
              <a:rPr lang="ru-RU" sz="700" dirty="0"/>
              <a:t>446 </a:t>
            </a:r>
            <a:r>
              <a:rPr lang="ru-RU" sz="700" dirty="0" smtClean="0"/>
              <a:t>«Об </a:t>
            </a:r>
            <a:r>
              <a:rPr lang="ru-RU" sz="700" dirty="0"/>
              <a:t>утверждении Порядка возмещения части затрат на уплату процентов по ипотечным кредитам (займам</a:t>
            </a:r>
            <a:r>
              <a:rPr lang="ru-RU" sz="700" dirty="0" smtClean="0"/>
              <a:t>)…»</a:t>
            </a:r>
            <a:endParaRPr lang="ru-RU" sz="700" dirty="0"/>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3 214 </a:t>
            </a:r>
            <a:r>
              <a:rPr lang="ru-RU" sz="1000" dirty="0">
                <a:solidFill>
                  <a:schemeClr val="tx1"/>
                </a:solidFill>
              </a:rPr>
              <a:t>чел</a:t>
            </a:r>
            <a:r>
              <a:rPr lang="ru-RU" sz="1000" dirty="0" smtClean="0">
                <a:solidFill>
                  <a:schemeClr val="tx1"/>
                </a:solidFill>
              </a:rPr>
              <a:t>.</a:t>
            </a:r>
          </a:p>
        </p:txBody>
      </p:sp>
      <p:sp>
        <p:nvSpPr>
          <p:cNvPr id="36" name="Скругленный прямоугольник 35"/>
          <p:cNvSpPr/>
          <p:nvPr/>
        </p:nvSpPr>
        <p:spPr>
          <a:xfrm>
            <a:off x="101545" y="593750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5081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4316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547 сем. </a:t>
            </a:r>
            <a:endParaRPr lang="ru-RU" sz="1000" dirty="0">
              <a:solidFill>
                <a:schemeClr val="tx1"/>
              </a:solidFill>
            </a:endParaRPr>
          </a:p>
        </p:txBody>
      </p:sp>
      <p:sp>
        <p:nvSpPr>
          <p:cNvPr id="41" name="Скругленный прямоугольник 40"/>
          <p:cNvSpPr/>
          <p:nvPr/>
        </p:nvSpPr>
        <p:spPr>
          <a:xfrm>
            <a:off x="7471884" y="217538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106 277,8</a:t>
            </a:r>
            <a:endParaRPr lang="ru-RU" sz="1000" dirty="0">
              <a:solidFill>
                <a:schemeClr val="tx1"/>
              </a:solidFill>
            </a:endParaRPr>
          </a:p>
        </p:txBody>
      </p:sp>
      <p:sp>
        <p:nvSpPr>
          <p:cNvPr id="43" name="Скругленный прямоугольник 42"/>
          <p:cNvSpPr/>
          <p:nvPr/>
        </p:nvSpPr>
        <p:spPr>
          <a:xfrm>
            <a:off x="101545" y="2169731"/>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приемной семье на содержание подопечных детей</a:t>
            </a:r>
            <a:endParaRPr lang="ru-RU" sz="800" dirty="0">
              <a:solidFill>
                <a:schemeClr val="tx1"/>
              </a:solidFill>
            </a:endParaRPr>
          </a:p>
        </p:txBody>
      </p:sp>
      <p:sp>
        <p:nvSpPr>
          <p:cNvPr id="44" name="Скругленный прямоугольник 43"/>
          <p:cNvSpPr/>
          <p:nvPr/>
        </p:nvSpPr>
        <p:spPr>
          <a:xfrm>
            <a:off x="101545" y="1188250"/>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5" name="Скругленный прямоугольник 44"/>
          <p:cNvSpPr/>
          <p:nvPr/>
        </p:nvSpPr>
        <p:spPr>
          <a:xfrm>
            <a:off x="101545" y="180972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800" dirty="0" smtClean="0">
              <a:solidFill>
                <a:schemeClr val="tx1"/>
              </a:solidFill>
            </a:endParaRPr>
          </a:p>
          <a:p>
            <a:pPr algn="just"/>
            <a:r>
              <a:rPr lang="ru-RU" sz="800" dirty="0" smtClean="0">
                <a:solidFill>
                  <a:schemeClr val="tx1"/>
                </a:solidFill>
              </a:rPr>
              <a:t>Ежемесячная выплата в связи с рождением (усыновлением) первого ребенка </a:t>
            </a:r>
          </a:p>
          <a:p>
            <a:pPr algn="just"/>
            <a:endParaRPr lang="ru-RU" sz="800" dirty="0" smtClean="0">
              <a:solidFill>
                <a:schemeClr val="tx1"/>
              </a:solidFill>
            </a:endParaRPr>
          </a:p>
        </p:txBody>
      </p:sp>
      <p:sp>
        <p:nvSpPr>
          <p:cNvPr id="46" name="Скругленный прямоугольник 45"/>
          <p:cNvSpPr/>
          <p:nvPr/>
        </p:nvSpPr>
        <p:spPr>
          <a:xfrm>
            <a:off x="2327836" y="182303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solidFill>
                  <a:schemeClr val="tx1"/>
                </a:solidFill>
              </a:rPr>
              <a:t>Федеральный закон </a:t>
            </a:r>
            <a:r>
              <a:rPr lang="ru-RU" sz="700" dirty="0">
                <a:solidFill>
                  <a:schemeClr val="tx1"/>
                </a:solidFill>
              </a:rPr>
              <a:t>от </a:t>
            </a:r>
            <a:r>
              <a:rPr lang="ru-RU" sz="700" dirty="0" smtClean="0"/>
              <a:t>28.12.2017 № 418-ФЗ «О </a:t>
            </a:r>
            <a:r>
              <a:rPr lang="ru-RU" sz="700" dirty="0" err="1" smtClean="0"/>
              <a:t>ежемес</a:t>
            </a:r>
            <a:r>
              <a:rPr lang="ru-RU" sz="700" dirty="0" smtClean="0"/>
              <a:t>. </a:t>
            </a:r>
            <a:r>
              <a:rPr lang="ru-RU" sz="700" dirty="0"/>
              <a:t>выплатах семьям, имеющим </a:t>
            </a:r>
            <a:r>
              <a:rPr lang="ru-RU" sz="700" dirty="0" smtClean="0"/>
              <a:t>детей»</a:t>
            </a:r>
            <a:endParaRPr lang="ru-RU" sz="700" dirty="0">
              <a:solidFill>
                <a:schemeClr val="tx1"/>
              </a:solidFill>
            </a:endParaRPr>
          </a:p>
        </p:txBody>
      </p:sp>
      <p:sp>
        <p:nvSpPr>
          <p:cNvPr id="49" name="Скругленный прямоугольник 48"/>
          <p:cNvSpPr/>
          <p:nvPr/>
        </p:nvSpPr>
        <p:spPr>
          <a:xfrm>
            <a:off x="101545" y="2529771"/>
            <a:ext cx="2146126" cy="576000"/>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a:t>
            </a:r>
            <a:r>
              <a:rPr lang="ru-RU" sz="800" dirty="0" smtClean="0">
                <a:solidFill>
                  <a:schemeClr val="tx1"/>
                </a:solidFill>
              </a:rPr>
              <a:t>при рождении </a:t>
            </a:r>
            <a:r>
              <a:rPr lang="ru-RU" sz="800" dirty="0">
                <a:solidFill>
                  <a:schemeClr val="tx1"/>
                </a:solidFill>
              </a:rPr>
              <a:t>(</a:t>
            </a:r>
            <a:r>
              <a:rPr lang="ru-RU" sz="800" dirty="0" smtClean="0">
                <a:solidFill>
                  <a:schemeClr val="tx1"/>
                </a:solidFill>
              </a:rPr>
              <a:t>усыновлении) </a:t>
            </a:r>
            <a:r>
              <a:rPr lang="ru-RU" sz="800" dirty="0">
                <a:solidFill>
                  <a:schemeClr val="tx1"/>
                </a:solidFill>
              </a:rPr>
              <a:t>третьего </a:t>
            </a:r>
            <a:r>
              <a:rPr lang="ru-RU" sz="800" dirty="0" smtClean="0">
                <a:solidFill>
                  <a:schemeClr val="tx1"/>
                </a:solidFill>
              </a:rPr>
              <a:t>или </a:t>
            </a:r>
            <a:r>
              <a:rPr lang="ru-RU" sz="800" dirty="0">
                <a:solidFill>
                  <a:schemeClr val="tx1"/>
                </a:solidFill>
              </a:rPr>
              <a:t>последующих детей до достижения ребенком возраста </a:t>
            </a:r>
            <a:r>
              <a:rPr lang="ru-RU" sz="800" dirty="0" smtClean="0">
                <a:solidFill>
                  <a:schemeClr val="tx1"/>
                </a:solidFill>
              </a:rPr>
              <a:t>3 </a:t>
            </a:r>
            <a:r>
              <a:rPr lang="ru-RU" sz="800" dirty="0">
                <a:solidFill>
                  <a:schemeClr val="tx1"/>
                </a:solidFill>
              </a:rPr>
              <a:t>лет</a:t>
            </a:r>
          </a:p>
        </p:txBody>
      </p:sp>
      <p:sp>
        <p:nvSpPr>
          <p:cNvPr id="50" name="Скругленный прямоугольник 49"/>
          <p:cNvSpPr/>
          <p:nvPr/>
        </p:nvSpPr>
        <p:spPr>
          <a:xfrm>
            <a:off x="2327836" y="2543078"/>
            <a:ext cx="4116372"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Президента Российской Федерации от </a:t>
            </a:r>
            <a:r>
              <a:rPr lang="ru-RU" sz="700" dirty="0" smtClean="0">
                <a:solidFill>
                  <a:schemeClr val="tx1"/>
                </a:solidFill>
              </a:rPr>
              <a:t>07.05.2012</a:t>
            </a:r>
            <a:r>
              <a:rPr lang="ru-RU" sz="700" dirty="0">
                <a:solidFill>
                  <a:schemeClr val="tx1"/>
                </a:solidFill>
              </a:rPr>
              <a:t> </a:t>
            </a:r>
            <a:r>
              <a:rPr lang="ru-RU" sz="700" dirty="0" smtClean="0">
                <a:solidFill>
                  <a:schemeClr val="tx1"/>
                </a:solidFill>
              </a:rPr>
              <a:t>№</a:t>
            </a:r>
            <a:r>
              <a:rPr lang="ru-RU" sz="700" dirty="0">
                <a:solidFill>
                  <a:schemeClr val="tx1"/>
                </a:solidFill>
              </a:rPr>
              <a:t> 606 </a:t>
            </a:r>
            <a:r>
              <a:rPr lang="ru-RU" sz="700" dirty="0" smtClean="0">
                <a:solidFill>
                  <a:schemeClr val="tx1"/>
                </a:solidFill>
              </a:rPr>
              <a:t>«О</a:t>
            </a:r>
            <a:r>
              <a:rPr lang="ru-RU" sz="700" dirty="0">
                <a:solidFill>
                  <a:schemeClr val="tx1"/>
                </a:solidFill>
              </a:rPr>
              <a:t> мерах по реализации демографической политики </a:t>
            </a:r>
            <a:r>
              <a:rPr lang="ru-RU" sz="700" dirty="0" smtClean="0">
                <a:solidFill>
                  <a:schemeClr val="tx1"/>
                </a:solidFill>
              </a:rPr>
              <a:t>РФ», Указ </a:t>
            </a:r>
            <a:r>
              <a:rPr lang="ru-RU" sz="700" dirty="0">
                <a:solidFill>
                  <a:schemeClr val="tx1"/>
                </a:solidFill>
              </a:rPr>
              <a:t>Главы Чувашской Республики от </a:t>
            </a:r>
            <a:r>
              <a:rPr lang="ru-RU" sz="700" dirty="0" smtClean="0">
                <a:solidFill>
                  <a:schemeClr val="tx1"/>
                </a:solidFill>
              </a:rPr>
              <a:t>27.06.2012 № </a:t>
            </a:r>
            <a:r>
              <a:rPr lang="ru-RU" sz="700" dirty="0">
                <a:solidFill>
                  <a:schemeClr val="tx1"/>
                </a:solidFill>
              </a:rPr>
              <a:t>77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третьего ребенка или последующих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04.12.2012 № </a:t>
            </a:r>
            <a:r>
              <a:rPr lang="ru-RU" sz="700" dirty="0">
                <a:solidFill>
                  <a:schemeClr val="tx1"/>
                </a:solidFill>
              </a:rPr>
              <a:t> 82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(усыновления) третьего ребенка или последующих </a:t>
            </a:r>
            <a:r>
              <a:rPr lang="ru-RU" sz="700" dirty="0" smtClean="0">
                <a:solidFill>
                  <a:schemeClr val="tx1"/>
                </a:solidFill>
              </a:rPr>
              <a:t>детей»</a:t>
            </a:r>
            <a:endParaRPr lang="ru-RU" sz="700" dirty="0">
              <a:solidFill>
                <a:schemeClr val="tx1"/>
              </a:solidFill>
            </a:endParaRPr>
          </a:p>
        </p:txBody>
      </p:sp>
      <p:sp>
        <p:nvSpPr>
          <p:cNvPr id="51" name="Скругленный прямоугольник 50"/>
          <p:cNvSpPr/>
          <p:nvPr/>
        </p:nvSpPr>
        <p:spPr>
          <a:xfrm>
            <a:off x="2327836" y="2183038"/>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24.11.2004 № 46 «О государственных пособиях гражданам, имеющим детей», от 24.11.2004 № 48 </a:t>
            </a:r>
            <a:r>
              <a:rPr lang="ru-RU" sz="700" dirty="0" smtClean="0">
                <a:solidFill>
                  <a:schemeClr val="tx1"/>
                </a:solidFill>
              </a:rPr>
              <a:t>«О </a:t>
            </a:r>
            <a:r>
              <a:rPr lang="ru-RU" sz="700" dirty="0">
                <a:solidFill>
                  <a:schemeClr val="tx1"/>
                </a:solidFill>
              </a:rPr>
              <a:t>социальной поддержке детей в Чувашской </a:t>
            </a:r>
            <a:r>
              <a:rPr lang="ru-RU" sz="700" dirty="0" smtClean="0">
                <a:solidFill>
                  <a:schemeClr val="tx1"/>
                </a:solidFill>
              </a:rPr>
              <a:t>Республики»</a:t>
            </a:r>
            <a:endParaRPr lang="ru-RU" sz="700" dirty="0"/>
          </a:p>
        </p:txBody>
      </p:sp>
      <p:sp>
        <p:nvSpPr>
          <p:cNvPr id="55" name="Скругленный прямоугольник 54"/>
          <p:cNvSpPr/>
          <p:nvPr/>
        </p:nvSpPr>
        <p:spPr>
          <a:xfrm>
            <a:off x="7471884" y="2535426"/>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635 308,0</a:t>
            </a:r>
            <a:endParaRPr lang="ru-RU" sz="1000" dirty="0">
              <a:solidFill>
                <a:schemeClr val="tx1"/>
              </a:solidFill>
            </a:endParaRPr>
          </a:p>
        </p:txBody>
      </p:sp>
      <p:sp>
        <p:nvSpPr>
          <p:cNvPr id="57" name="Скругленный прямоугольник 56"/>
          <p:cNvSpPr/>
          <p:nvPr/>
        </p:nvSpPr>
        <p:spPr>
          <a:xfrm>
            <a:off x="101545" y="317784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27834" y="319115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31834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122 800,0</a:t>
            </a:r>
            <a:endParaRPr lang="ru-RU" sz="1000" dirty="0">
              <a:solidFill>
                <a:schemeClr val="tx1"/>
              </a:solidFill>
            </a:endParaRPr>
          </a:p>
        </p:txBody>
      </p:sp>
      <p:sp>
        <p:nvSpPr>
          <p:cNvPr id="52" name="Скругленный прямоугольник 51"/>
          <p:cNvSpPr/>
          <p:nvPr/>
        </p:nvSpPr>
        <p:spPr>
          <a:xfrm>
            <a:off x="7471884" y="181537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395 876,2</a:t>
            </a:r>
            <a:endParaRPr lang="ru-RU" sz="1000" dirty="0"/>
          </a:p>
        </p:txBody>
      </p:sp>
      <p:sp>
        <p:nvSpPr>
          <p:cNvPr id="53" name="Скругленный прямоугольник 52"/>
          <p:cNvSpPr/>
          <p:nvPr/>
        </p:nvSpPr>
        <p:spPr>
          <a:xfrm>
            <a:off x="6510643" y="181537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5 126 чел.</a:t>
            </a:r>
          </a:p>
          <a:p>
            <a:endParaRPr lang="ru-RU" sz="1000" i="1" dirty="0">
              <a:solidFill>
                <a:schemeClr val="tx1"/>
              </a:solidFill>
            </a:endParaRPr>
          </a:p>
        </p:txBody>
      </p:sp>
      <p:sp>
        <p:nvSpPr>
          <p:cNvPr id="54" name="Скругленный прямоугольник 53"/>
          <p:cNvSpPr/>
          <p:nvPr/>
        </p:nvSpPr>
        <p:spPr>
          <a:xfrm>
            <a:off x="6510643" y="2175386"/>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1 209 сем.</a:t>
            </a:r>
            <a:endParaRPr lang="ru-RU" sz="1000" i="1" dirty="0">
              <a:solidFill>
                <a:schemeClr val="tx1"/>
              </a:solidFill>
            </a:endParaRPr>
          </a:p>
        </p:txBody>
      </p:sp>
      <p:sp>
        <p:nvSpPr>
          <p:cNvPr id="61" name="Скругленный прямоугольник 60"/>
          <p:cNvSpPr/>
          <p:nvPr/>
        </p:nvSpPr>
        <p:spPr>
          <a:xfrm>
            <a:off x="6510643" y="2535426"/>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7 394 сем. </a:t>
            </a:r>
            <a:endParaRPr lang="ru-RU" sz="1000" dirty="0">
              <a:solidFill>
                <a:schemeClr val="tx1"/>
              </a:solidFill>
            </a:endParaRPr>
          </a:p>
        </p:txBody>
      </p:sp>
      <p:sp>
        <p:nvSpPr>
          <p:cNvPr id="65" name="Скругленный прямоугольник 64"/>
          <p:cNvSpPr/>
          <p:nvPr/>
        </p:nvSpPr>
        <p:spPr>
          <a:xfrm>
            <a:off x="6510643" y="318349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1 769 чел.</a:t>
            </a:r>
            <a:endParaRPr lang="ru-RU" sz="1000" dirty="0">
              <a:solidFill>
                <a:schemeClr val="tx1"/>
              </a:solidFill>
            </a:endParaRPr>
          </a:p>
        </p:txBody>
      </p:sp>
      <p:sp>
        <p:nvSpPr>
          <p:cNvPr id="77" name="Скругленный прямоугольник 76"/>
          <p:cNvSpPr/>
          <p:nvPr/>
        </p:nvSpPr>
        <p:spPr>
          <a:xfrm>
            <a:off x="7471884" y="4567454"/>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240 141,5  </a:t>
            </a:r>
            <a:endParaRPr lang="ru-RU" sz="1000" dirty="0">
              <a:solidFill>
                <a:schemeClr val="tx1"/>
              </a:solidFill>
            </a:endParaRPr>
          </a:p>
        </p:txBody>
      </p:sp>
      <p:sp>
        <p:nvSpPr>
          <p:cNvPr id="79" name="Скругленный прямоугольник 78"/>
          <p:cNvSpPr/>
          <p:nvPr/>
        </p:nvSpPr>
        <p:spPr>
          <a:xfrm>
            <a:off x="7471884" y="49393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341 612,8</a:t>
            </a:r>
            <a:endParaRPr lang="ru-RU" sz="1000" dirty="0">
              <a:solidFill>
                <a:schemeClr val="tx1"/>
              </a:solidFill>
            </a:endParaRPr>
          </a:p>
        </p:txBody>
      </p:sp>
      <p:sp>
        <p:nvSpPr>
          <p:cNvPr id="81" name="Скругленный прямоугольник 80"/>
          <p:cNvSpPr/>
          <p:nvPr/>
        </p:nvSpPr>
        <p:spPr>
          <a:xfrm>
            <a:off x="7471884" y="530777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4 700,7 </a:t>
            </a:r>
            <a:endParaRPr lang="ru-RU" sz="1000" dirty="0">
              <a:solidFill>
                <a:schemeClr val="tx1"/>
              </a:solidFill>
            </a:endParaRPr>
          </a:p>
        </p:txBody>
      </p:sp>
      <p:sp>
        <p:nvSpPr>
          <p:cNvPr id="83" name="Скругленный прямоугольник 82"/>
          <p:cNvSpPr/>
          <p:nvPr/>
        </p:nvSpPr>
        <p:spPr>
          <a:xfrm>
            <a:off x="7471884" y="594316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354 721,6</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68" name="Скругленный прямоугольник 67"/>
          <p:cNvSpPr/>
          <p:nvPr/>
        </p:nvSpPr>
        <p:spPr>
          <a:xfrm>
            <a:off x="101545" y="144968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Выплата ежемесячного пособия на ребенка</a:t>
            </a:r>
          </a:p>
        </p:txBody>
      </p:sp>
      <p:sp>
        <p:nvSpPr>
          <p:cNvPr id="70" name="Скругленный прямоугольник 69"/>
          <p:cNvSpPr/>
          <p:nvPr/>
        </p:nvSpPr>
        <p:spPr>
          <a:xfrm>
            <a:off x="2327836" y="146299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a:t>
            </a:r>
            <a:r>
              <a:rPr lang="ru-RU" sz="700" dirty="0">
                <a:solidFill>
                  <a:schemeClr val="tx1"/>
                </a:solidFill>
              </a:rPr>
              <a:t>от </a:t>
            </a:r>
            <a:r>
              <a:rPr lang="ru-RU" sz="700" dirty="0" smtClean="0">
                <a:solidFill>
                  <a:schemeClr val="tx1"/>
                </a:solidFill>
              </a:rPr>
              <a:t>19.05.1995 № </a:t>
            </a:r>
            <a:r>
              <a:rPr lang="ru-RU" sz="700" dirty="0">
                <a:solidFill>
                  <a:schemeClr val="tx1"/>
                </a:solidFill>
              </a:rPr>
              <a:t>81-ФЗ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46 </a:t>
            </a:r>
            <a:r>
              <a:rPr lang="ru-RU" sz="700" dirty="0" smtClean="0">
                <a:solidFill>
                  <a:schemeClr val="tx1"/>
                </a:solidFill>
              </a:rPr>
              <a:t>«О гос. </a:t>
            </a:r>
            <a:r>
              <a:rPr lang="ru-RU" sz="700" dirty="0">
                <a:solidFill>
                  <a:schemeClr val="tx1"/>
                </a:solidFill>
              </a:rPr>
              <a:t>пособиях гражданам, имеющим </a:t>
            </a:r>
            <a:r>
              <a:rPr lang="ru-RU" sz="700" dirty="0" smtClean="0">
                <a:solidFill>
                  <a:schemeClr val="tx1"/>
                </a:solidFill>
              </a:rPr>
              <a:t>детей»</a:t>
            </a:r>
            <a:endParaRPr lang="ru-RU" sz="700" dirty="0">
              <a:solidFill>
                <a:schemeClr val="tx1"/>
              </a:solidFill>
            </a:endParaRPr>
          </a:p>
        </p:txBody>
      </p:sp>
      <p:sp>
        <p:nvSpPr>
          <p:cNvPr id="75" name="Скругленный прямоугольник 74"/>
          <p:cNvSpPr/>
          <p:nvPr/>
        </p:nvSpPr>
        <p:spPr>
          <a:xfrm>
            <a:off x="6510643" y="1455337"/>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64 784 чел.</a:t>
            </a:r>
          </a:p>
          <a:p>
            <a:endParaRPr lang="ru-RU" sz="1000" i="1" dirty="0"/>
          </a:p>
        </p:txBody>
      </p:sp>
      <p:sp>
        <p:nvSpPr>
          <p:cNvPr id="76" name="Скругленный прямоугольник 75"/>
          <p:cNvSpPr/>
          <p:nvPr/>
        </p:nvSpPr>
        <p:spPr>
          <a:xfrm>
            <a:off x="7471884" y="145533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420 062,2</a:t>
            </a:r>
            <a:endParaRPr lang="ru-RU" sz="1000" i="1" dirty="0"/>
          </a:p>
        </p:txBody>
      </p:sp>
      <p:sp>
        <p:nvSpPr>
          <p:cNvPr id="56" name="Скругленный прямоугольник 55"/>
          <p:cNvSpPr/>
          <p:nvPr/>
        </p:nvSpPr>
        <p:spPr>
          <a:xfrm>
            <a:off x="101545" y="3544542"/>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6" y="3557849"/>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54353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208 чел.</a:t>
            </a:r>
            <a:endParaRPr lang="ru-RU" sz="1000" dirty="0">
              <a:solidFill>
                <a:schemeClr val="tx1"/>
              </a:solidFill>
            </a:endParaRPr>
          </a:p>
        </p:txBody>
      </p:sp>
      <p:sp>
        <p:nvSpPr>
          <p:cNvPr id="80" name="Скругленный прямоугольник 79"/>
          <p:cNvSpPr/>
          <p:nvPr/>
        </p:nvSpPr>
        <p:spPr>
          <a:xfrm>
            <a:off x="7471884" y="35501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a:t>
            </a:r>
            <a:r>
              <a:rPr lang="en-US" sz="1000" dirty="0">
                <a:solidFill>
                  <a:schemeClr val="tx1"/>
                </a:solidFill>
              </a:rPr>
              <a:t>36 813,7</a:t>
            </a:r>
            <a:endParaRPr lang="ru-RU" sz="1000" dirty="0">
              <a:solidFill>
                <a:schemeClr val="tx1"/>
              </a:solidFill>
            </a:endParaRPr>
          </a:p>
        </p:txBody>
      </p:sp>
      <p:sp>
        <p:nvSpPr>
          <p:cNvPr id="82" name="Скругленный прямоугольник 81"/>
          <p:cNvSpPr/>
          <p:nvPr/>
        </p:nvSpPr>
        <p:spPr>
          <a:xfrm>
            <a:off x="101545" y="3897962"/>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6" y="3911269"/>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p>
        </p:txBody>
      </p:sp>
      <p:sp>
        <p:nvSpPr>
          <p:cNvPr id="86" name="Скругленный прямоугольник 85"/>
          <p:cNvSpPr/>
          <p:nvPr/>
        </p:nvSpPr>
        <p:spPr>
          <a:xfrm>
            <a:off x="6510643" y="3896958"/>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28 сем.</a:t>
            </a:r>
            <a:endParaRPr lang="ru-RU" sz="1000" dirty="0">
              <a:solidFill>
                <a:schemeClr val="tx1"/>
              </a:solidFill>
            </a:endParaRPr>
          </a:p>
        </p:txBody>
      </p:sp>
      <p:sp>
        <p:nvSpPr>
          <p:cNvPr id="94" name="Скругленный прямоугольник 93"/>
          <p:cNvSpPr/>
          <p:nvPr/>
        </p:nvSpPr>
        <p:spPr>
          <a:xfrm>
            <a:off x="7471884" y="3903618"/>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103 062,9</a:t>
            </a: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2019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schemeClr val="tx1"/>
                </a:solidFill>
              </a:rPr>
              <a:t>8</a:t>
            </a:r>
            <a:r>
              <a:rPr lang="ru-RU" sz="1000" dirty="0">
                <a:solidFill>
                  <a:schemeClr val="tx1"/>
                </a:solidFill>
              </a:rPr>
              <a:t>2 306,5</a:t>
            </a:r>
          </a:p>
        </p:txBody>
      </p:sp>
      <p:sp>
        <p:nvSpPr>
          <p:cNvPr id="101" name="Скругленный прямоугольник 100"/>
          <p:cNvSpPr/>
          <p:nvPr/>
        </p:nvSpPr>
        <p:spPr>
          <a:xfrm>
            <a:off x="8293695" y="2175385"/>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105 447,2</a:t>
            </a:r>
            <a:endParaRPr lang="ru-RU" sz="1000" dirty="0">
              <a:solidFill>
                <a:schemeClr val="tx1"/>
              </a:solidFill>
            </a:endParaRPr>
          </a:p>
        </p:txBody>
      </p:sp>
      <p:sp>
        <p:nvSpPr>
          <p:cNvPr id="102" name="Скругленный прямоугольник 101"/>
          <p:cNvSpPr/>
          <p:nvPr/>
        </p:nvSpPr>
        <p:spPr>
          <a:xfrm>
            <a:off x="8293695" y="2535425"/>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564 509,2</a:t>
            </a:r>
            <a:endParaRPr lang="ru-RU" sz="1000" dirty="0">
              <a:solidFill>
                <a:schemeClr val="tx1"/>
              </a:solidFill>
            </a:endParaRPr>
          </a:p>
        </p:txBody>
      </p:sp>
      <p:sp>
        <p:nvSpPr>
          <p:cNvPr id="103" name="Скругленный прямоугольник 102"/>
          <p:cNvSpPr/>
          <p:nvPr/>
        </p:nvSpPr>
        <p:spPr>
          <a:xfrm>
            <a:off x="8293695" y="31834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122 800,0</a:t>
            </a:r>
            <a:endParaRPr lang="ru-RU" sz="1000" dirty="0">
              <a:solidFill>
                <a:schemeClr val="tx1"/>
              </a:solidFill>
            </a:endParaRPr>
          </a:p>
        </p:txBody>
      </p:sp>
      <p:sp>
        <p:nvSpPr>
          <p:cNvPr id="104" name="Скругленный прямоугольник 103"/>
          <p:cNvSpPr/>
          <p:nvPr/>
        </p:nvSpPr>
        <p:spPr>
          <a:xfrm>
            <a:off x="8293695" y="181537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t>395 876,2</a:t>
            </a:r>
            <a:endParaRPr lang="ru-RU" sz="1000" dirty="0"/>
          </a:p>
        </p:txBody>
      </p:sp>
      <p:sp>
        <p:nvSpPr>
          <p:cNvPr id="105" name="Скругленный прямоугольник 104"/>
          <p:cNvSpPr/>
          <p:nvPr/>
        </p:nvSpPr>
        <p:spPr>
          <a:xfrm>
            <a:off x="8293695" y="4567453"/>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236 143,8  </a:t>
            </a:r>
            <a:endParaRPr lang="ru-RU" sz="1000" dirty="0">
              <a:solidFill>
                <a:schemeClr val="tx1"/>
              </a:solidFill>
            </a:endParaRPr>
          </a:p>
        </p:txBody>
      </p:sp>
      <p:sp>
        <p:nvSpPr>
          <p:cNvPr id="106" name="Скругленный прямоугольник 105"/>
          <p:cNvSpPr/>
          <p:nvPr/>
        </p:nvSpPr>
        <p:spPr>
          <a:xfrm>
            <a:off x="8293695" y="4939367"/>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338 980,0</a:t>
            </a:r>
            <a:endParaRPr lang="ru-RU" sz="1000" dirty="0">
              <a:solidFill>
                <a:schemeClr val="tx1"/>
              </a:solidFill>
            </a:endParaRPr>
          </a:p>
        </p:txBody>
      </p:sp>
      <p:sp>
        <p:nvSpPr>
          <p:cNvPr id="107" name="Скругленный прямоугольник 106"/>
          <p:cNvSpPr/>
          <p:nvPr/>
        </p:nvSpPr>
        <p:spPr>
          <a:xfrm>
            <a:off x="8293695" y="530776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a:t>
            </a:r>
            <a:r>
              <a:rPr lang="ru-RU" sz="1000" dirty="0" smtClean="0">
                <a:solidFill>
                  <a:schemeClr val="tx1"/>
                </a:solidFill>
              </a:rPr>
              <a:t> 820,8 </a:t>
            </a:r>
            <a:endParaRPr lang="ru-RU" sz="1000" dirty="0">
              <a:solidFill>
                <a:schemeClr val="tx1"/>
              </a:solidFill>
            </a:endParaRPr>
          </a:p>
        </p:txBody>
      </p:sp>
      <p:sp>
        <p:nvSpPr>
          <p:cNvPr id="108" name="Скругленный прямоугольник 107"/>
          <p:cNvSpPr/>
          <p:nvPr/>
        </p:nvSpPr>
        <p:spPr>
          <a:xfrm>
            <a:off x="8293695" y="594316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354 354,2</a:t>
            </a:r>
          </a:p>
        </p:txBody>
      </p:sp>
      <p:sp>
        <p:nvSpPr>
          <p:cNvPr id="109" name="Скругленный прямоугольник 108"/>
          <p:cNvSpPr/>
          <p:nvPr/>
        </p:nvSpPr>
        <p:spPr>
          <a:xfrm>
            <a:off x="8293695" y="145533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418 980,1</a:t>
            </a:r>
            <a:endParaRPr lang="ru-RU" sz="1000" i="1" dirty="0"/>
          </a:p>
        </p:txBody>
      </p:sp>
      <p:sp>
        <p:nvSpPr>
          <p:cNvPr id="110" name="Скругленный прямоугольник 109"/>
          <p:cNvSpPr/>
          <p:nvPr/>
        </p:nvSpPr>
        <p:spPr>
          <a:xfrm>
            <a:off x="8293695" y="35501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203 755,9</a:t>
            </a:r>
          </a:p>
        </p:txBody>
      </p:sp>
      <p:sp>
        <p:nvSpPr>
          <p:cNvPr id="111" name="Скругленный прямоугольник 110"/>
          <p:cNvSpPr/>
          <p:nvPr/>
        </p:nvSpPr>
        <p:spPr>
          <a:xfrm>
            <a:off x="8293695" y="3903617"/>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75 734,5</a:t>
            </a: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schemeClr val="tx1"/>
                </a:solidFill>
              </a:rPr>
              <a:t>8</a:t>
            </a:r>
            <a:r>
              <a:rPr lang="ru-RU" sz="1000" dirty="0">
                <a:solidFill>
                  <a:schemeClr val="tx1"/>
                </a:solidFill>
              </a:rPr>
              <a:t>1 843,4</a:t>
            </a:r>
          </a:p>
        </p:txBody>
      </p:sp>
      <p:sp>
        <p:nvSpPr>
          <p:cNvPr id="3" name="Номер слайда 2"/>
          <p:cNvSpPr>
            <a:spLocks noGrp="1"/>
          </p:cNvSpPr>
          <p:nvPr>
            <p:ph type="sldNum" sz="quarter" idx="12"/>
          </p:nvPr>
        </p:nvSpPr>
        <p:spPr>
          <a:xfrm>
            <a:off x="8102152" y="6493286"/>
            <a:ext cx="1006489" cy="365125"/>
          </a:xfrm>
        </p:spPr>
        <p:txBody>
          <a:bodyPr/>
          <a:lstStyle/>
          <a:p>
            <a:pPr>
              <a:defRPr/>
            </a:pPr>
            <a:fld id="{667CCBFA-BFB9-4E9F-B6F6-694D72409F22}" type="slidenum">
              <a:rPr lang="ru-RU" smtClean="0"/>
              <a:pPr>
                <a:defRPr/>
              </a:pPr>
              <a:t>38</a:t>
            </a:fld>
            <a:endParaRPr lang="ru-RU" dirty="0"/>
          </a:p>
        </p:txBody>
      </p:sp>
    </p:spTree>
    <p:extLst>
      <p:ext uri="{BB962C8B-B14F-4D97-AF65-F5344CB8AC3E}">
        <p14:creationId xmlns:p14="http://schemas.microsoft.com/office/powerpoint/2010/main" val="5572650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39</a:t>
            </a:fld>
            <a:endParaRPr lang="ru-RU" dirty="0"/>
          </a:p>
        </p:txBody>
      </p:sp>
      <p:graphicFrame>
        <p:nvGraphicFramePr>
          <p:cNvPr id="4" name="Диаграмма 3"/>
          <p:cNvGraphicFramePr/>
          <p:nvPr>
            <p:extLst>
              <p:ext uri="{D42A27DB-BD31-4B8C-83A1-F6EECF244321}">
                <p14:modId xmlns:p14="http://schemas.microsoft.com/office/powerpoint/2010/main" val="949470455"/>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3441024738"/>
              </p:ext>
            </p:extLst>
          </p:nvPr>
        </p:nvGraphicFramePr>
        <p:xfrm>
          <a:off x="1475658" y="694521"/>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2019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2019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1 321,4</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1 321,4</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11</a:t>
                      </a:r>
                      <a:r>
                        <a:rPr lang="ru-RU" sz="1300" baseline="0" dirty="0" smtClean="0">
                          <a:latin typeface="Times New Roman" panose="02020603050405020304" pitchFamily="18" charset="0"/>
                          <a:cs typeface="Times New Roman" panose="02020603050405020304" pitchFamily="18" charset="0"/>
                        </a:rPr>
                        <a:t> 462,3</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10 904,1</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95,1</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10 910,3</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10 841,5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99,4</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865,9</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823,3</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95,1</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24 559,9</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23 890,3</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97,3</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
        <p:nvSpPr>
          <p:cNvPr id="12" name="TextBox 11"/>
          <p:cNvSpPr txBox="1"/>
          <p:nvPr/>
        </p:nvSpPr>
        <p:spPr>
          <a:xfrm>
            <a:off x="1907704" y="3136531"/>
            <a:ext cx="3456384" cy="442674"/>
          </a:xfrm>
          <a:prstGeom prst="wedgeRoundRectCallout">
            <a:avLst>
              <a:gd name="adj1" fmla="val 63428"/>
              <a:gd name="adj2" fmla="val -11117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000" dirty="0" err="1" smtClean="0">
                <a:solidFill>
                  <a:prstClr val="black"/>
                </a:solidFill>
                <a:latin typeface="Times New Roman" panose="02020603050405020304" pitchFamily="18" charset="0"/>
                <a:cs typeface="Times New Roman" panose="02020603050405020304" pitchFamily="18" charset="0"/>
              </a:rPr>
              <a:t>недостижение</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плановых значений в связи </a:t>
            </a:r>
            <a:r>
              <a:rPr lang="ru-RU" sz="1000" dirty="0" smtClean="0">
                <a:solidFill>
                  <a:prstClr val="black"/>
                </a:solidFill>
                <a:latin typeface="Times New Roman" panose="02020603050405020304" pitchFamily="18" charset="0"/>
                <a:cs typeface="Times New Roman" panose="02020603050405020304" pitchFamily="18" charset="0"/>
              </a:rPr>
              <a:t>с экономией </a:t>
            </a:r>
            <a:r>
              <a:rPr lang="ru-RU" sz="1000" dirty="0">
                <a:solidFill>
                  <a:prstClr val="black"/>
                </a:solidFill>
                <a:latin typeface="Times New Roman" panose="02020603050405020304" pitchFamily="18" charset="0"/>
                <a:cs typeface="Times New Roman" panose="02020603050405020304" pitchFamily="18" charset="0"/>
              </a:rPr>
              <a:t>по конкурсным </a:t>
            </a:r>
            <a:r>
              <a:rPr lang="ru-RU" sz="1000" dirty="0" smtClean="0">
                <a:solidFill>
                  <a:prstClr val="black"/>
                </a:solidFill>
                <a:latin typeface="Times New Roman" panose="02020603050405020304" pitchFamily="18" charset="0"/>
                <a:cs typeface="Times New Roman" panose="02020603050405020304" pitchFamily="18" charset="0"/>
              </a:rPr>
              <a:t>процедурам</a:t>
            </a:r>
          </a:p>
        </p:txBody>
      </p:sp>
    </p:spTree>
    <p:extLst>
      <p:ext uri="{BB962C8B-B14F-4D97-AF65-F5344CB8AC3E}">
        <p14:creationId xmlns:p14="http://schemas.microsoft.com/office/powerpoint/2010/main" val="11932910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588224" y="1219267"/>
            <a:ext cx="2304256" cy="4589830"/>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a:t>
            </a:r>
            <a:r>
              <a:rPr lang="ru-RU" sz="1100" dirty="0" smtClean="0">
                <a:solidFill>
                  <a:prstClr val="black"/>
                </a:solidFill>
                <a:latin typeface="Times New Roman" panose="02020603050405020304" pitchFamily="18" charset="0"/>
                <a:cs typeface="Times New Roman" panose="02020603050405020304" pitchFamily="18" charset="0"/>
              </a:rPr>
              <a:t>муниципальным районам (городским округам) рассчитывается  </a:t>
            </a:r>
            <a:r>
              <a:rPr lang="ru-RU" sz="1100" dirty="0">
                <a:solidFill>
                  <a:prstClr val="black"/>
                </a:solidFill>
                <a:latin typeface="Times New Roman" panose="02020603050405020304" pitchFamily="18" charset="0"/>
                <a:cs typeface="Times New Roman" panose="02020603050405020304" pitchFamily="18" charset="0"/>
              </a:rPr>
              <a:t>в соответствии </a:t>
            </a:r>
            <a:r>
              <a:rPr lang="ru-RU" sz="1100" dirty="0" smtClean="0">
                <a:solidFill>
                  <a:prstClr val="black"/>
                </a:solidFill>
                <a:latin typeface="Times New Roman" panose="02020603050405020304" pitchFamily="18" charset="0"/>
                <a:cs typeface="Times New Roman" panose="02020603050405020304" pitchFamily="18" charset="0"/>
              </a:rPr>
              <a:t>с методиками</a:t>
            </a:r>
            <a:r>
              <a:rPr lang="ru-RU" sz="1100" dirty="0">
                <a:solidFill>
                  <a:prstClr val="black"/>
                </a:solidFill>
                <a:latin typeface="Times New Roman" panose="02020603050405020304" pitchFamily="18" charset="0"/>
                <a:cs typeface="Times New Roman" panose="02020603050405020304" pitchFamily="18" charset="0"/>
              </a:rPr>
              <a:t>, установленными </a:t>
            </a:r>
            <a:r>
              <a:rPr lang="ru-RU" sz="1100" dirty="0" smtClean="0">
                <a:solidFill>
                  <a:prstClr val="black"/>
                </a:solidFill>
                <a:latin typeface="Times New Roman" panose="02020603050405020304" pitchFamily="18" charset="0"/>
                <a:cs typeface="Times New Roman" panose="02020603050405020304" pitchFamily="18" charset="0"/>
              </a:rPr>
              <a:t>Законом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от 23 июля 2001 г. № 36 «О регулировании бюджетных правоотношений в Чувашской Республике</a:t>
            </a:r>
            <a:r>
              <a:rPr lang="ru-RU" sz="1100" dirty="0" smtClean="0">
                <a:solidFill>
                  <a:prstClr val="black"/>
                </a:solidFill>
                <a:latin typeface="Times New Roman" panose="02020603050405020304" pitchFamily="18" charset="0"/>
                <a:cs typeface="Times New Roman" panose="02020603050405020304" pitchFamily="18" charset="0"/>
              </a:rPr>
              <a:t>»:</a:t>
            </a:r>
          </a:p>
          <a:p>
            <a:pPr algn="just"/>
            <a:endParaRPr lang="ru-RU" sz="1100" dirty="0" smtClean="0">
              <a:solidFill>
                <a:prstClr val="black"/>
              </a:solidFill>
              <a:latin typeface="Times New Roman" panose="02020603050405020304" pitchFamily="18" charset="0"/>
              <a:cs typeface="Times New Roman" panose="02020603050405020304" pitchFamily="18" charset="0"/>
            </a:endParaRP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 – 13 статья;</a:t>
            </a: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 муниципальных районов (городских округов) – 16 статья,</a:t>
            </a: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поселений – статья 17.3 указанного закона.</a:t>
            </a:r>
            <a:endParaRPr lang="ru-RU" sz="1050" dirty="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40</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Финансовая помощь муниципальным районам и городским округам Чувашской Республики </a:t>
            </a:r>
            <a:r>
              <a:rPr lang="ru-RU" sz="1600" dirty="0" smtClean="0">
                <a:solidFill>
                  <a:prstClr val="black"/>
                </a:solidFill>
                <a:effectLst/>
                <a:latin typeface="Times New Roman" panose="02020603050405020304" pitchFamily="18" charset="0"/>
                <a:cs typeface="Times New Roman" panose="02020603050405020304" pitchFamily="18" charset="0"/>
              </a:rPr>
              <a:t>на 2019 год</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280110429"/>
              </p:ext>
            </p:extLst>
          </p:nvPr>
        </p:nvGraphicFramePr>
        <p:xfrm>
          <a:off x="323528" y="751571"/>
          <a:ext cx="6192689" cy="5938173"/>
        </p:xfrm>
        <a:graphic>
          <a:graphicData uri="http://schemas.openxmlformats.org/drawingml/2006/table">
            <a:tbl>
              <a:tblPr>
                <a:tableStyleId>{5C22544A-7EE6-4342-B048-85BDC9FD1C3A}</a:tableStyleId>
              </a:tblPr>
              <a:tblGrid>
                <a:gridCol w="1105624"/>
                <a:gridCol w="766585"/>
                <a:gridCol w="863242"/>
                <a:gridCol w="899215"/>
                <a:gridCol w="1297882"/>
                <a:gridCol w="1260141"/>
              </a:tblGrid>
              <a:tr h="157150">
                <a:tc rowSpan="2">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Наименование муниципальных образований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gridSpan="5">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в том числе:</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r>
              <a:tr h="1368152">
                <a:tc v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Финансовая помощь - всего</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муниципальных районов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Дотации для финансового обеспечения исполнения расходных обязательств муниципальных районов (городских округов) в целях недопущения образования просроченной кредиторской задолженности</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Алатырский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83 796,0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41 403,3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13 099,4</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29 293,3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80 825,7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37 563,3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2 563,3</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13 881,5</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26 817,6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Батыревский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a:rPr>
                        <a:t>92 623,8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29 799,3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7 415,3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30 285,0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25 124,2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Вурнарский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52 975,6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27 128,2</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25 847,4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Ибресинский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77 417,9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28 813,4</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4 258,0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20 693,0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23 653,5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Канашский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136 915,7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77 241,8</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31 668,9</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28 005,0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Козловский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46 883,5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3 990,9</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16 406,0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26 486,6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Комсомольский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a:rPr>
                        <a:t>72 113,9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23 835,7</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22 121,7</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26 156,5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Красноармейский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a:rPr>
                        <a:t>38 464,0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11 884,7</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26 579,3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Красночетайский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a:rPr>
                        <a:t>75 270,8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34 794,0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12 447,0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28 029,8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Марпосадский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78 927,1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33 669,8</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19 623,1</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25 634,2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Моргаушский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66 042,2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1 931,2</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10 103,5</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28 425,0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25 582,5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Порецкий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58 947,1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19 665,4</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10 805,7</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28 476,0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Урмарский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82 861,8 </a:t>
                      </a:r>
                    </a:p>
                  </a:txBody>
                  <a:tcPr marL="9525" marR="9525" marT="9525"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33 978,5</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2 214,8</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20 124,9</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26 543,6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Цивильский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57 632,1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30 344,3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a:rPr>
                        <a:t>27 287,8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Чебоксарский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81 429,7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1 853,3</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52 703,9</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26 872,5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Шемуршинский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73 316,7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33 233,9</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11 003,0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29 079,8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Шумерлинский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89 911,7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46 446,6</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7 999,8</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35 465,3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Ядринский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54 489,4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6 783,8</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345,0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21 897,5</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25 463,1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Яльчикский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63 673,3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22 753,9</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14 868,8</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26 050,6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Янтиковский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76 235,3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34 466,0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12 908,6</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28 860,7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Алатырь</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67 741,2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5 099,0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54 859,4 </a:t>
                      </a:r>
                    </a:p>
                  </a:txBody>
                  <a:tcPr marL="9525" marR="9525" marT="9525"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7 782,8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Канаш</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27 615,5 </a:t>
                      </a: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a:effectLst/>
                          <a:latin typeface="Times New Roman" panose="02020603050405020304" pitchFamily="18" charset="0"/>
                          <a:cs typeface="Times New Roman" panose="02020603050405020304" pitchFamily="18" charset="0"/>
                        </a:rPr>
                        <a:t>3 450,9</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24 164,6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Новочебоксарск</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a:rPr>
                        <a:t>85 073,3 </a:t>
                      </a:r>
                    </a:p>
                  </a:txBody>
                  <a:tcPr marL="9525" marR="9525" marT="9525"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65 365,5</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a:rPr>
                        <a:t>19 707,8 </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Чебоксары</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smtClean="0">
                          <a:solidFill>
                            <a:srgbClr val="000000"/>
                          </a:solidFill>
                          <a:effectLst/>
                          <a:latin typeface="Times New Roman"/>
                        </a:rPr>
                        <a:t>0,0</a:t>
                      </a:r>
                      <a:endParaRPr lang="ru-RU" sz="900" b="1"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smtClean="0">
                          <a:solidFill>
                            <a:srgbClr val="000000"/>
                          </a:solidFill>
                          <a:effectLst/>
                          <a:latin typeface="Times New Roman"/>
                        </a:rPr>
                        <a:t>0,0</a:t>
                      </a:r>
                      <a:endParaRPr lang="ru-RU" sz="900" b="0"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a:effectLst/>
                          <a:latin typeface="Times New Roman" panose="02020603050405020304" pitchFamily="18" charset="0"/>
                          <a:cs typeface="Times New Roman" panose="02020603050405020304" pitchFamily="18" charset="0"/>
                        </a:rPr>
                        <a:t>г. Шумерля</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dirty="0" smtClean="0">
                          <a:solidFill>
                            <a:srgbClr val="000000"/>
                          </a:solidFill>
                          <a:effectLst/>
                          <a:latin typeface="Times New Roman"/>
                        </a:rPr>
                        <a:t>30 474,6 </a:t>
                      </a:r>
                      <a:endParaRPr lang="ru-RU" sz="900" b="1"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3 289,6</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a:effectLst/>
                          <a:latin typeface="Times New Roman" panose="02020603050405020304" pitchFamily="18" charset="0"/>
                          <a:cs typeface="Times New Roman" panose="02020603050405020304" pitchFamily="18" charset="0"/>
                        </a:rPr>
                        <a:t>3 561,6</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0" i="0" u="none" strike="noStrike" dirty="0" smtClean="0">
                          <a:solidFill>
                            <a:srgbClr val="000000"/>
                          </a:solidFill>
                          <a:effectLst/>
                          <a:latin typeface="Times New Roman"/>
                        </a:rPr>
                        <a:t>23 623,4 </a:t>
                      </a:r>
                      <a:endParaRPr lang="ru-RU" sz="900" b="0"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r>
              <a:tr h="151296">
                <a:tc>
                  <a:txBody>
                    <a:bodyPr/>
                    <a:lstStyle/>
                    <a:p>
                      <a:pPr algn="l"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endParaRPr lang="ru-RU" sz="1200" b="1"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r>
              <a:tr h="140907">
                <a:tc>
                  <a:txBody>
                    <a:bodyPr/>
                    <a:lstStyle/>
                    <a:p>
                      <a:pPr algn="l" fontAlgn="ctr"/>
                      <a:r>
                        <a:rPr lang="ru-RU" sz="900" b="1" u="none" strike="noStrike" dirty="0">
                          <a:effectLst/>
                          <a:latin typeface="Times New Roman" panose="02020603050405020304" pitchFamily="18" charset="0"/>
                          <a:cs typeface="Times New Roman" panose="02020603050405020304" pitchFamily="18" charset="0"/>
                        </a:rPr>
                        <a:t>Итого</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u="none" strike="noStrike" dirty="0">
                          <a:effectLst/>
                          <a:latin typeface="Times New Roman" panose="02020603050405020304" pitchFamily="18" charset="0"/>
                          <a:cs typeface="Times New Roman" panose="02020603050405020304" pitchFamily="18" charset="0"/>
                        </a:rPr>
                        <a:t>1 </a:t>
                      </a:r>
                      <a:r>
                        <a:rPr lang="ru-RU" sz="900" b="1" u="none" strike="noStrike" dirty="0" smtClean="0">
                          <a:effectLst/>
                          <a:latin typeface="Times New Roman" panose="02020603050405020304" pitchFamily="18" charset="0"/>
                          <a:cs typeface="Times New Roman" panose="02020603050405020304" pitchFamily="18" charset="0"/>
                        </a:rPr>
                        <a:t>751 657,9</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1" u="none" strike="noStrike" dirty="0" smtClean="0">
                          <a:effectLst/>
                          <a:latin typeface="Times New Roman" panose="02020603050405020304" pitchFamily="18" charset="0"/>
                          <a:cs typeface="Times New Roman" panose="02020603050405020304" pitchFamily="18" charset="0"/>
                        </a:rPr>
                        <a:t>581 987,3</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1" i="0" u="none" strike="noStrike" dirty="0" smtClean="0">
                          <a:effectLst/>
                          <a:latin typeface="Times New Roman" panose="02020603050405020304" pitchFamily="18" charset="0"/>
                          <a:cs typeface="Times New Roman" panose="02020603050405020304" pitchFamily="18" charset="0"/>
                        </a:rPr>
                        <a:t>92 762,7</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1" u="none" strike="noStrike" dirty="0">
                          <a:effectLst/>
                          <a:latin typeface="Times New Roman" panose="02020603050405020304" pitchFamily="18" charset="0"/>
                          <a:cs typeface="Times New Roman" panose="02020603050405020304" pitchFamily="18" charset="0"/>
                        </a:rPr>
                        <a:t>430 320,0</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r>
                        <a:rPr lang="ru-RU" sz="900" b="1" i="0" u="none" strike="noStrike" dirty="0" smtClean="0">
                          <a:effectLst/>
                          <a:latin typeface="Times New Roman" panose="02020603050405020304" pitchFamily="18" charset="0"/>
                          <a:cs typeface="Times New Roman" panose="02020603050405020304" pitchFamily="18" charset="0"/>
                        </a:rPr>
                        <a:t>646 587,9</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r>
            </a:tbl>
          </a:graphicData>
        </a:graphic>
      </p:graphicFrame>
    </p:spTree>
    <p:extLst>
      <p:ext uri="{BB962C8B-B14F-4D97-AF65-F5344CB8AC3E}">
        <p14:creationId xmlns:p14="http://schemas.microsoft.com/office/powerpoint/2010/main" val="29720686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Диаграмма 11"/>
          <p:cNvGraphicFramePr/>
          <p:nvPr>
            <p:extLst>
              <p:ext uri="{D42A27DB-BD31-4B8C-83A1-F6EECF244321}">
                <p14:modId xmlns:p14="http://schemas.microsoft.com/office/powerpoint/2010/main" val="2065087173"/>
              </p:ext>
            </p:extLst>
          </p:nvPr>
        </p:nvGraphicFramePr>
        <p:xfrm>
          <a:off x="90923" y="-3264945"/>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endParaRPr lang="ru-RU" altLang="ru-RU" sz="1600" b="1">
              <a:solidFill>
                <a:srgbClr val="000000"/>
              </a:solidFill>
            </a:endParaRPr>
          </a:p>
        </p:txBody>
      </p:sp>
      <p:sp>
        <p:nvSpPr>
          <p:cNvPr id="8" name="Скругленный прямоугольник 7"/>
          <p:cNvSpPr/>
          <p:nvPr/>
        </p:nvSpPr>
        <p:spPr>
          <a:xfrm>
            <a:off x="259730" y="692776"/>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a:r>
              <a:rPr lang="ru-RU" sz="1400" b="1" dirty="0" smtClean="0">
                <a:solidFill>
                  <a:schemeClr val="tx1"/>
                </a:solidFill>
                <a:latin typeface="Times New Roman" panose="02020603050405020304" pitchFamily="18" charset="0"/>
                <a:cs typeface="Times New Roman" panose="02020603050405020304" pitchFamily="18" charset="0"/>
              </a:rPr>
              <a:t>утверждены 22 госпрограмм</a:t>
            </a:r>
            <a:r>
              <a:rPr lang="ru-RU" sz="1400" b="1" dirty="0">
                <a:solidFill>
                  <a:schemeClr val="tx1"/>
                </a:solidFill>
                <a:latin typeface="Times New Roman" panose="02020603050405020304" pitchFamily="18" charset="0"/>
                <a:cs typeface="Times New Roman" panose="02020603050405020304" pitchFamily="18" charset="0"/>
              </a:rPr>
              <a:t>ы</a:t>
            </a:r>
            <a:r>
              <a:rPr lang="ru-RU" sz="1400" b="1" dirty="0" smtClean="0">
                <a:solidFill>
                  <a:schemeClr val="tx1"/>
                </a:solidFill>
                <a:latin typeface="Times New Roman" panose="02020603050405020304" pitchFamily="18" charset="0"/>
                <a:cs typeface="Times New Roman" panose="02020603050405020304" pitchFamily="18" charset="0"/>
              </a:rPr>
              <a:t> Чувашской Республики </a:t>
            </a: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Скругленный прямоугольник 12"/>
          <p:cNvSpPr/>
          <p:nvPr/>
        </p:nvSpPr>
        <p:spPr>
          <a:xfrm>
            <a:off x="348642" y="6105327"/>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300" b="1" dirty="0" smtClean="0">
                <a:solidFill>
                  <a:schemeClr val="tx1"/>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2019 г. – 100%.</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41</a:t>
            </a:fld>
            <a:endParaRPr lang="ru-RU" dirty="0"/>
          </a:p>
        </p:txBody>
      </p:sp>
    </p:spTree>
    <p:extLst>
      <p:ext uri="{BB962C8B-B14F-4D97-AF65-F5344CB8AC3E}">
        <p14:creationId xmlns:p14="http://schemas.microsoft.com/office/powerpoint/2010/main" val="78089632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73038" y="764704"/>
            <a:ext cx="6623050" cy="14843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повышение бюджетного потенциала, устойчивости и сбалансированности системы общественных финансов в Чувашской Республике;</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оптимизация долговой нагрузки на республиканский бюджет Чувашской Республики;</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обеспечение эффективного функционирования государственного сектора экономики Чувашской Республики.</a:t>
            </a: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b="1" dirty="0">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7"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C49BD82-308D-4C86-A685-998A61E8EB56}" type="slidenum">
              <a:rPr lang="ru-RU" altLang="ru-RU" sz="1400" smtClean="0"/>
              <a:pPr>
                <a:spcBef>
                  <a:spcPct val="0"/>
                </a:spcBef>
                <a:buFontTx/>
                <a:buNone/>
              </a:pPr>
              <a:t>42</a:t>
            </a:fld>
            <a:endParaRPr lang="ru-RU" altLang="ru-RU" sz="1400" dirty="0" smtClean="0"/>
          </a:p>
        </p:txBody>
      </p:sp>
      <p:grpSp>
        <p:nvGrpSpPr>
          <p:cNvPr id="239626" name="Группа 24"/>
          <p:cNvGrpSpPr>
            <a:grpSpLocks/>
          </p:cNvGrpSpPr>
          <p:nvPr/>
        </p:nvGrpSpPr>
        <p:grpSpPr bwMode="auto">
          <a:xfrm>
            <a:off x="4115922" y="2550870"/>
            <a:ext cx="4909015" cy="676276"/>
            <a:chOff x="1633081" y="-487239"/>
            <a:chExt cx="4800033" cy="676571"/>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6" name="Скругленный прямоугольник 25"/>
            <p:cNvSpPr/>
            <p:nvPr/>
          </p:nvSpPr>
          <p:spPr>
            <a:xfrm>
              <a:off x="1633081" y="-487239"/>
              <a:ext cx="4800033" cy="676571"/>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Скругленный прямоугольник 4"/>
            <p:cNvSpPr/>
            <p:nvPr/>
          </p:nvSpPr>
          <p:spPr>
            <a:xfrm>
              <a:off x="1694313" y="-418947"/>
              <a:ext cx="4738800" cy="576251"/>
            </a:xfrm>
            <a:prstGeom prst="rect">
              <a:avLst/>
            </a:prstGeom>
            <a:grp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Расходы в разрезе </a:t>
              </a:r>
            </a:p>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подпрограмм в </a:t>
              </a:r>
              <a:r>
                <a:rPr lang="ru-RU" b="1" i="1" dirty="0" smtClean="0">
                  <a:solidFill>
                    <a:schemeClr val="tx1"/>
                  </a:solidFill>
                  <a:latin typeface="Times New Roman" panose="02020603050405020304" pitchFamily="18" charset="0"/>
                  <a:cs typeface="Times New Roman" panose="02020603050405020304" pitchFamily="18" charset="0"/>
                </a:rPr>
                <a:t>2019 </a:t>
              </a:r>
              <a:r>
                <a:rPr lang="ru-RU" b="1" i="1" dirty="0">
                  <a:solidFill>
                    <a:schemeClr val="tx1"/>
                  </a:solidFill>
                  <a:latin typeface="Times New Roman" panose="02020603050405020304" pitchFamily="18" charset="0"/>
                  <a:cs typeface="Times New Roman" panose="02020603050405020304" pitchFamily="18" charset="0"/>
                </a:rPr>
                <a:t>г., млн. руб.</a:t>
              </a:r>
            </a:p>
          </p:txBody>
        </p:sp>
      </p:grpSp>
      <p:sp>
        <p:nvSpPr>
          <p:cNvPr id="30" name="Скругленный прямоугольник 4"/>
          <p:cNvSpPr/>
          <p:nvPr/>
        </p:nvSpPr>
        <p:spPr bwMode="auto">
          <a:xfrm>
            <a:off x="4127428" y="3805671"/>
            <a:ext cx="3096000" cy="65216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Совершенствование бюджетной политики и </a:t>
            </a:r>
            <a:r>
              <a:rPr lang="ru-RU" sz="1200" dirty="0" smtClean="0">
                <a:solidFill>
                  <a:schemeClr val="tx1"/>
                </a:solidFill>
                <a:latin typeface="Times New Roman" panose="02020603050405020304" pitchFamily="18" charset="0"/>
                <a:cs typeface="Times New Roman" panose="02020603050405020304" pitchFamily="18" charset="0"/>
              </a:rPr>
              <a:t>обеспечение сбалансированности консолидированного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239628" name="Группа 30"/>
          <p:cNvGrpSpPr>
            <a:grpSpLocks/>
          </p:cNvGrpSpPr>
          <p:nvPr/>
        </p:nvGrpSpPr>
        <p:grpSpPr bwMode="auto">
          <a:xfrm>
            <a:off x="4127428" y="4527568"/>
            <a:ext cx="3096000" cy="540000"/>
            <a:chOff x="5389" y="1495750"/>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2" name="Скругленный прямоугольник 31"/>
            <p:cNvSpPr/>
            <p:nvPr/>
          </p:nvSpPr>
          <p:spPr>
            <a:xfrm>
              <a:off x="5389" y="1495750"/>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Скругленный прямоугольник 4"/>
            <p:cNvSpPr/>
            <p:nvPr/>
          </p:nvSpPr>
          <p:spPr>
            <a:xfrm>
              <a:off x="25643" y="1516142"/>
              <a:ext cx="2842228" cy="63651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Повышение эффективности бюджетных расходов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0" name="Группа 36"/>
          <p:cNvGrpSpPr>
            <a:grpSpLocks/>
          </p:cNvGrpSpPr>
          <p:nvPr/>
        </p:nvGrpSpPr>
        <p:grpSpPr bwMode="auto">
          <a:xfrm>
            <a:off x="4127428" y="5181698"/>
            <a:ext cx="3096000" cy="540000"/>
            <a:chOff x="0" y="2894454"/>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8" name="Скругленный прямоугольник 37"/>
            <p:cNvSpPr/>
            <p:nvPr/>
          </p:nvSpPr>
          <p:spPr>
            <a:xfrm>
              <a:off x="0" y="2894454"/>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4"/>
            <p:cNvSpPr/>
            <p:nvPr/>
          </p:nvSpPr>
          <p:spPr>
            <a:xfrm>
              <a:off x="20407" y="2913533"/>
              <a:ext cx="2841922"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200" dirty="0" smtClean="0">
                  <a:solidFill>
                    <a:schemeClr val="tx1"/>
                  </a:solidFill>
                  <a:latin typeface="Times New Roman" panose="02020603050405020304" pitchFamily="18" charset="0"/>
                  <a:cs typeface="Times New Roman" panose="02020603050405020304" pitchFamily="18" charset="0"/>
                </a:rPr>
                <a:t>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1" name="Группа 39"/>
          <p:cNvGrpSpPr>
            <a:grpSpLocks/>
          </p:cNvGrpSpPr>
          <p:nvPr/>
        </p:nvGrpSpPr>
        <p:grpSpPr bwMode="auto">
          <a:xfrm>
            <a:off x="7375255" y="3861751"/>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2 614,4</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68992" y="4527568"/>
            <a:ext cx="720000" cy="540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7" y="1518295"/>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10,2</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407964" y="5175995"/>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158,3</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84345" y="3861751"/>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2 549,2</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78082" y="4527568"/>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10,2</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94619" y="5169445"/>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156,2</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1" name="Группа 60"/>
          <p:cNvGrpSpPr/>
          <p:nvPr/>
        </p:nvGrpSpPr>
        <p:grpSpPr>
          <a:xfrm>
            <a:off x="4127428" y="3277595"/>
            <a:ext cx="3096000" cy="367429"/>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4" y="605093"/>
              <a:ext cx="2155678"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68992" y="3275001"/>
            <a:ext cx="720000" cy="367429"/>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7" name="Группа 66"/>
          <p:cNvGrpSpPr/>
          <p:nvPr/>
        </p:nvGrpSpPr>
        <p:grpSpPr>
          <a:xfrm>
            <a:off x="8278082" y="3266482"/>
            <a:ext cx="720000" cy="378542"/>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74" name="Диаграмма 73"/>
          <p:cNvGraphicFramePr>
            <a:graphicFrameLocks/>
          </p:cNvGraphicFramePr>
          <p:nvPr>
            <p:extLst>
              <p:ext uri="{D42A27DB-BD31-4B8C-83A1-F6EECF244321}">
                <p14:modId xmlns:p14="http://schemas.microsoft.com/office/powerpoint/2010/main" val="700208967"/>
              </p:ext>
            </p:extLst>
          </p:nvPr>
        </p:nvGraphicFramePr>
        <p:xfrm>
          <a:off x="33363" y="3008932"/>
          <a:ext cx="4082559" cy="29163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138224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48802"/>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утвержденного объема безвозмездных поступлений), %</a:t>
            </a:r>
          </a:p>
        </p:txBody>
      </p:sp>
      <p:sp>
        <p:nvSpPr>
          <p:cNvPr id="35" name="Скругленный прямоугольник 34"/>
          <p:cNvSpPr/>
          <p:nvPr/>
        </p:nvSpPr>
        <p:spPr>
          <a:xfrm>
            <a:off x="66675" y="392663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Темп роста налоговых и неналоговых доходов республиканского бюджета Чувашской Республики (% к предыдущему году)</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Доля просроченной задолженности по бюджетным кредитам, предоставленным из федерального бюджета, в общем объеме задолженности по бюджетным кредитам, предоставленным из федерального бюджета, %</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2019 </a:t>
              </a:r>
              <a:endParaRPr lang="ru-RU" sz="1400" b="1" dirty="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2019</a:t>
              </a:r>
            </a:p>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1</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0</a:t>
              </a:r>
              <a:endParaRPr lang="ru-RU" sz="1400" b="1" dirty="0" smtClean="0">
                <a:solidFill>
                  <a:schemeClr val="tx1"/>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57204" y="3040727"/>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9805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102,1</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4" name="Группа 85"/>
          <p:cNvGrpSpPr>
            <a:grpSpLocks/>
          </p:cNvGrpSpPr>
          <p:nvPr/>
        </p:nvGrpSpPr>
        <p:grpSpPr bwMode="auto">
          <a:xfrm>
            <a:off x="5581991" y="3040728"/>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33,8</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9805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102,9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9" name="Группа 100"/>
          <p:cNvGrpSpPr>
            <a:grpSpLocks/>
          </p:cNvGrpSpPr>
          <p:nvPr/>
        </p:nvGrpSpPr>
        <p:grpSpPr bwMode="auto">
          <a:xfrm>
            <a:off x="6506778" y="3040727"/>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48,0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9805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2"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103,9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84" name="Группа 115"/>
          <p:cNvGrpSpPr>
            <a:grpSpLocks/>
          </p:cNvGrpSpPr>
          <p:nvPr/>
        </p:nvGrpSpPr>
        <p:grpSpPr bwMode="auto">
          <a:xfrm>
            <a:off x="7431565" y="3040727"/>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44,0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41282" y="3903759"/>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7E222503-0E88-4674-B39F-378D70ABE7FE}" type="slidenum">
              <a:rPr lang="ru-RU" altLang="ru-RU" sz="1400" smtClean="0"/>
              <a:pPr>
                <a:spcBef>
                  <a:spcPct val="0"/>
                </a:spcBef>
                <a:buFontTx/>
                <a:buNone/>
              </a:pPr>
              <a:t>43</a:t>
            </a:fld>
            <a:endParaRPr lang="ru-RU" altLang="ru-RU" sz="1400" smtClean="0"/>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2</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3040728"/>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41,0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90446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Tree>
    <p:extLst>
      <p:ext uri="{BB962C8B-B14F-4D97-AF65-F5344CB8AC3E}">
        <p14:creationId xmlns:p14="http://schemas.microsoft.com/office/powerpoint/2010/main" val="3880849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160" y="836712"/>
            <a:ext cx="6368436"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600" dirty="0" smtClean="0">
                <a:solidFill>
                  <a:prstClr val="black"/>
                </a:solidFill>
                <a:latin typeface="Times New Roman" panose="02020603050405020304" pitchFamily="18" charset="0"/>
                <a:cs typeface="Times New Roman" panose="02020603050405020304" pitchFamily="18" charset="0"/>
              </a:rPr>
              <a:t>управления </a:t>
            </a:r>
            <a:r>
              <a:rPr lang="ru-RU" sz="16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рямоугольник 3"/>
          <p:cNvSpPr/>
          <p:nvPr/>
        </p:nvSpPr>
        <p:spPr>
          <a:xfrm>
            <a:off x="4355976" y="2492896"/>
            <a:ext cx="4568236" cy="4248472"/>
          </a:xfrm>
          <a:prstGeom prst="rect">
            <a:avLst/>
          </a:prstGeom>
          <a:ln>
            <a:noFill/>
          </a:ln>
        </p:spPr>
      </p:sp>
      <p:sp>
        <p:nvSpPr>
          <p:cNvPr id="6" name="Полилиния 5"/>
          <p:cNvSpPr/>
          <p:nvPr/>
        </p:nvSpPr>
        <p:spPr>
          <a:xfrm>
            <a:off x="4358405" y="2494296"/>
            <a:ext cx="4459852" cy="551556"/>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8" name="Полилиния 7"/>
          <p:cNvSpPr/>
          <p:nvPr/>
        </p:nvSpPr>
        <p:spPr>
          <a:xfrm>
            <a:off x="4357225" y="3116680"/>
            <a:ext cx="2448283" cy="341891"/>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4357230" y="3498526"/>
            <a:ext cx="2448272" cy="48806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p:txBody>
      </p:sp>
      <p:sp>
        <p:nvSpPr>
          <p:cNvPr id="15" name="Полилиния 14"/>
          <p:cNvSpPr/>
          <p:nvPr/>
        </p:nvSpPr>
        <p:spPr>
          <a:xfrm>
            <a:off x="4357232" y="4001341"/>
            <a:ext cx="2448269" cy="787715"/>
          </a:xfrm>
          <a:custGeom>
            <a:avLst/>
            <a:gdLst>
              <a:gd name="connsiteX0" fmla="*/ 0 w 2291198"/>
              <a:gd name="connsiteY0" fmla="*/ 78772 h 787715"/>
              <a:gd name="connsiteX1" fmla="*/ 78772 w 2291198"/>
              <a:gd name="connsiteY1" fmla="*/ 0 h 787715"/>
              <a:gd name="connsiteX2" fmla="*/ 2212427 w 2291198"/>
              <a:gd name="connsiteY2" fmla="*/ 0 h 787715"/>
              <a:gd name="connsiteX3" fmla="*/ 2291199 w 2291198"/>
              <a:gd name="connsiteY3" fmla="*/ 78772 h 787715"/>
              <a:gd name="connsiteX4" fmla="*/ 2291198 w 2291198"/>
              <a:gd name="connsiteY4" fmla="*/ 708944 h 787715"/>
              <a:gd name="connsiteX5" fmla="*/ 2212426 w 2291198"/>
              <a:gd name="connsiteY5" fmla="*/ 787716 h 787715"/>
              <a:gd name="connsiteX6" fmla="*/ 78772 w 2291198"/>
              <a:gd name="connsiteY6" fmla="*/ 787715 h 787715"/>
              <a:gd name="connsiteX7" fmla="*/ 0 w 2291198"/>
              <a:gd name="connsiteY7" fmla="*/ 708943 h 787715"/>
              <a:gd name="connsiteX8" fmla="*/ 0 w 2291198"/>
              <a:gd name="connsiteY8" fmla="*/ 78772 h 78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8" h="787715">
                <a:moveTo>
                  <a:pt x="0" y="78772"/>
                </a:moveTo>
                <a:cubicBezTo>
                  <a:pt x="0" y="35267"/>
                  <a:pt x="35267" y="0"/>
                  <a:pt x="78772" y="0"/>
                </a:cubicBezTo>
                <a:lnTo>
                  <a:pt x="2212427" y="0"/>
                </a:lnTo>
                <a:cubicBezTo>
                  <a:pt x="2255932" y="0"/>
                  <a:pt x="2291199" y="35267"/>
                  <a:pt x="2291199" y="78772"/>
                </a:cubicBezTo>
                <a:cubicBezTo>
                  <a:pt x="2291199" y="288829"/>
                  <a:pt x="2291198" y="498887"/>
                  <a:pt x="2291198" y="708944"/>
                </a:cubicBezTo>
                <a:cubicBezTo>
                  <a:pt x="2291198" y="752449"/>
                  <a:pt x="2255931" y="787716"/>
                  <a:pt x="2212426" y="787716"/>
                </a:cubicBezTo>
                <a:lnTo>
                  <a:pt x="78772" y="787715"/>
                </a:lnTo>
                <a:cubicBezTo>
                  <a:pt x="35267" y="787715"/>
                  <a:pt x="0" y="752448"/>
                  <a:pt x="0" y="708943"/>
                </a:cubicBezTo>
                <a:lnTo>
                  <a:pt x="0" y="787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791" tIns="68791" rIns="68791" bIns="6879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a:t>
            </a:r>
          </a:p>
        </p:txBody>
      </p:sp>
      <p:sp>
        <p:nvSpPr>
          <p:cNvPr id="16" name="Полилиния 15"/>
          <p:cNvSpPr/>
          <p:nvPr/>
        </p:nvSpPr>
        <p:spPr>
          <a:xfrm>
            <a:off x="4357237" y="4855185"/>
            <a:ext cx="2448259" cy="471197"/>
          </a:xfrm>
          <a:custGeom>
            <a:avLst/>
            <a:gdLst>
              <a:gd name="connsiteX0" fmla="*/ 0 w 2291189"/>
              <a:gd name="connsiteY0" fmla="*/ 47120 h 471197"/>
              <a:gd name="connsiteX1" fmla="*/ 47120 w 2291189"/>
              <a:gd name="connsiteY1" fmla="*/ 0 h 471197"/>
              <a:gd name="connsiteX2" fmla="*/ 2244069 w 2291189"/>
              <a:gd name="connsiteY2" fmla="*/ 0 h 471197"/>
              <a:gd name="connsiteX3" fmla="*/ 2291189 w 2291189"/>
              <a:gd name="connsiteY3" fmla="*/ 47120 h 471197"/>
              <a:gd name="connsiteX4" fmla="*/ 2291189 w 2291189"/>
              <a:gd name="connsiteY4" fmla="*/ 424077 h 471197"/>
              <a:gd name="connsiteX5" fmla="*/ 2244069 w 2291189"/>
              <a:gd name="connsiteY5" fmla="*/ 471197 h 471197"/>
              <a:gd name="connsiteX6" fmla="*/ 47120 w 2291189"/>
              <a:gd name="connsiteY6" fmla="*/ 471197 h 471197"/>
              <a:gd name="connsiteX7" fmla="*/ 0 w 2291189"/>
              <a:gd name="connsiteY7" fmla="*/ 424077 h 471197"/>
              <a:gd name="connsiteX8" fmla="*/ 0 w 2291189"/>
              <a:gd name="connsiteY8" fmla="*/ 47120 h 47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89" h="471197">
                <a:moveTo>
                  <a:pt x="0" y="47120"/>
                </a:moveTo>
                <a:cubicBezTo>
                  <a:pt x="0" y="21096"/>
                  <a:pt x="21096" y="0"/>
                  <a:pt x="47120" y="0"/>
                </a:cubicBezTo>
                <a:lnTo>
                  <a:pt x="2244069" y="0"/>
                </a:lnTo>
                <a:cubicBezTo>
                  <a:pt x="2270093" y="0"/>
                  <a:pt x="2291189" y="21096"/>
                  <a:pt x="2291189" y="47120"/>
                </a:cubicBezTo>
                <a:lnTo>
                  <a:pt x="2291189" y="424077"/>
                </a:lnTo>
                <a:cubicBezTo>
                  <a:pt x="2291189" y="450101"/>
                  <a:pt x="2270093" y="471197"/>
                  <a:pt x="2244069" y="471197"/>
                </a:cubicBezTo>
                <a:lnTo>
                  <a:pt x="47120" y="471197"/>
                </a:lnTo>
                <a:cubicBezTo>
                  <a:pt x="21096" y="471197"/>
                  <a:pt x="0" y="450101"/>
                  <a:pt x="0" y="424077"/>
                </a:cubicBezTo>
                <a:lnTo>
                  <a:pt x="0" y="471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21" tIns="59521" rIns="59521" bIns="5952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p:txBody>
      </p:sp>
      <p:sp>
        <p:nvSpPr>
          <p:cNvPr id="17" name="Полилиния 16"/>
          <p:cNvSpPr/>
          <p:nvPr/>
        </p:nvSpPr>
        <p:spPr>
          <a:xfrm>
            <a:off x="4357236" y="5395646"/>
            <a:ext cx="2448261" cy="638716"/>
          </a:xfrm>
          <a:custGeom>
            <a:avLst/>
            <a:gdLst>
              <a:gd name="connsiteX0" fmla="*/ 0 w 2291191"/>
              <a:gd name="connsiteY0" fmla="*/ 63872 h 638716"/>
              <a:gd name="connsiteX1" fmla="*/ 63872 w 2291191"/>
              <a:gd name="connsiteY1" fmla="*/ 0 h 638716"/>
              <a:gd name="connsiteX2" fmla="*/ 2227319 w 2291191"/>
              <a:gd name="connsiteY2" fmla="*/ 0 h 638716"/>
              <a:gd name="connsiteX3" fmla="*/ 2291191 w 2291191"/>
              <a:gd name="connsiteY3" fmla="*/ 63872 h 638716"/>
              <a:gd name="connsiteX4" fmla="*/ 2291191 w 2291191"/>
              <a:gd name="connsiteY4" fmla="*/ 574844 h 638716"/>
              <a:gd name="connsiteX5" fmla="*/ 2227319 w 2291191"/>
              <a:gd name="connsiteY5" fmla="*/ 638716 h 638716"/>
              <a:gd name="connsiteX6" fmla="*/ 63872 w 2291191"/>
              <a:gd name="connsiteY6" fmla="*/ 638716 h 638716"/>
              <a:gd name="connsiteX7" fmla="*/ 0 w 2291191"/>
              <a:gd name="connsiteY7" fmla="*/ 574844 h 638716"/>
              <a:gd name="connsiteX8" fmla="*/ 0 w 2291191"/>
              <a:gd name="connsiteY8" fmla="*/ 63872 h 638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1" h="638716">
                <a:moveTo>
                  <a:pt x="0" y="63872"/>
                </a:moveTo>
                <a:cubicBezTo>
                  <a:pt x="0" y="28596"/>
                  <a:pt x="28596" y="0"/>
                  <a:pt x="63872" y="0"/>
                </a:cubicBezTo>
                <a:lnTo>
                  <a:pt x="2227319" y="0"/>
                </a:lnTo>
                <a:cubicBezTo>
                  <a:pt x="2262595" y="0"/>
                  <a:pt x="2291191" y="28596"/>
                  <a:pt x="2291191" y="63872"/>
                </a:cubicBezTo>
                <a:lnTo>
                  <a:pt x="2291191" y="574844"/>
                </a:lnTo>
                <a:cubicBezTo>
                  <a:pt x="2291191" y="610120"/>
                  <a:pt x="2262595" y="638716"/>
                  <a:pt x="2227319" y="638716"/>
                </a:cubicBezTo>
                <a:lnTo>
                  <a:pt x="63872" y="638716"/>
                </a:lnTo>
                <a:cubicBezTo>
                  <a:pt x="28596" y="638716"/>
                  <a:pt x="0" y="610120"/>
                  <a:pt x="0" y="574844"/>
                </a:cubicBezTo>
                <a:lnTo>
                  <a:pt x="0" y="638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427" tIns="64427" rIns="64427" bIns="6442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p:txBody>
      </p:sp>
      <p:sp>
        <p:nvSpPr>
          <p:cNvPr id="19" name="Полилиния 18"/>
          <p:cNvSpPr/>
          <p:nvPr/>
        </p:nvSpPr>
        <p:spPr>
          <a:xfrm>
            <a:off x="4355976" y="6128896"/>
            <a:ext cx="2450781" cy="396000"/>
          </a:xfrm>
          <a:custGeom>
            <a:avLst/>
            <a:gdLst>
              <a:gd name="connsiteX0" fmla="*/ 0 w 2293549"/>
              <a:gd name="connsiteY0" fmla="*/ 59479 h 594791"/>
              <a:gd name="connsiteX1" fmla="*/ 59479 w 2293549"/>
              <a:gd name="connsiteY1" fmla="*/ 0 h 594791"/>
              <a:gd name="connsiteX2" fmla="*/ 2234070 w 2293549"/>
              <a:gd name="connsiteY2" fmla="*/ 0 h 594791"/>
              <a:gd name="connsiteX3" fmla="*/ 2293549 w 2293549"/>
              <a:gd name="connsiteY3" fmla="*/ 59479 h 594791"/>
              <a:gd name="connsiteX4" fmla="*/ 2293549 w 2293549"/>
              <a:gd name="connsiteY4" fmla="*/ 535312 h 594791"/>
              <a:gd name="connsiteX5" fmla="*/ 2234070 w 2293549"/>
              <a:gd name="connsiteY5" fmla="*/ 594791 h 594791"/>
              <a:gd name="connsiteX6" fmla="*/ 59479 w 2293549"/>
              <a:gd name="connsiteY6" fmla="*/ 594791 h 594791"/>
              <a:gd name="connsiteX7" fmla="*/ 0 w 2293549"/>
              <a:gd name="connsiteY7" fmla="*/ 535312 h 594791"/>
              <a:gd name="connsiteX8" fmla="*/ 0 w 2293549"/>
              <a:gd name="connsiteY8" fmla="*/ 59479 h 5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549" h="594791">
                <a:moveTo>
                  <a:pt x="0" y="59479"/>
                </a:moveTo>
                <a:cubicBezTo>
                  <a:pt x="0" y="26630"/>
                  <a:pt x="26630" y="0"/>
                  <a:pt x="59479" y="0"/>
                </a:cubicBezTo>
                <a:lnTo>
                  <a:pt x="2234070" y="0"/>
                </a:lnTo>
                <a:cubicBezTo>
                  <a:pt x="2266919" y="0"/>
                  <a:pt x="2293549" y="26630"/>
                  <a:pt x="2293549" y="59479"/>
                </a:cubicBezTo>
                <a:lnTo>
                  <a:pt x="2293549" y="535312"/>
                </a:lnTo>
                <a:cubicBezTo>
                  <a:pt x="2293549" y="568161"/>
                  <a:pt x="2266919" y="594791"/>
                  <a:pt x="2234070" y="594791"/>
                </a:cubicBezTo>
                <a:lnTo>
                  <a:pt x="59479" y="594791"/>
                </a:lnTo>
                <a:cubicBezTo>
                  <a:pt x="26630" y="594791"/>
                  <a:pt x="0" y="568161"/>
                  <a:pt x="0" y="535312"/>
                </a:cubicBezTo>
                <a:lnTo>
                  <a:pt x="0" y="5947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141" tIns="63141" rIns="63141" bIns="6314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020360" y="3126318"/>
            <a:ext cx="792000" cy="30841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План</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20360" y="3488258"/>
            <a:ext cx="792000" cy="482721"/>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1</a:t>
            </a:r>
            <a:r>
              <a:rPr lang="ru-RU" sz="1400" kern="12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020360" y="4005065"/>
            <a:ext cx="792000" cy="790637"/>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1,5</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020360" y="4869160"/>
            <a:ext cx="792000" cy="459199"/>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a:t>
            </a:r>
            <a:r>
              <a:rPr lang="en-US" sz="1400" kern="1200" dirty="0" smtClean="0">
                <a:solidFill>
                  <a:schemeClr val="tx1"/>
                </a:solidFill>
                <a:latin typeface="Times New Roman" panose="02020603050405020304" pitchFamily="18" charset="0"/>
                <a:cs typeface="Times New Roman" panose="02020603050405020304" pitchFamily="18" charset="0"/>
              </a:rPr>
              <a:t>3</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20360" y="5408896"/>
            <a:ext cx="792000" cy="643892"/>
          </a:xfrm>
          <a:custGeom>
            <a:avLst/>
            <a:gdLst>
              <a:gd name="connsiteX0" fmla="*/ 0 w 833504"/>
              <a:gd name="connsiteY0" fmla="*/ 64389 h 643892"/>
              <a:gd name="connsiteX1" fmla="*/ 64389 w 833504"/>
              <a:gd name="connsiteY1" fmla="*/ 0 h 643892"/>
              <a:gd name="connsiteX2" fmla="*/ 769115 w 833504"/>
              <a:gd name="connsiteY2" fmla="*/ 0 h 643892"/>
              <a:gd name="connsiteX3" fmla="*/ 833504 w 833504"/>
              <a:gd name="connsiteY3" fmla="*/ 64389 h 643892"/>
              <a:gd name="connsiteX4" fmla="*/ 833504 w 833504"/>
              <a:gd name="connsiteY4" fmla="*/ 579503 h 643892"/>
              <a:gd name="connsiteX5" fmla="*/ 769115 w 833504"/>
              <a:gd name="connsiteY5" fmla="*/ 643892 h 643892"/>
              <a:gd name="connsiteX6" fmla="*/ 64389 w 833504"/>
              <a:gd name="connsiteY6" fmla="*/ 643892 h 643892"/>
              <a:gd name="connsiteX7" fmla="*/ 0 w 833504"/>
              <a:gd name="connsiteY7" fmla="*/ 579503 h 643892"/>
              <a:gd name="connsiteX8" fmla="*/ 0 w 833504"/>
              <a:gd name="connsiteY8" fmla="*/ 64389 h 64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3892">
                <a:moveTo>
                  <a:pt x="0" y="64389"/>
                </a:moveTo>
                <a:cubicBezTo>
                  <a:pt x="0" y="28828"/>
                  <a:pt x="28828" y="0"/>
                  <a:pt x="64389" y="0"/>
                </a:cubicBezTo>
                <a:lnTo>
                  <a:pt x="769115" y="0"/>
                </a:lnTo>
                <a:cubicBezTo>
                  <a:pt x="804676" y="0"/>
                  <a:pt x="833504" y="28828"/>
                  <a:pt x="833504" y="64389"/>
                </a:cubicBezTo>
                <a:lnTo>
                  <a:pt x="833504" y="579503"/>
                </a:lnTo>
                <a:cubicBezTo>
                  <a:pt x="833504" y="615064"/>
                  <a:pt x="804676" y="643892"/>
                  <a:pt x="769115" y="643892"/>
                </a:cubicBezTo>
                <a:lnTo>
                  <a:pt x="64389" y="643892"/>
                </a:lnTo>
                <a:cubicBezTo>
                  <a:pt x="28828" y="643892"/>
                  <a:pt x="0" y="615064"/>
                  <a:pt x="0" y="579503"/>
                </a:cubicBezTo>
                <a:lnTo>
                  <a:pt x="0" y="643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99" tIns="72199" rIns="72199" bIns="72199"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22</a:t>
            </a:r>
            <a:r>
              <a:rPr lang="en-US" sz="1400" kern="1200" dirty="0" smtClean="0">
                <a:solidFill>
                  <a:schemeClr val="tx1"/>
                </a:solidFill>
                <a:latin typeface="Times New Roman" panose="02020603050405020304" pitchFamily="18" charset="0"/>
                <a:cs typeface="Times New Roman" panose="02020603050405020304" pitchFamily="18" charset="0"/>
              </a:rPr>
              <a:t>4</a:t>
            </a:r>
            <a:r>
              <a:rPr lang="ru-RU" sz="1400" kern="1200" dirty="0" smtClean="0">
                <a:solidFill>
                  <a:schemeClr val="tx1"/>
                </a:solidFill>
                <a:latin typeface="Times New Roman" panose="02020603050405020304" pitchFamily="18" charset="0"/>
                <a:cs typeface="Times New Roman" panose="02020603050405020304" pitchFamily="18" charset="0"/>
              </a:rPr>
              <a:t>,</a:t>
            </a:r>
            <a:r>
              <a:rPr lang="en-US" sz="1400" kern="1200" dirty="0" smtClean="0">
                <a:solidFill>
                  <a:schemeClr val="tx1"/>
                </a:solidFill>
                <a:latin typeface="Times New Roman" panose="02020603050405020304" pitchFamily="18" charset="0"/>
                <a:cs typeface="Times New Roman" panose="02020603050405020304" pitchFamily="18" charset="0"/>
              </a:rPr>
              <a:t>4</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20360" y="6128896"/>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511,6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026256" y="3127072"/>
            <a:ext cx="792000" cy="308287"/>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26256" y="3488319"/>
            <a:ext cx="792000" cy="425245"/>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1,0</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6256" y="4008823"/>
            <a:ext cx="792000" cy="792726"/>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a:t>
            </a:r>
            <a:r>
              <a:rPr lang="en-US" sz="1400" kern="1200" dirty="0" smtClean="0">
                <a:solidFill>
                  <a:schemeClr val="tx1"/>
                </a:solidFill>
                <a:latin typeface="Times New Roman" panose="02020603050405020304" pitchFamily="18" charset="0"/>
                <a:cs typeface="Times New Roman" panose="02020603050405020304" pitchFamily="18" charset="0"/>
              </a:rPr>
              <a:t>,3</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26256" y="4869160"/>
            <a:ext cx="792000" cy="460290"/>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26256" y="5408895"/>
            <a:ext cx="792000" cy="640939"/>
          </a:xfrm>
          <a:custGeom>
            <a:avLst/>
            <a:gdLst>
              <a:gd name="connsiteX0" fmla="*/ 0 w 833504"/>
              <a:gd name="connsiteY0" fmla="*/ 64094 h 640939"/>
              <a:gd name="connsiteX1" fmla="*/ 64094 w 833504"/>
              <a:gd name="connsiteY1" fmla="*/ 0 h 640939"/>
              <a:gd name="connsiteX2" fmla="*/ 769410 w 833504"/>
              <a:gd name="connsiteY2" fmla="*/ 0 h 640939"/>
              <a:gd name="connsiteX3" fmla="*/ 833504 w 833504"/>
              <a:gd name="connsiteY3" fmla="*/ 64094 h 640939"/>
              <a:gd name="connsiteX4" fmla="*/ 833504 w 833504"/>
              <a:gd name="connsiteY4" fmla="*/ 576845 h 640939"/>
              <a:gd name="connsiteX5" fmla="*/ 769410 w 833504"/>
              <a:gd name="connsiteY5" fmla="*/ 640939 h 640939"/>
              <a:gd name="connsiteX6" fmla="*/ 64094 w 833504"/>
              <a:gd name="connsiteY6" fmla="*/ 640939 h 640939"/>
              <a:gd name="connsiteX7" fmla="*/ 0 w 833504"/>
              <a:gd name="connsiteY7" fmla="*/ 576845 h 640939"/>
              <a:gd name="connsiteX8" fmla="*/ 0 w 833504"/>
              <a:gd name="connsiteY8" fmla="*/ 64094 h 64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0939">
                <a:moveTo>
                  <a:pt x="0" y="64094"/>
                </a:moveTo>
                <a:cubicBezTo>
                  <a:pt x="0" y="28696"/>
                  <a:pt x="28696" y="0"/>
                  <a:pt x="64094" y="0"/>
                </a:cubicBezTo>
                <a:lnTo>
                  <a:pt x="769410" y="0"/>
                </a:lnTo>
                <a:cubicBezTo>
                  <a:pt x="804808" y="0"/>
                  <a:pt x="833504" y="28696"/>
                  <a:pt x="833504" y="64094"/>
                </a:cubicBezTo>
                <a:lnTo>
                  <a:pt x="833504" y="576845"/>
                </a:lnTo>
                <a:cubicBezTo>
                  <a:pt x="833504" y="612243"/>
                  <a:pt x="804808" y="640939"/>
                  <a:pt x="769410" y="640939"/>
                </a:cubicBezTo>
                <a:lnTo>
                  <a:pt x="64094" y="640939"/>
                </a:lnTo>
                <a:cubicBezTo>
                  <a:pt x="28696" y="640939"/>
                  <a:pt x="0" y="612243"/>
                  <a:pt x="0" y="576845"/>
                </a:cubicBezTo>
                <a:lnTo>
                  <a:pt x="0" y="6409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12" tIns="72112" rIns="72112" bIns="72112"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22</a:t>
            </a:r>
            <a:r>
              <a:rPr lang="en-US" sz="1400" kern="1200" dirty="0" smtClean="0">
                <a:solidFill>
                  <a:schemeClr val="tx1"/>
                </a:solidFill>
                <a:latin typeface="Times New Roman" panose="02020603050405020304" pitchFamily="18" charset="0"/>
                <a:cs typeface="Times New Roman" panose="02020603050405020304" pitchFamily="18" charset="0"/>
              </a:rPr>
              <a:t>3</a:t>
            </a:r>
            <a:r>
              <a:rPr lang="ru-RU" sz="1400" kern="1200" dirty="0" smtClean="0">
                <a:solidFill>
                  <a:schemeClr val="tx1"/>
                </a:solidFill>
                <a:latin typeface="Times New Roman" panose="02020603050405020304" pitchFamily="18" charset="0"/>
                <a:cs typeface="Times New Roman" panose="02020603050405020304" pitchFamily="18" charset="0"/>
              </a:rPr>
              <a:t>,</a:t>
            </a:r>
            <a:r>
              <a:rPr lang="en-US" sz="1400" kern="1200" dirty="0" smtClean="0">
                <a:solidFill>
                  <a:schemeClr val="tx1"/>
                </a:solidFill>
                <a:latin typeface="Times New Roman" panose="02020603050405020304" pitchFamily="18" charset="0"/>
                <a:cs typeface="Times New Roman" panose="02020603050405020304" pitchFamily="18" charset="0"/>
              </a:rPr>
              <a:t>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026256" y="6128896"/>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491,3</a:t>
            </a:r>
            <a:endParaRPr lang="ru-RU" sz="1400" kern="12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1437904307"/>
              </p:ext>
            </p:extLst>
          </p:nvPr>
        </p:nvGraphicFramePr>
        <p:xfrm>
          <a:off x="0" y="3212976"/>
          <a:ext cx="4180228" cy="3384376"/>
        </p:xfrm>
        <a:graphic>
          <a:graphicData uri="http://schemas.openxmlformats.org/drawingml/2006/chart">
            <c:chart xmlns:c="http://schemas.openxmlformats.org/drawingml/2006/chart" xmlns:r="http://schemas.openxmlformats.org/officeDocument/2006/relationships" r:id="rId2"/>
          </a:graphicData>
        </a:graphic>
      </p:graphicFrame>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036" y="864209"/>
            <a:ext cx="2592000" cy="1496503"/>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44</a:t>
            </a:fld>
            <a:endParaRPr lang="ru-RU" dirty="0">
              <a:solidFill>
                <a:prstClr val="black"/>
              </a:solidFill>
            </a:endParaRPr>
          </a:p>
        </p:txBody>
      </p:sp>
    </p:spTree>
    <p:extLst>
      <p:ext uri="{BB962C8B-B14F-4D97-AF65-F5344CB8AC3E}">
        <p14:creationId xmlns:p14="http://schemas.microsoft.com/office/powerpoint/2010/main" val="23451169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78081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Доля муниципальных нормативных правовых актов, внесенных в регистр муниципальных нормативных правовых актов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подготовленных нормативных правовых актов Чувашской Республики, регулирующих вопросы противодействия коррупции, отнесенные к компетенции субъекта Российской Федерации,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Соблюдение сроков государственной регистрации нормативных правовых актов органов исполнительной власти Чувашской Республики, установленных законодательством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Количество зарегистрированных актов гражданского состояния и совершенных юридически значимых действий, единиц в год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45</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144 000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158 060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144 500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9567549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18208"/>
            <a:ext cx="6152412" cy="16222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a:t>
            </a:r>
          </a:p>
          <a:p>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311217399"/>
              </p:ext>
            </p:extLst>
          </p:nvPr>
        </p:nvGraphicFramePr>
        <p:xfrm>
          <a:off x="147780" y="3356992"/>
          <a:ext cx="4280204"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46</a:t>
            </a:fld>
            <a:endParaRPr lang="ru-RU" dirty="0"/>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5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4571999" y="2569724"/>
            <a:ext cx="4292033" cy="495407"/>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19" name="Полилиния 18"/>
          <p:cNvSpPr/>
          <p:nvPr/>
        </p:nvSpPr>
        <p:spPr>
          <a:xfrm>
            <a:off x="4572000" y="3163060"/>
            <a:ext cx="2792464" cy="288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4579924" y="3573016"/>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579924" y="3978225"/>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4579924" y="438343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4579924" y="4788643"/>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4579924" y="616530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6256" y="3163060"/>
            <a:ext cx="630000" cy="288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06256" y="3573016"/>
            <a:ext cx="630000" cy="324000"/>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15 879,4</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06256" y="3987217"/>
            <a:ext cx="630000" cy="324000"/>
          </a:xfrm>
          <a:custGeom>
            <a:avLst/>
            <a:gdLst>
              <a:gd name="connsiteX0" fmla="*/ 0 w 557338"/>
              <a:gd name="connsiteY0" fmla="*/ 55534 h 555336"/>
              <a:gd name="connsiteX1" fmla="*/ 55534 w 557338"/>
              <a:gd name="connsiteY1" fmla="*/ 0 h 555336"/>
              <a:gd name="connsiteX2" fmla="*/ 501804 w 557338"/>
              <a:gd name="connsiteY2" fmla="*/ 0 h 555336"/>
              <a:gd name="connsiteX3" fmla="*/ 557338 w 557338"/>
              <a:gd name="connsiteY3" fmla="*/ 55534 h 555336"/>
              <a:gd name="connsiteX4" fmla="*/ 557338 w 557338"/>
              <a:gd name="connsiteY4" fmla="*/ 499802 h 555336"/>
              <a:gd name="connsiteX5" fmla="*/ 501804 w 557338"/>
              <a:gd name="connsiteY5" fmla="*/ 555336 h 555336"/>
              <a:gd name="connsiteX6" fmla="*/ 55534 w 557338"/>
              <a:gd name="connsiteY6" fmla="*/ 555336 h 555336"/>
              <a:gd name="connsiteX7" fmla="*/ 0 w 557338"/>
              <a:gd name="connsiteY7" fmla="*/ 499802 h 555336"/>
              <a:gd name="connsiteX8" fmla="*/ 0 w 55733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338" h="555336">
                <a:moveTo>
                  <a:pt x="0" y="55534"/>
                </a:moveTo>
                <a:cubicBezTo>
                  <a:pt x="0" y="24863"/>
                  <a:pt x="24863" y="0"/>
                  <a:pt x="55534" y="0"/>
                </a:cubicBezTo>
                <a:lnTo>
                  <a:pt x="501804" y="0"/>
                </a:lnTo>
                <a:cubicBezTo>
                  <a:pt x="532475" y="0"/>
                  <a:pt x="557338" y="24863"/>
                  <a:pt x="557338" y="55534"/>
                </a:cubicBezTo>
                <a:lnTo>
                  <a:pt x="557338" y="499802"/>
                </a:lnTo>
                <a:cubicBezTo>
                  <a:pt x="557338" y="530473"/>
                  <a:pt x="532475" y="555336"/>
                  <a:pt x="50180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16,3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6256" y="4815619"/>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1 107,0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06256" y="6165304"/>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81,3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34033" y="3163060"/>
            <a:ext cx="630000" cy="288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37245" y="3573016"/>
            <a:ext cx="630000" cy="324000"/>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15 353,2</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37245" y="3987217"/>
            <a:ext cx="630000" cy="324000"/>
          </a:xfrm>
          <a:custGeom>
            <a:avLst/>
            <a:gdLst>
              <a:gd name="connsiteX0" fmla="*/ 0 w 549666"/>
              <a:gd name="connsiteY0" fmla="*/ 54967 h 555336"/>
              <a:gd name="connsiteX1" fmla="*/ 54967 w 549666"/>
              <a:gd name="connsiteY1" fmla="*/ 0 h 555336"/>
              <a:gd name="connsiteX2" fmla="*/ 494699 w 549666"/>
              <a:gd name="connsiteY2" fmla="*/ 0 h 555336"/>
              <a:gd name="connsiteX3" fmla="*/ 549666 w 549666"/>
              <a:gd name="connsiteY3" fmla="*/ 54967 h 555336"/>
              <a:gd name="connsiteX4" fmla="*/ 549666 w 549666"/>
              <a:gd name="connsiteY4" fmla="*/ 500369 h 555336"/>
              <a:gd name="connsiteX5" fmla="*/ 494699 w 549666"/>
              <a:gd name="connsiteY5" fmla="*/ 555336 h 555336"/>
              <a:gd name="connsiteX6" fmla="*/ 54967 w 549666"/>
              <a:gd name="connsiteY6" fmla="*/ 555336 h 555336"/>
              <a:gd name="connsiteX7" fmla="*/ 0 w 549666"/>
              <a:gd name="connsiteY7" fmla="*/ 500369 h 555336"/>
              <a:gd name="connsiteX8" fmla="*/ 0 w 549666"/>
              <a:gd name="connsiteY8" fmla="*/ 54967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66" h="555336">
                <a:moveTo>
                  <a:pt x="0" y="54967"/>
                </a:moveTo>
                <a:cubicBezTo>
                  <a:pt x="0" y="24610"/>
                  <a:pt x="24610" y="0"/>
                  <a:pt x="54967" y="0"/>
                </a:cubicBezTo>
                <a:lnTo>
                  <a:pt x="494699" y="0"/>
                </a:lnTo>
                <a:cubicBezTo>
                  <a:pt x="525056" y="0"/>
                  <a:pt x="549666" y="24610"/>
                  <a:pt x="549666" y="54967"/>
                </a:cubicBezTo>
                <a:lnTo>
                  <a:pt x="549666" y="500369"/>
                </a:lnTo>
                <a:cubicBezTo>
                  <a:pt x="549666" y="530726"/>
                  <a:pt x="525056" y="555336"/>
                  <a:pt x="494699" y="555336"/>
                </a:cubicBezTo>
                <a:lnTo>
                  <a:pt x="54967" y="555336"/>
                </a:lnTo>
                <a:cubicBezTo>
                  <a:pt x="24610" y="555336"/>
                  <a:pt x="0" y="530726"/>
                  <a:pt x="0" y="500369"/>
                </a:cubicBezTo>
                <a:lnTo>
                  <a:pt x="0" y="5496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629" tIns="65629" rIns="65629" bIns="65629"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14,6</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37245"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306,3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37245" y="4815619"/>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1 341,8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37245" y="6165304"/>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81,2</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579924" y="5193852"/>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Развитие воспитания в образовательных организациях Чувашской Республики</a:t>
            </a:r>
          </a:p>
        </p:txBody>
      </p:sp>
      <p:sp>
        <p:nvSpPr>
          <p:cNvPr id="37" name="Полилиния 36"/>
          <p:cNvSpPr/>
          <p:nvPr/>
        </p:nvSpPr>
        <p:spPr>
          <a:xfrm>
            <a:off x="4579924" y="5599061"/>
            <a:ext cx="2792464" cy="485036"/>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Патриотическое воспитание и допризывная подготовка молодежи Чувашской Республики</a:t>
            </a:r>
          </a:p>
        </p:txBody>
      </p:sp>
      <p:sp>
        <p:nvSpPr>
          <p:cNvPr id="38" name="Полилиния 37"/>
          <p:cNvSpPr/>
          <p:nvPr/>
        </p:nvSpPr>
        <p:spPr>
          <a:xfrm>
            <a:off x="7506256"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37245"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37245"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6,3</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06256"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6,5</a:t>
            </a: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06256"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383,8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28561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6887" y="3356992"/>
            <a:ext cx="731452" cy="576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26887" y="4002706"/>
            <a:ext cx="731452" cy="71895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6887" y="4815704"/>
            <a:ext cx="731452" cy="5436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126887" y="5463203"/>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2019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56985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2816984"/>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937,0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349976"/>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002706"/>
            <a:ext cx="731452" cy="71894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924790" y="4815704"/>
            <a:ext cx="731452" cy="5436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73</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924790" y="5463203"/>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6021287"/>
            <a:ext cx="731452" cy="439551"/>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56985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85,0</a:t>
            </a:r>
          </a:p>
        </p:txBody>
      </p:sp>
      <p:sp>
        <p:nvSpPr>
          <p:cNvPr id="32" name="Полилиния 31"/>
          <p:cNvSpPr/>
          <p:nvPr/>
        </p:nvSpPr>
        <p:spPr>
          <a:xfrm>
            <a:off x="6717685" y="2816984"/>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17685" y="3349977"/>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002705"/>
            <a:ext cx="731452" cy="71894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717685" y="4815704"/>
            <a:ext cx="731452" cy="54359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717685" y="5463203"/>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6021288"/>
            <a:ext cx="731452" cy="43955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56985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2816984"/>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10580" y="3349977"/>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10580" y="4002704"/>
            <a:ext cx="731452" cy="71894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1,19</a:t>
            </a:r>
          </a:p>
        </p:txBody>
      </p:sp>
      <p:sp>
        <p:nvSpPr>
          <p:cNvPr id="47" name="Полилиния 46"/>
          <p:cNvSpPr/>
          <p:nvPr/>
        </p:nvSpPr>
        <p:spPr>
          <a:xfrm>
            <a:off x="7510580" y="4815703"/>
            <a:ext cx="731452" cy="54359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76,0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510580" y="5463203"/>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510580" y="6021286"/>
            <a:ext cx="731452" cy="43204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7"/>
            <a:ext cx="731452" cy="56985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03475" y="2816984"/>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1 000,0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03475" y="3356993"/>
            <a:ext cx="731452" cy="57180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03475" y="4007192"/>
            <a:ext cx="731452" cy="7144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1,19</a:t>
            </a:r>
          </a:p>
        </p:txBody>
      </p:sp>
      <p:sp>
        <p:nvSpPr>
          <p:cNvPr id="55" name="Полилиния 54"/>
          <p:cNvSpPr/>
          <p:nvPr/>
        </p:nvSpPr>
        <p:spPr>
          <a:xfrm>
            <a:off x="8303475" y="4815704"/>
            <a:ext cx="731452" cy="54359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8303475" y="5463203"/>
            <a:ext cx="731452" cy="46799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31,0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03475" y="6021287"/>
            <a:ext cx="731452" cy="427851"/>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7"/>
            <a:ext cx="4939975" cy="5698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образования, профессионального </a:t>
            </a:r>
            <a:r>
              <a:rPr lang="ru-RU" sz="1100" dirty="0" smtClean="0">
                <a:solidFill>
                  <a:schemeClr val="tx1"/>
                </a:solidFill>
                <a:latin typeface="Times New Roman" panose="02020603050405020304" pitchFamily="18" charset="0"/>
                <a:cs typeface="Times New Roman" panose="02020603050405020304" pitchFamily="18" charset="0"/>
              </a:rPr>
              <a:t>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2816984"/>
            <a:ext cx="4939975"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Обеспеченность детей дошкольного возраста местами в дошкольных образовательных организациях, количество мест на 1000 детей</a:t>
            </a:r>
          </a:p>
        </p:txBody>
      </p:sp>
      <p:sp>
        <p:nvSpPr>
          <p:cNvPr id="33" name="Скругленный прямоугольник 32"/>
          <p:cNvSpPr/>
          <p:nvPr/>
        </p:nvSpPr>
        <p:spPr>
          <a:xfrm>
            <a:off x="85602" y="3356992"/>
            <a:ext cx="4939975"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007192"/>
            <a:ext cx="4939975" cy="7144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Доля выпускников государственных (муниципальных) общеобразовательных организаций, не сдавших единый государственный экзамен (русский язык, математика), в общей численности выпускников государственных (муниципальных) общеобразовательных </a:t>
            </a:r>
            <a:r>
              <a:rPr lang="ru-RU" sz="1100" dirty="0" smtClean="0">
                <a:latin typeface="Times New Roman" panose="02020603050405020304" pitchFamily="18" charset="0"/>
                <a:cs typeface="Times New Roman" panose="02020603050405020304" pitchFamily="18" charset="0"/>
              </a:rPr>
              <a:t>организаций, %</a:t>
            </a:r>
            <a:endParaRPr lang="ru-RU" sz="1100" dirty="0">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58" y="4815704"/>
            <a:ext cx="4939975"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детей и молодежи, охваченных дополнительными общеобразовательными программами, в общей численности детей и молодежи 5-18 </a:t>
            </a:r>
            <a:r>
              <a:rPr lang="ru-RU" sz="1100" dirty="0" smtClean="0">
                <a:solidFill>
                  <a:schemeClr val="tx1"/>
                </a:solidFill>
                <a:latin typeface="Times New Roman" panose="02020603050405020304" pitchFamily="18" charset="0"/>
                <a:cs typeface="Times New Roman" panose="02020603050405020304" pitchFamily="18" charset="0"/>
              </a:rPr>
              <a:t>лет,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5601" y="5463203"/>
            <a:ext cx="4939975"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молодежи в возрасте от 14 до 30 лет, охваченной деятельностью молодежных общественных объединений, в общей ее </a:t>
            </a:r>
            <a:r>
              <a:rPr lang="ru-RU" sz="1100" dirty="0" smtClean="0">
                <a:solidFill>
                  <a:schemeClr val="tx1"/>
                </a:solidFill>
                <a:latin typeface="Times New Roman" panose="02020603050405020304" pitchFamily="18" charset="0"/>
                <a:cs typeface="Times New Roman" panose="02020603050405020304" pitchFamily="18" charset="0"/>
              </a:rPr>
              <a:t>численности,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
        <p:nvSpPr>
          <p:cNvPr id="13" name="Скругленный прямоугольник 12"/>
          <p:cNvSpPr/>
          <p:nvPr/>
        </p:nvSpPr>
        <p:spPr>
          <a:xfrm>
            <a:off x="85603" y="6021288"/>
            <a:ext cx="4951208"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Удельный вес образовательных организаций, в которых внедрены информационно-коммуникационные технологии в </a:t>
            </a:r>
            <a:r>
              <a:rPr lang="ru-RU" sz="1100" dirty="0" smtClean="0">
                <a:latin typeface="Times New Roman" panose="02020603050405020304" pitchFamily="18" charset="0"/>
                <a:cs typeface="Times New Roman" panose="02020603050405020304" pitchFamily="18" charset="0"/>
              </a:rPr>
              <a:t>управлении</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6021287"/>
            <a:ext cx="731452" cy="432049"/>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56985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26887" y="2816984"/>
            <a:ext cx="731452" cy="468000"/>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937,0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83036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4568236"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400" dirty="0" smtClean="0">
                <a:solidFill>
                  <a:schemeClr val="tx1"/>
                </a:solidFill>
                <a:latin typeface="Times New Roman" panose="02020603050405020304" pitchFamily="18" charset="0"/>
                <a:cs typeface="Times New Roman" panose="02020603050405020304" pitchFamily="18" charset="0"/>
              </a:rPr>
              <a:t>науки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908709562"/>
              </p:ext>
            </p:extLst>
          </p:nvPr>
        </p:nvGraphicFramePr>
        <p:xfrm>
          <a:off x="147781" y="3356992"/>
          <a:ext cx="4424220"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sp>
        <p:nvSpPr>
          <p:cNvPr id="4" name="Полилиния 3"/>
          <p:cNvSpPr/>
          <p:nvPr/>
        </p:nvSpPr>
        <p:spPr>
          <a:xfrm>
            <a:off x="4845308" y="2636912"/>
            <a:ext cx="2916000" cy="33349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45308" y="3038342"/>
            <a:ext cx="2916000" cy="50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Совершенствование оказания медицинской помощи, включая профилактику заболеваний и формирование здорового образа жизни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845308" y="3573347"/>
            <a:ext cx="2916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Развитие и внедрение инновационных методов диагностики, профилактики и лечения, а также основ персонализированной медицины</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845308" y="438076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медицинской реабилитации и санаторно-курортного лечения, в том числе детей</a:t>
            </a:r>
          </a:p>
        </p:txBody>
      </p:sp>
      <p:sp>
        <p:nvSpPr>
          <p:cNvPr id="19" name="Полилиния 18"/>
          <p:cNvSpPr/>
          <p:nvPr/>
        </p:nvSpPr>
        <p:spPr>
          <a:xfrm>
            <a:off x="4845308" y="4731007"/>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кадровых ресурсов в здравоохранении</a:t>
            </a:r>
          </a:p>
        </p:txBody>
      </p:sp>
      <p:sp>
        <p:nvSpPr>
          <p:cNvPr id="20" name="Полилиния 19"/>
          <p:cNvSpPr/>
          <p:nvPr/>
        </p:nvSpPr>
        <p:spPr>
          <a:xfrm>
            <a:off x="4845308" y="5081251"/>
            <a:ext cx="2916000"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Совершенствование системы лекарственного обеспечения, в том числе в амбулаторных условиях</a:t>
            </a:r>
          </a:p>
        </p:txBody>
      </p:sp>
      <p:sp>
        <p:nvSpPr>
          <p:cNvPr id="21" name="Полилиния 20"/>
          <p:cNvSpPr/>
          <p:nvPr/>
        </p:nvSpPr>
        <p:spPr>
          <a:xfrm>
            <a:off x="4845308" y="550085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Информационные технологии и управление развитием отрасли</a:t>
            </a:r>
          </a:p>
        </p:txBody>
      </p:sp>
      <p:sp>
        <p:nvSpPr>
          <p:cNvPr id="22" name="Полилиния 21"/>
          <p:cNvSpPr/>
          <p:nvPr/>
        </p:nvSpPr>
        <p:spPr>
          <a:xfrm>
            <a:off x="7849676"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3 567,7</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849676"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341,9</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849676" y="4379770"/>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126,6</a:t>
            </a:r>
          </a:p>
        </p:txBody>
      </p:sp>
      <p:sp>
        <p:nvSpPr>
          <p:cNvPr id="25" name="Полилиния 24"/>
          <p:cNvSpPr/>
          <p:nvPr/>
        </p:nvSpPr>
        <p:spPr>
          <a:xfrm>
            <a:off x="7849676" y="4729683"/>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164,9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849676" y="5079596"/>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679,9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849676" y="5501517"/>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197,1</a:t>
            </a:r>
          </a:p>
        </p:txBody>
      </p:sp>
      <p:sp>
        <p:nvSpPr>
          <p:cNvPr id="16" name="Скругленный прямоугольник 4"/>
          <p:cNvSpPr/>
          <p:nvPr/>
        </p:nvSpPr>
        <p:spPr>
          <a:xfrm>
            <a:off x="4845308" y="5851097"/>
            <a:ext cx="2916000" cy="32400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Организация обязательного медицинского страхования граждан Российской Федерации</a:t>
            </a:r>
          </a:p>
        </p:txBody>
      </p:sp>
      <p:sp>
        <p:nvSpPr>
          <p:cNvPr id="31" name="Полилиния 30"/>
          <p:cNvSpPr/>
          <p:nvPr/>
        </p:nvSpPr>
        <p:spPr>
          <a:xfrm>
            <a:off x="4845308" y="6201344"/>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33" name="Полилиния 32"/>
          <p:cNvSpPr/>
          <p:nvPr/>
        </p:nvSpPr>
        <p:spPr>
          <a:xfrm>
            <a:off x="7849676" y="5851430"/>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5 088,7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849676"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235,8</a:t>
            </a:r>
            <a:endParaRPr lang="ru-RU" sz="1000" dirty="0">
              <a:solidFill>
                <a:schemeClr val="tx1"/>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0706" y="774706"/>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8477823"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3 398,3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44159" y="2642549"/>
            <a:ext cx="534987" cy="33349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22758" y="2642550"/>
            <a:ext cx="549302" cy="33349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860032" y="2203302"/>
            <a:ext cx="4132674" cy="36160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44" name="Полилиния 43"/>
          <p:cNvSpPr/>
          <p:nvPr/>
        </p:nvSpPr>
        <p:spPr>
          <a:xfrm>
            <a:off x="8477823"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129,3</a:t>
            </a:r>
            <a:endParaRPr lang="ru-RU" sz="100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77823" y="4379771"/>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126,6</a:t>
            </a:r>
          </a:p>
        </p:txBody>
      </p:sp>
      <p:sp>
        <p:nvSpPr>
          <p:cNvPr id="46" name="Полилиния 45"/>
          <p:cNvSpPr/>
          <p:nvPr/>
        </p:nvSpPr>
        <p:spPr>
          <a:xfrm>
            <a:off x="8477823" y="4729684"/>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smtClean="0">
                <a:solidFill>
                  <a:schemeClr val="tx1"/>
                </a:solidFill>
                <a:latin typeface="Times New Roman" panose="02020603050405020304" pitchFamily="18" charset="0"/>
                <a:cs typeface="Times New Roman" panose="02020603050405020304" pitchFamily="18" charset="0"/>
              </a:rPr>
              <a:t>139,9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77823" y="5079597"/>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672,8</a:t>
            </a:r>
          </a:p>
        </p:txBody>
      </p:sp>
      <p:sp>
        <p:nvSpPr>
          <p:cNvPr id="48" name="Полилиния 47"/>
          <p:cNvSpPr/>
          <p:nvPr/>
        </p:nvSpPr>
        <p:spPr>
          <a:xfrm>
            <a:off x="8477823" y="5501518"/>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196,5</a:t>
            </a:r>
          </a:p>
        </p:txBody>
      </p:sp>
      <p:sp>
        <p:nvSpPr>
          <p:cNvPr id="49" name="Полилиния 48"/>
          <p:cNvSpPr/>
          <p:nvPr/>
        </p:nvSpPr>
        <p:spPr>
          <a:xfrm>
            <a:off x="8477823" y="5851431"/>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5 </a:t>
            </a:r>
            <a:r>
              <a:rPr lang="ru-RU" sz="1000" dirty="0" smtClean="0">
                <a:solidFill>
                  <a:schemeClr val="tx1"/>
                </a:solidFill>
                <a:latin typeface="Times New Roman" panose="02020603050405020304" pitchFamily="18" charset="0"/>
                <a:cs typeface="Times New Roman" panose="02020603050405020304" pitchFamily="18" charset="0"/>
              </a:rPr>
              <a:t>088,7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77823"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233,3</a:t>
            </a: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7" name="Полилиния 56"/>
          <p:cNvSpPr/>
          <p:nvPr/>
        </p:nvSpPr>
        <p:spPr>
          <a:xfrm>
            <a:off x="4845308" y="4030519"/>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Охрана здоровья матери и ребенка</a:t>
            </a:r>
          </a:p>
        </p:txBody>
      </p:sp>
      <p:sp>
        <p:nvSpPr>
          <p:cNvPr id="59" name="Полилиния 58"/>
          <p:cNvSpPr/>
          <p:nvPr/>
        </p:nvSpPr>
        <p:spPr>
          <a:xfrm>
            <a:off x="7849676" y="4029857"/>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638,5</a:t>
            </a:r>
          </a:p>
        </p:txBody>
      </p:sp>
      <p:sp>
        <p:nvSpPr>
          <p:cNvPr id="60" name="Полилиния 59"/>
          <p:cNvSpPr/>
          <p:nvPr/>
        </p:nvSpPr>
        <p:spPr>
          <a:xfrm>
            <a:off x="8477823" y="4029858"/>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606,1</a:t>
            </a:r>
          </a:p>
        </p:txBody>
      </p:sp>
    </p:spTree>
    <p:extLst>
      <p:ext uri="{BB962C8B-B14F-4D97-AF65-F5344CB8AC3E}">
        <p14:creationId xmlns:p14="http://schemas.microsoft.com/office/powerpoint/2010/main" val="6530226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982058"/>
            <a:ext cx="3903032" cy="642657"/>
          </a:xfrm>
          <a:custGeom>
            <a:avLst/>
            <a:gdLst>
              <a:gd name="connsiteX0" fmla="*/ 0 w 3903032"/>
              <a:gd name="connsiteY0" fmla="*/ 64266 h 642657"/>
              <a:gd name="connsiteX1" fmla="*/ 64266 w 3903032"/>
              <a:gd name="connsiteY1" fmla="*/ 0 h 642657"/>
              <a:gd name="connsiteX2" fmla="*/ 3838766 w 3903032"/>
              <a:gd name="connsiteY2" fmla="*/ 0 h 642657"/>
              <a:gd name="connsiteX3" fmla="*/ 3903032 w 3903032"/>
              <a:gd name="connsiteY3" fmla="*/ 64266 h 642657"/>
              <a:gd name="connsiteX4" fmla="*/ 3903032 w 3903032"/>
              <a:gd name="connsiteY4" fmla="*/ 578391 h 642657"/>
              <a:gd name="connsiteX5" fmla="*/ 3838766 w 3903032"/>
              <a:gd name="connsiteY5" fmla="*/ 642657 h 642657"/>
              <a:gd name="connsiteX6" fmla="*/ 64266 w 3903032"/>
              <a:gd name="connsiteY6" fmla="*/ 642657 h 642657"/>
              <a:gd name="connsiteX7" fmla="*/ 0 w 3903032"/>
              <a:gd name="connsiteY7" fmla="*/ 578391 h 642657"/>
              <a:gd name="connsiteX8" fmla="*/ 0 w 390303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42657">
                <a:moveTo>
                  <a:pt x="0" y="64266"/>
                </a:moveTo>
                <a:cubicBezTo>
                  <a:pt x="0" y="28773"/>
                  <a:pt x="28773" y="0"/>
                  <a:pt x="64266" y="0"/>
                </a:cubicBezTo>
                <a:lnTo>
                  <a:pt x="3838766" y="0"/>
                </a:lnTo>
                <a:cubicBezTo>
                  <a:pt x="3874259" y="0"/>
                  <a:pt x="3903032" y="28773"/>
                  <a:pt x="3903032" y="64266"/>
                </a:cubicBezTo>
                <a:lnTo>
                  <a:pt x="3903032" y="578391"/>
                </a:lnTo>
                <a:cubicBezTo>
                  <a:pt x="3903032" y="613884"/>
                  <a:pt x="3874259" y="642657"/>
                  <a:pt x="3838766" y="642657"/>
                </a:cubicBezTo>
                <a:lnTo>
                  <a:pt x="64266" y="642657"/>
                </a:lnTo>
                <a:cubicBezTo>
                  <a:pt x="28773" y="642657"/>
                  <a:pt x="0" y="613884"/>
                  <a:pt x="0" y="578391"/>
                </a:cubicBezTo>
                <a:lnTo>
                  <a:pt x="0" y="64266"/>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13189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4</a:t>
            </a:r>
            <a:r>
              <a:rPr lang="ru-RU" sz="1200" b="1" kern="1200" dirty="0" smtClean="0">
                <a:solidFill>
                  <a:schemeClr val="tx1"/>
                </a:solidFill>
                <a:latin typeface="Times New Roman" panose="02020603050405020304" pitchFamily="18" charset="0"/>
                <a:cs typeface="Times New Roman" panose="02020603050405020304" pitchFamily="18" charset="0"/>
              </a:rPr>
              <a:t>89,</a:t>
            </a:r>
            <a:r>
              <a:rPr lang="en-US" sz="1200" b="1" kern="1200" dirty="0" smtClean="0">
                <a:solidFill>
                  <a:schemeClr val="tx1"/>
                </a:solidFill>
                <a:latin typeface="Times New Roman" panose="02020603050405020304" pitchFamily="18" charset="0"/>
                <a:cs typeface="Times New Roman" panose="02020603050405020304" pitchFamily="18" charset="0"/>
              </a:rPr>
              <a:t>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5924790"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490,1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 </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en-US" sz="1200" b="1" kern="1200" dirty="0" smtClean="0">
                <a:solidFill>
                  <a:schemeClr val="tx1"/>
                </a:solidFill>
                <a:latin typeface="Times New Roman" panose="02020603050405020304" pitchFamily="18" charset="0"/>
                <a:cs typeface="Times New Roman" panose="02020603050405020304" pitchFamily="18" charset="0"/>
              </a:rPr>
              <a:t>3</a:t>
            </a:r>
            <a:r>
              <a:rPr lang="ru-RU" sz="1200" b="1" kern="1200" dirty="0" smtClean="0">
                <a:solidFill>
                  <a:schemeClr val="tx1"/>
                </a:solidFill>
                <a:latin typeface="Times New Roman" panose="02020603050405020304" pitchFamily="18" charset="0"/>
                <a:cs typeface="Times New Roman" panose="02020603050405020304" pitchFamily="18" charset="0"/>
              </a:rPr>
              <a:t>,2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74,4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477,</a:t>
            </a:r>
            <a:r>
              <a:rPr lang="en-US" sz="1200" b="1" kern="1200" dirty="0" smtClean="0">
                <a:solidFill>
                  <a:schemeClr val="tx1"/>
                </a:solidFill>
                <a:latin typeface="Times New Roman" panose="02020603050405020304" pitchFamily="18" charset="0"/>
                <a:cs typeface="Times New Roman" panose="02020603050405020304" pitchFamily="18" charset="0"/>
              </a:rPr>
              <a:t>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10580"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12,2</a:t>
            </a:r>
          </a:p>
        </p:txBody>
      </p:sp>
      <p:sp>
        <p:nvSpPr>
          <p:cNvPr id="39" name="Полилиния 38"/>
          <p:cNvSpPr/>
          <p:nvPr/>
        </p:nvSpPr>
        <p:spPr>
          <a:xfrm>
            <a:off x="7510580"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464,</a:t>
            </a:r>
            <a:r>
              <a:rPr lang="en-US" sz="1200" b="1" kern="1200" dirty="0" smtClean="0">
                <a:solidFill>
                  <a:schemeClr val="tx1"/>
                </a:solidFill>
                <a:latin typeface="Times New Roman" panose="02020603050405020304" pitchFamily="18" charset="0"/>
                <a:cs typeface="Times New Roman" panose="02020603050405020304" pitchFamily="18" charset="0"/>
              </a:rPr>
              <a:t>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0347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272344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3392480"/>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406151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76,1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473055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451,9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4927" y="2797778"/>
            <a:ext cx="4928978"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33" name="Скругленный прямоугольник 32"/>
          <p:cNvSpPr/>
          <p:nvPr/>
        </p:nvSpPr>
        <p:spPr>
          <a:xfrm>
            <a:off x="82167" y="3460454"/>
            <a:ext cx="4921882" cy="542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67573" y="4121660"/>
            <a:ext cx="4921883"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36" name="Скругленный прямоугольник 35"/>
          <p:cNvSpPr/>
          <p:nvPr/>
        </p:nvSpPr>
        <p:spPr>
          <a:xfrm>
            <a:off x="67575" y="4788307"/>
            <a:ext cx="4921882"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болезней системы кровообращения (случаев на 100 тыс. населения) </a:t>
            </a:r>
          </a:p>
        </p:txBody>
      </p:sp>
      <p:sp>
        <p:nvSpPr>
          <p:cNvPr id="11" name="Скругленный прямоугольник 10"/>
          <p:cNvSpPr/>
          <p:nvPr/>
        </p:nvSpPr>
        <p:spPr>
          <a:xfrm>
            <a:off x="74926" y="184482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119579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874946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018767319"/>
              </p:ext>
            </p:extLst>
          </p:nvPr>
        </p:nvGraphicFramePr>
        <p:xfrm>
          <a:off x="146314" y="2946383"/>
          <a:ext cx="392016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228184" y="674694"/>
            <a:ext cx="2448271" cy="1530170"/>
          </a:xfrm>
          <a:prstGeom prst="rect">
            <a:avLst/>
          </a:prstGeom>
          <a:ln>
            <a:noFill/>
          </a:ln>
          <a:effectLst>
            <a:softEdge rad="112500"/>
          </a:effectLst>
        </p:spPr>
      </p:pic>
      <p:sp>
        <p:nvSpPr>
          <p:cNvPr id="4" name="Полилиния 3"/>
          <p:cNvSpPr/>
          <p:nvPr/>
        </p:nvSpPr>
        <p:spPr>
          <a:xfrm>
            <a:off x="4351526" y="2377909"/>
            <a:ext cx="4380388" cy="354837"/>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algn="ctr" defTabSz="577850">
              <a:lnSpc>
                <a:spcPct val="90000"/>
              </a:lnSpc>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10" name="Полилиния 9"/>
          <p:cNvSpPr/>
          <p:nvPr/>
        </p:nvSpPr>
        <p:spPr>
          <a:xfrm>
            <a:off x="4351524" y="2795521"/>
            <a:ext cx="2668747"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algn="ctr" defTabSz="53340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4351524" y="3163871"/>
            <a:ext cx="266874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Социальное обеспечение граждан</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351524" y="3672462"/>
            <a:ext cx="2668747" cy="536861"/>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351524" y="4592432"/>
            <a:ext cx="266874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4351524" y="5104916"/>
            <a:ext cx="2668747" cy="616093"/>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algn="ctr" defTabSz="4889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351524" y="5764104"/>
            <a:ext cx="266874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78773" y="2801363"/>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algn="ctr" defTabSz="53340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a:t>
            </a:r>
            <a:r>
              <a:rPr lang="ru-RU" sz="1300" b="1" dirty="0" smtClean="0">
                <a:solidFill>
                  <a:prstClr val="black"/>
                </a:solidFill>
                <a:latin typeface="Times New Roman" panose="02020603050405020304" pitchFamily="18" charset="0"/>
                <a:cs typeface="Times New Roman" panose="02020603050405020304" pitchFamily="18" charset="0"/>
              </a:rPr>
              <a:t>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83913" y="3160143"/>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3 495,6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83913" y="3665607"/>
            <a:ext cx="648000" cy="545923"/>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083913" y="4590913"/>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2 461,2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083913" y="5100270"/>
            <a:ext cx="648000" cy="627684"/>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083913" y="5767924"/>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140,4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4351524" y="4261336"/>
            <a:ext cx="2670025" cy="288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dirty="0" smtClean="0">
                <a:solidFill>
                  <a:prstClr val="black"/>
                </a:solidFill>
                <a:latin typeface="Times New Roman" panose="02020603050405020304" pitchFamily="18" charset="0"/>
                <a:cs typeface="Times New Roman" panose="02020603050405020304" pitchFamily="18" charset="0"/>
              </a:rPr>
              <a:t>Старшее поколение</a:t>
            </a: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13" name="Группа 12"/>
          <p:cNvGrpSpPr/>
          <p:nvPr/>
        </p:nvGrpSpPr>
        <p:grpSpPr>
          <a:xfrm>
            <a:off x="8083913" y="4262944"/>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Скругленный прямоугольник 13"/>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154,7</a:t>
              </a:r>
              <a:endParaRPr lang="ru-RU" sz="1200" dirty="0">
                <a:solidFill>
                  <a:prstClr val="black"/>
                </a:solidFill>
                <a:latin typeface="Times New Roman" panose="02020603050405020304" pitchFamily="18" charset="0"/>
                <a:cs typeface="Times New Roman" panose="02020603050405020304" pitchFamily="18" charset="0"/>
              </a:endParaRPr>
            </a:p>
          </p:txBody>
        </p:sp>
      </p:gr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42" name="Полилиния 41"/>
          <p:cNvSpPr/>
          <p:nvPr/>
        </p:nvSpPr>
        <p:spPr>
          <a:xfrm>
            <a:off x="7164288" y="2795520"/>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algn="ctr" defTabSz="53340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174771" y="3154300"/>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3 528,5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174771" y="3663405"/>
            <a:ext cx="648000" cy="542762"/>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174771" y="4587903"/>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2 5</a:t>
            </a:r>
            <a:r>
              <a:rPr lang="en-US" sz="1200" dirty="0" smtClean="0">
                <a:solidFill>
                  <a:prstClr val="black"/>
                </a:solidFill>
                <a:latin typeface="Times New Roman" panose="02020603050405020304" pitchFamily="18" charset="0"/>
                <a:cs typeface="Times New Roman" panose="02020603050405020304" pitchFamily="18" charset="0"/>
              </a:rPr>
              <a:t>12</a:t>
            </a:r>
            <a:r>
              <a:rPr lang="ru-RU" sz="1200" dirty="0" smtClean="0">
                <a:solidFill>
                  <a:prstClr val="black"/>
                </a:solidFill>
                <a:latin typeface="Times New Roman" panose="02020603050405020304" pitchFamily="18" charset="0"/>
                <a:cs typeface="Times New Roman" panose="02020603050405020304" pitchFamily="18" charset="0"/>
              </a:rPr>
              <a:t>,</a:t>
            </a:r>
            <a:r>
              <a:rPr lang="en-US"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174771" y="5098878"/>
            <a:ext cx="648000" cy="623640"/>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174771" y="5762081"/>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144,1</a:t>
            </a:r>
          </a:p>
        </p:txBody>
      </p:sp>
      <p:grpSp>
        <p:nvGrpSpPr>
          <p:cNvPr id="49" name="Группа 48"/>
          <p:cNvGrpSpPr/>
          <p:nvPr/>
        </p:nvGrpSpPr>
        <p:grpSpPr>
          <a:xfrm>
            <a:off x="7174771" y="4258316"/>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0" name="Скругленный прямоугольник 49"/>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154,7</a:t>
              </a:r>
              <a:endParaRPr lang="ru-RU" sz="12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714583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2959" y="2392878"/>
            <a:ext cx="4932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prstClr val="black"/>
                </a:solidFill>
                <a:latin typeface="Times New Roman" panose="02020603050405020304" pitchFamily="18" charset="0"/>
                <a:cs typeface="Times New Roman" panose="02020603050405020304" pitchFamily="18" charset="0"/>
              </a:rPr>
              <a:t>прожиточного минимума,%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62959" y="2959478"/>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средств республиканского </a:t>
            </a:r>
            <a:r>
              <a:rPr lang="ru-RU" sz="1100" dirty="0" smtClean="0">
                <a:solidFill>
                  <a:prstClr val="black"/>
                </a:solidFill>
                <a:latin typeface="Times New Roman" panose="02020603050405020304" pitchFamily="18" charset="0"/>
                <a:cs typeface="Times New Roman" panose="02020603050405020304" pitchFamily="18" charset="0"/>
              </a:rPr>
              <a:t>бюджета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a:t>
            </a:r>
            <a:r>
              <a:rPr lang="ru-RU" sz="1100" dirty="0" smtClean="0">
                <a:solidFill>
                  <a:prstClr val="black"/>
                </a:solidFill>
                <a:latin typeface="Times New Roman" panose="02020603050405020304" pitchFamily="18" charset="0"/>
                <a:cs typeface="Times New Roman" panose="02020603050405020304" pitchFamily="18" charset="0"/>
              </a:rPr>
              <a:t>                    выделяемых </a:t>
            </a:r>
            <a:r>
              <a:rPr lang="ru-RU" sz="1100" dirty="0">
                <a:solidFill>
                  <a:prstClr val="black"/>
                </a:solidFill>
                <a:latin typeface="Times New Roman" panose="02020603050405020304" pitchFamily="18" charset="0"/>
                <a:cs typeface="Times New Roman" panose="02020603050405020304" pitchFamily="18" charset="0"/>
              </a:rPr>
              <a:t>социально ориентированным некоммерческим организациям на предоставление социальных услуг на дому, в общем объеме средств </a:t>
            </a:r>
            <a:r>
              <a:rPr lang="ru-RU" sz="1100" dirty="0" smtClean="0">
                <a:solidFill>
                  <a:prstClr val="black"/>
                </a:solidFill>
                <a:latin typeface="Times New Roman" panose="02020603050405020304" pitchFamily="18" charset="0"/>
                <a:cs typeface="Times New Roman" panose="02020603050405020304" pitchFamily="18" charset="0"/>
              </a:rPr>
              <a:t>                республиканского </a:t>
            </a:r>
            <a:r>
              <a:rPr lang="ru-RU" sz="1100" dirty="0">
                <a:solidFill>
                  <a:prstClr val="black"/>
                </a:solidFill>
                <a:latin typeface="Times New Roman" panose="02020603050405020304" pitchFamily="18" charset="0"/>
                <a:cs typeface="Times New Roman" panose="02020603050405020304" pitchFamily="18" charset="0"/>
              </a:rPr>
              <a:t>бюджета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Республики</a:t>
            </a:r>
            <a:r>
              <a:rPr lang="ru-RU" sz="1100" dirty="0">
                <a:solidFill>
                  <a:prstClr val="black"/>
                </a:solidFill>
                <a:latin typeface="Times New Roman" panose="02020603050405020304" pitchFamily="18" charset="0"/>
                <a:cs typeface="Times New Roman" panose="02020603050405020304" pitchFamily="18" charset="0"/>
              </a:rPr>
              <a:t>, выделяемых на </a:t>
            </a:r>
            <a:r>
              <a:rPr lang="ru-RU" sz="1100" dirty="0" smtClean="0">
                <a:solidFill>
                  <a:prstClr val="black"/>
                </a:solidFill>
                <a:latin typeface="Times New Roman" panose="02020603050405020304" pitchFamily="18" charset="0"/>
                <a:cs typeface="Times New Roman" panose="02020603050405020304" pitchFamily="18" charset="0"/>
              </a:rPr>
              <a:t>предоставление </a:t>
            </a:r>
            <a:r>
              <a:rPr lang="ru-RU" sz="1100" dirty="0">
                <a:solidFill>
                  <a:prstClr val="black"/>
                </a:solidFill>
                <a:latin typeface="Times New Roman" panose="02020603050405020304" pitchFamily="18" charset="0"/>
                <a:cs typeface="Times New Roman" panose="02020603050405020304" pitchFamily="18" charset="0"/>
              </a:rPr>
              <a:t>этих услуг в сфере социального 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62959" y="3861048"/>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prstClr val="black"/>
                </a:solidFill>
                <a:latin typeface="Times New Roman" panose="02020603050405020304" pitchFamily="18" charset="0"/>
                <a:cs typeface="Times New Roman" panose="02020603050405020304" pitchFamily="18" charset="0"/>
              </a:rPr>
              <a:t>социальные </a:t>
            </a:r>
            <a:r>
              <a:rPr lang="ru-RU" sz="1100" dirty="0">
                <a:solidFill>
                  <a:prstClr val="black"/>
                </a:solidFill>
                <a:latin typeface="Times New Roman" panose="02020603050405020304" pitchFamily="18" charset="0"/>
                <a:cs typeface="Times New Roman" panose="02020603050405020304" pitchFamily="18" charset="0"/>
              </a:rPr>
              <a:t>услуги в организациях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prstClr val="black"/>
                </a:solidFill>
                <a:latin typeface="Times New Roman" panose="02020603050405020304" pitchFamily="18" charset="0"/>
                <a:cs typeface="Times New Roman" panose="02020603050405020304" pitchFamily="18" charset="0"/>
              </a:rPr>
              <a:t>граждан</a:t>
            </a:r>
            <a:r>
              <a:rPr lang="ru-RU" sz="1100" dirty="0">
                <a:solidFill>
                  <a:prstClr val="black"/>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prstClr val="black"/>
                </a:solidFill>
                <a:latin typeface="Times New Roman" panose="02020603050405020304" pitchFamily="18" charset="0"/>
                <a:cs typeface="Times New Roman" panose="02020603050405020304" pitchFamily="18" charset="0"/>
              </a:rPr>
              <a:t>                  социальных </a:t>
            </a:r>
            <a:r>
              <a:rPr lang="ru-RU" sz="1100" dirty="0">
                <a:solidFill>
                  <a:prstClr val="black"/>
                </a:solidFill>
                <a:latin typeface="Times New Roman" panose="02020603050405020304" pitchFamily="18" charset="0"/>
                <a:cs typeface="Times New Roman" panose="02020603050405020304" pitchFamily="18" charset="0"/>
              </a:rPr>
              <a:t>услуг в организации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2959" y="4388644"/>
            <a:ext cx="4932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Охват граждан пожилого возраста стационарным, полустационарным и надомным социальным </a:t>
            </a:r>
            <a:r>
              <a:rPr lang="ru-RU" sz="1100" dirty="0" smtClean="0">
                <a:solidFill>
                  <a:prstClr val="black"/>
                </a:solidFill>
                <a:latin typeface="Times New Roman" panose="02020603050405020304" pitchFamily="18" charset="0"/>
                <a:cs typeface="Times New Roman" panose="02020603050405020304" pitchFamily="18" charset="0"/>
              </a:rPr>
              <a:t>обслуживан</a:t>
            </a:r>
            <a:r>
              <a:rPr lang="ru-RU" sz="1100" dirty="0">
                <a:solidFill>
                  <a:prstClr val="black"/>
                </a:solidFill>
                <a:latin typeface="Times New Roman" panose="02020603050405020304" pitchFamily="18" charset="0"/>
                <a:cs typeface="Times New Roman" panose="02020603050405020304" pitchFamily="18" charset="0"/>
              </a:rPr>
              <a:t>и</a:t>
            </a:r>
            <a:r>
              <a:rPr lang="ru-RU" sz="1100" dirty="0" smtClean="0">
                <a:solidFill>
                  <a:prstClr val="black"/>
                </a:solidFill>
                <a:latin typeface="Times New Roman" panose="02020603050405020304" pitchFamily="18" charset="0"/>
                <a:cs typeface="Times New Roman" panose="02020603050405020304" pitchFamily="18" charset="0"/>
              </a:rPr>
              <a:t>ем </a:t>
            </a:r>
            <a:r>
              <a:rPr lang="ru-RU" sz="1100" dirty="0">
                <a:solidFill>
                  <a:prstClr val="black"/>
                </a:solidFill>
                <a:latin typeface="Times New Roman" panose="02020603050405020304" pitchFamily="18" charset="0"/>
                <a:cs typeface="Times New Roman" panose="02020603050405020304" pitchFamily="18" charset="0"/>
              </a:rPr>
              <a:t>на 10 тыс. получателей трудовых пенсий по </a:t>
            </a:r>
            <a:r>
              <a:rPr lang="ru-RU" sz="1100" dirty="0" smtClean="0">
                <a:solidFill>
                  <a:prstClr val="black"/>
                </a:solidFill>
                <a:latin typeface="Times New Roman" panose="02020603050405020304" pitchFamily="18" charset="0"/>
                <a:cs typeface="Times New Roman" panose="02020603050405020304" pitchFamily="18" charset="0"/>
              </a:rPr>
              <a:t>старости, человек</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2959" y="5076000"/>
            <a:ext cx="4932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Количество пунктов проката средств и предметов ухода за пожилыми людьми нарастающим итогом за период, </a:t>
            </a:r>
            <a:r>
              <a:rPr lang="ru-RU" sz="1100" dirty="0" smtClean="0">
                <a:solidFill>
                  <a:prstClr val="black"/>
                </a:solidFill>
                <a:latin typeface="Times New Roman" panose="02020603050405020304" pitchFamily="18" charset="0"/>
                <a:cs typeface="Times New Roman" panose="02020603050405020304" pitchFamily="18" charset="0"/>
              </a:rPr>
              <a:t>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2959" y="5709549"/>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Численность пожилых людей, </a:t>
            </a:r>
            <a:r>
              <a:rPr lang="ru-RU" sz="1100" dirty="0" smtClean="0">
                <a:solidFill>
                  <a:prstClr val="black"/>
                </a:solidFill>
                <a:latin typeface="Times New Roman" panose="02020603050405020304" pitchFamily="18" charset="0"/>
                <a:cs typeface="Times New Roman" panose="02020603050405020304" pitchFamily="18" charset="0"/>
              </a:rPr>
              <a:t>прошедших </a:t>
            </a:r>
            <a:r>
              <a:rPr lang="ru-RU" sz="1100" dirty="0">
                <a:solidFill>
                  <a:prstClr val="black"/>
                </a:solidFill>
                <a:latin typeface="Times New Roman" panose="02020603050405020304" pitchFamily="18" charset="0"/>
                <a:cs typeface="Times New Roman" panose="02020603050405020304" pitchFamily="18" charset="0"/>
              </a:rPr>
              <a:t>обучение компьютерной </a:t>
            </a:r>
            <a:r>
              <a:rPr lang="ru-RU" sz="1100" dirty="0" smtClean="0">
                <a:solidFill>
                  <a:prstClr val="black"/>
                </a:solidFill>
                <a:latin typeface="Times New Roman" panose="02020603050405020304" pitchFamily="18" charset="0"/>
                <a:cs typeface="Times New Roman" panose="02020603050405020304" pitchFamily="18" charset="0"/>
              </a:rPr>
              <a:t>                        грамотности </a:t>
            </a:r>
            <a:r>
              <a:rPr lang="ru-RU" sz="1100" dirty="0">
                <a:solidFill>
                  <a:prstClr val="black"/>
                </a:solidFill>
                <a:latin typeface="Times New Roman" panose="02020603050405020304" pitchFamily="18" charset="0"/>
                <a:cs typeface="Times New Roman" panose="02020603050405020304" pitchFamily="18" charset="0"/>
              </a:rPr>
              <a:t>в течение </a:t>
            </a:r>
            <a:r>
              <a:rPr lang="ru-RU" sz="1100" dirty="0" smtClean="0">
                <a:solidFill>
                  <a:prstClr val="black"/>
                </a:solidFill>
                <a:latin typeface="Times New Roman" panose="02020603050405020304" pitchFamily="18" charset="0"/>
                <a:cs typeface="Times New Roman" panose="02020603050405020304" pitchFamily="18" charset="0"/>
              </a:rPr>
              <a:t>года, человек</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51</a:t>
            </a:fld>
            <a:endParaRPr lang="ru-RU" dirty="0">
              <a:solidFill>
                <a:prstClr val="black"/>
              </a:solidFill>
            </a:endParaRPr>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18,5</a:t>
            </a:r>
          </a:p>
        </p:txBody>
      </p:sp>
      <p:sp>
        <p:nvSpPr>
          <p:cNvPr id="8" name="Полилиния 7"/>
          <p:cNvSpPr/>
          <p:nvPr/>
        </p:nvSpPr>
        <p:spPr>
          <a:xfrm>
            <a:off x="513189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3189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479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8</a:t>
            </a: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4</a:t>
            </a:r>
          </a:p>
        </p:txBody>
      </p:sp>
      <p:sp>
        <p:nvSpPr>
          <p:cNvPr id="23" name="Полилиния 22"/>
          <p:cNvSpPr/>
          <p:nvPr/>
        </p:nvSpPr>
        <p:spPr>
          <a:xfrm>
            <a:off x="592479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99,9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14,0</a:t>
            </a:r>
          </a:p>
        </p:txBody>
      </p:sp>
      <p:sp>
        <p:nvSpPr>
          <p:cNvPr id="38" name="Полилиния 37"/>
          <p:cNvSpPr/>
          <p:nvPr/>
        </p:nvSpPr>
        <p:spPr>
          <a:xfrm>
            <a:off x="751058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058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r>
              <a:rPr lang="ru-RU" sz="1100" b="1" dirty="0">
                <a:solidFill>
                  <a:prstClr val="black"/>
                </a:solidFill>
                <a:latin typeface="Times New Roman" panose="02020603050405020304" pitchFamily="18" charset="0"/>
                <a:cs typeface="Times New Roman" panose="02020603050405020304" pitchFamily="18" charset="0"/>
              </a:rPr>
              <a:t>0</a:t>
            </a:r>
          </a:p>
        </p:txBody>
      </p:sp>
      <p:sp>
        <p:nvSpPr>
          <p:cNvPr id="47" name="Полилиния 46"/>
          <p:cNvSpPr/>
          <p:nvPr/>
        </p:nvSpPr>
        <p:spPr>
          <a:xfrm>
            <a:off x="830347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0347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p>
        </p:txBody>
      </p:sp>
      <p:sp>
        <p:nvSpPr>
          <p:cNvPr id="55" name="Полилиния 54"/>
          <p:cNvSpPr/>
          <p:nvPr/>
        </p:nvSpPr>
        <p:spPr>
          <a:xfrm>
            <a:off x="830347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9328024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551163592"/>
              </p:ext>
            </p:extLst>
          </p:nvPr>
        </p:nvGraphicFramePr>
        <p:xfrm>
          <a:off x="183207" y="2821119"/>
          <a:ext cx="4388794"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52</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1438227135"/>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40731" y="2547887"/>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15" name="Полилиния 14"/>
          <p:cNvSpPr/>
          <p:nvPr/>
        </p:nvSpPr>
        <p:spPr>
          <a:xfrm>
            <a:off x="4572001" y="3202226"/>
            <a:ext cx="2378696"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56106" y="3645023"/>
            <a:ext cx="2392157" cy="57606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Активная политика занятости населения и социальная поддержка безработных граждан</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06812" y="5752327"/>
            <a:ext cx="2378696" cy="43204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prstClr val="black"/>
                </a:solidFill>
                <a:latin typeface="Times New Roman" panose="02020603050405020304" pitchFamily="18" charset="0"/>
                <a:cs typeface="Times New Roman" panose="02020603050405020304" pitchFamily="18" charset="0"/>
              </a:rPr>
              <a:t>программы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28384" y="3202225"/>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28384" y="3641415"/>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481,6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53999" y="5771739"/>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184,7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572001" y="4858510"/>
            <a:ext cx="2378696" cy="77160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Сопровождение инвалидов молодого возраста при получении ими профессионального образования и содействие в последующем трудоустройстве</a:t>
            </a:r>
          </a:p>
        </p:txBody>
      </p:sp>
      <p:sp>
        <p:nvSpPr>
          <p:cNvPr id="30" name="Полилиния 29"/>
          <p:cNvSpPr/>
          <p:nvPr/>
        </p:nvSpPr>
        <p:spPr>
          <a:xfrm>
            <a:off x="8042944" y="4856018"/>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113923" y="3202228"/>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13923"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496,9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68089" y="5752326"/>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187,8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135493" y="4859626"/>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0,8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564716" y="4333028"/>
            <a:ext cx="2363871" cy="40619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Безопасный труд</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113923" y="4327238"/>
            <a:ext cx="648000" cy="406191"/>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6,4</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028384" y="4341739"/>
            <a:ext cx="648000" cy="39387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6,4</a:t>
            </a:r>
            <a:endParaRPr lang="ru-RU" sz="11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84614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3189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0,73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0,75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0,73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4,7</a:t>
            </a:r>
          </a:p>
        </p:txBody>
      </p:sp>
      <p:sp>
        <p:nvSpPr>
          <p:cNvPr id="26" name="Полилиния 25"/>
          <p:cNvSpPr/>
          <p:nvPr/>
        </p:nvSpPr>
        <p:spPr>
          <a:xfrm>
            <a:off x="751058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0,70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29206"/>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347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0,69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347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безработицы в среднем за год,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регистрируемой безработицы в  среднем за год,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Удельный вес работников, занятых во вредных и (или) опасных условиях труда, в общей численности работников,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53</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Скругленный прямоугольник 33"/>
          <p:cNvSpPr/>
          <p:nvPr/>
        </p:nvSpPr>
        <p:spPr>
          <a:xfrm>
            <a:off x="3579408" y="6477017"/>
            <a:ext cx="4753326" cy="243408"/>
          </a:xfrm>
          <a:prstGeom prst="roundRect">
            <a:avLst/>
          </a:prstGeom>
          <a:solidFill>
            <a:schemeClr val="bg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rgbClr val="4E67C8">
                    <a:lumMod val="50000"/>
                  </a:srgbClr>
                </a:solidFill>
                <a:latin typeface="Times New Roman" panose="02020603050405020304" pitchFamily="18" charset="0"/>
                <a:cs typeface="Times New Roman" panose="02020603050405020304" pitchFamily="18" charset="0"/>
              </a:rPr>
              <a:t>* Прогнозный показатель. Данные </a:t>
            </a:r>
            <a:r>
              <a:rPr lang="ru-RU" sz="900" b="1" dirty="0" err="1" smtClean="0">
                <a:solidFill>
                  <a:srgbClr val="4E67C8">
                    <a:lumMod val="50000"/>
                  </a:srgbClr>
                </a:solidFill>
                <a:latin typeface="Times New Roman" panose="02020603050405020304" pitchFamily="18" charset="0"/>
                <a:cs typeface="Times New Roman" panose="02020603050405020304" pitchFamily="18" charset="0"/>
              </a:rPr>
              <a:t>Чувашстата</a:t>
            </a:r>
            <a:r>
              <a:rPr lang="ru-RU" sz="900" b="1" dirty="0" smtClean="0">
                <a:solidFill>
                  <a:srgbClr val="4E67C8">
                    <a:lumMod val="50000"/>
                  </a:srgbClr>
                </a:solidFill>
                <a:latin typeface="Times New Roman" panose="02020603050405020304" pitchFamily="18" charset="0"/>
                <a:cs typeface="Times New Roman" panose="02020603050405020304" pitchFamily="18" charset="0"/>
              </a:rPr>
              <a:t> будут опубликованы 30.04.2020</a:t>
            </a:r>
          </a:p>
        </p:txBody>
      </p:sp>
    </p:spTree>
    <p:extLst>
      <p:ext uri="{BB962C8B-B14F-4D97-AF65-F5344CB8AC3E}">
        <p14:creationId xmlns:p14="http://schemas.microsoft.com/office/powerpoint/2010/main" val="136309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C:\Users\e.babaeva\Desktop\img_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343" y="908710"/>
            <a:ext cx="2664297" cy="1677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772096"/>
            <a:ext cx="6152413" cy="1950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350" dirty="0" smtClean="0">
                <a:solidFill>
                  <a:schemeClr val="tx1"/>
                </a:solidFill>
                <a:latin typeface="Times New Roman" panose="02020603050405020304" pitchFamily="18" charset="0"/>
                <a:cs typeface="Times New Roman" panose="02020603050405020304" pitchFamily="18" charset="0"/>
              </a:rPr>
              <a:t>Республики</a:t>
            </a:r>
            <a:r>
              <a:rPr lang="ru-RU" sz="1350" dirty="0">
                <a:solidFill>
                  <a:schemeClr val="tx1"/>
                </a:solidFill>
                <a:latin typeface="Times New Roman" panose="02020603050405020304" pitchFamily="18" charset="0"/>
                <a:cs typeface="Times New Roman" panose="02020603050405020304" pitchFamily="18" charset="0"/>
              </a:rPr>
              <a:t>;</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350" dirty="0" smtClean="0">
                <a:solidFill>
                  <a:schemeClr val="tx1"/>
                </a:solidFill>
                <a:latin typeface="Times New Roman" panose="02020603050405020304" pitchFamily="18" charset="0"/>
                <a:cs typeface="Times New Roman" panose="02020603050405020304" pitchFamily="18" charset="0"/>
              </a:rPr>
              <a:t>личности</a:t>
            </a:r>
            <a:r>
              <a:rPr lang="ru-RU" sz="135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35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51774726"/>
              </p:ext>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54</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5004049" y="2819284"/>
            <a:ext cx="3778796" cy="591406"/>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a:t>
            </a: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19" name="Полилиния 18"/>
          <p:cNvSpPr/>
          <p:nvPr/>
        </p:nvSpPr>
        <p:spPr>
          <a:xfrm>
            <a:off x="5004048" y="3453499"/>
            <a:ext cx="2448000" cy="38576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004048" y="3869514"/>
            <a:ext cx="2448000"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995728" y="4331042"/>
            <a:ext cx="2448000" cy="590345"/>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004048" y="5545942"/>
            <a:ext cx="2448000" cy="406901"/>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Туризм</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004048" y="5994774"/>
            <a:ext cx="2448000" cy="484223"/>
          </a:xfrm>
          <a:custGeom>
            <a:avLst/>
            <a:gdLst>
              <a:gd name="connsiteX0" fmla="*/ 0 w 2358478"/>
              <a:gd name="connsiteY0" fmla="*/ 70616 h 706156"/>
              <a:gd name="connsiteX1" fmla="*/ 70616 w 2358478"/>
              <a:gd name="connsiteY1" fmla="*/ 0 h 706156"/>
              <a:gd name="connsiteX2" fmla="*/ 2287862 w 2358478"/>
              <a:gd name="connsiteY2" fmla="*/ 0 h 706156"/>
              <a:gd name="connsiteX3" fmla="*/ 2358478 w 2358478"/>
              <a:gd name="connsiteY3" fmla="*/ 70616 h 706156"/>
              <a:gd name="connsiteX4" fmla="*/ 2358478 w 2358478"/>
              <a:gd name="connsiteY4" fmla="*/ 635540 h 706156"/>
              <a:gd name="connsiteX5" fmla="*/ 2287862 w 2358478"/>
              <a:gd name="connsiteY5" fmla="*/ 706156 h 706156"/>
              <a:gd name="connsiteX6" fmla="*/ 70616 w 2358478"/>
              <a:gd name="connsiteY6" fmla="*/ 706156 h 706156"/>
              <a:gd name="connsiteX7" fmla="*/ 0 w 2358478"/>
              <a:gd name="connsiteY7" fmla="*/ 635540 h 706156"/>
              <a:gd name="connsiteX8" fmla="*/ 0 w 2358478"/>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706156">
                <a:moveTo>
                  <a:pt x="0" y="70616"/>
                </a:moveTo>
                <a:cubicBezTo>
                  <a:pt x="0" y="31616"/>
                  <a:pt x="31616" y="0"/>
                  <a:pt x="70616" y="0"/>
                </a:cubicBezTo>
                <a:lnTo>
                  <a:pt x="2287862" y="0"/>
                </a:lnTo>
                <a:cubicBezTo>
                  <a:pt x="2326862" y="0"/>
                  <a:pt x="2358478" y="31616"/>
                  <a:pt x="2358478" y="70616"/>
                </a:cubicBezTo>
                <a:lnTo>
                  <a:pt x="2358478" y="635540"/>
                </a:lnTo>
                <a:cubicBezTo>
                  <a:pt x="2358478" y="674540"/>
                  <a:pt x="2326862" y="706156"/>
                  <a:pt x="2287862"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511947" y="3455476"/>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9063" y="3869638"/>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1 969,4</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08353" y="4331166"/>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36,1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1947" y="5546066"/>
            <a:ext cx="612000" cy="40690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517,5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1947" y="5994774"/>
            <a:ext cx="612000" cy="484348"/>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24,9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63728" y="3455476"/>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70844" y="3869638"/>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1 815,9</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60134" y="4331166"/>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36,0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63728" y="5546066"/>
            <a:ext cx="612000" cy="40690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505,9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163728" y="5994774"/>
            <a:ext cx="612000" cy="484348"/>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24,9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004048" y="4959991"/>
            <a:ext cx="2448000" cy="557539"/>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Поддержка и развитие чтения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11947" y="4960115"/>
            <a:ext cx="612000" cy="557539"/>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163728" y="4960115"/>
            <a:ext cx="612000" cy="557539"/>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80011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77515" y="3530220"/>
            <a:ext cx="48359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предоставления государственных и муниципальных услуг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5973" y="4465747"/>
            <a:ext cx="4828075"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посещений </a:t>
            </a:r>
            <a:r>
              <a:rPr lang="ru-RU" sz="1200" dirty="0" smtClean="0">
                <a:solidFill>
                  <a:schemeClr val="tx1"/>
                </a:solidFill>
                <a:latin typeface="Times New Roman" panose="02020603050405020304" pitchFamily="18" charset="0"/>
                <a:cs typeface="Times New Roman" panose="02020603050405020304" pitchFamily="18" charset="0"/>
              </a:rPr>
              <a:t>организаций культуры, </a:t>
            </a:r>
          </a:p>
          <a:p>
            <a:pPr algn="just"/>
            <a:r>
              <a:rPr lang="ru-RU" sz="1200" dirty="0" smtClean="0">
                <a:solidFill>
                  <a:schemeClr val="tx1"/>
                </a:solidFill>
                <a:latin typeface="Times New Roman" panose="02020603050405020304" pitchFamily="18" charset="0"/>
                <a:cs typeface="Times New Roman" panose="02020603050405020304" pitchFamily="18" charset="0"/>
              </a:rPr>
              <a:t>в процентах по отношению к 2017 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5973" y="5383483"/>
            <a:ext cx="4828075"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обращений к </a:t>
            </a:r>
            <a:r>
              <a:rPr lang="ru-RU" sz="1200" dirty="0" smtClean="0">
                <a:solidFill>
                  <a:schemeClr val="tx1"/>
                </a:solidFill>
                <a:latin typeface="Times New Roman" panose="02020603050405020304" pitchFamily="18" charset="0"/>
                <a:cs typeface="Times New Roman" panose="02020603050405020304" pitchFamily="18" charset="0"/>
              </a:rPr>
              <a:t>цифровым </a:t>
            </a:r>
            <a:r>
              <a:rPr lang="ru-RU" sz="1200" dirty="0">
                <a:solidFill>
                  <a:schemeClr val="tx1"/>
                </a:solidFill>
                <a:latin typeface="Times New Roman" panose="02020603050405020304" pitchFamily="18" charset="0"/>
                <a:cs typeface="Times New Roman" panose="02020603050405020304" pitchFamily="18" charset="0"/>
              </a:rPr>
              <a:t>ресурсам </a:t>
            </a:r>
            <a:r>
              <a:rPr lang="ru-RU" sz="1200" dirty="0" smtClean="0">
                <a:solidFill>
                  <a:schemeClr val="tx1"/>
                </a:solidFill>
                <a:latin typeface="Times New Roman" panose="02020603050405020304" pitchFamily="18" charset="0"/>
                <a:cs typeface="Times New Roman" panose="02020603050405020304" pitchFamily="18" charset="0"/>
              </a:rPr>
              <a:t>культуры,</a:t>
            </a:r>
          </a:p>
          <a:p>
            <a:pPr algn="just"/>
            <a:r>
              <a:rPr lang="ru-RU" sz="1200" dirty="0">
                <a:solidFill>
                  <a:schemeClr val="tx1"/>
                </a:solidFill>
                <a:latin typeface="Times New Roman" panose="02020603050405020304" pitchFamily="18" charset="0"/>
                <a:cs typeface="Times New Roman" panose="02020603050405020304" pitchFamily="18" charset="0"/>
              </a:rPr>
              <a:t>в процентах по отношению к 2017 </a:t>
            </a:r>
            <a:r>
              <a:rPr lang="ru-RU" sz="1200" dirty="0" smtClean="0">
                <a:solidFill>
                  <a:schemeClr val="tx1"/>
                </a:solidFill>
                <a:latin typeface="Times New Roman" panose="02020603050405020304" pitchFamily="18" charset="0"/>
                <a:cs typeface="Times New Roman" panose="02020603050405020304" pitchFamily="18" charset="0"/>
              </a:rPr>
              <a:t>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92547" y="2057316"/>
            <a:ext cx="1580081" cy="92156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032" y="1052736"/>
            <a:ext cx="3178447" cy="22383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55</a:t>
            </a:fld>
            <a:endParaRPr lang="ru-RU" dirty="0"/>
          </a:p>
        </p:txBody>
      </p:sp>
      <p:sp>
        <p:nvSpPr>
          <p:cNvPr id="3" name="Полилиния 2"/>
          <p:cNvSpPr/>
          <p:nvPr/>
        </p:nvSpPr>
        <p:spPr>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2019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14806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4960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35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2019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4095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4250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2,7</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4624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2020</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3385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3539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914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2021</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2674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2829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3203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smtClean="0">
                <a:solidFill>
                  <a:schemeClr val="tx1"/>
                </a:solidFill>
                <a:latin typeface="Times New Roman" panose="02020603050405020304" pitchFamily="18" charset="0"/>
                <a:cs typeface="Times New Roman" panose="02020603050405020304" pitchFamily="18" charset="0"/>
              </a:rPr>
              <a:t>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1964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2118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493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1297464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64704"/>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возможность гражданам систематически заниматься физической культурой и спортом, путем развития инфраструктуры спорта, популяризации массового и профессионального спорта (включая спорт высших достижений) и приобщения различных слоев общества к регулярным занятиям физической культурой и </a:t>
            </a:r>
            <a:r>
              <a:rPr lang="ru-RU" sz="1400" dirty="0" smtClean="0">
                <a:solidFill>
                  <a:prstClr val="black"/>
                </a:solidFill>
                <a:latin typeface="Times New Roman" panose="02020603050405020304" pitchFamily="18" charset="0"/>
                <a:cs typeface="Times New Roman" panose="02020603050405020304" pitchFamily="18" charset="0"/>
              </a:rPr>
              <a:t>спортом;</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подготовки спортсменов в спорте высших </a:t>
            </a:r>
            <a:r>
              <a:rPr lang="ru-RU" sz="1400" dirty="0" smtClean="0">
                <a:solidFill>
                  <a:prstClr val="black"/>
                </a:solidFill>
                <a:latin typeface="Times New Roman" panose="02020603050405020304" pitchFamily="18" charset="0"/>
                <a:cs typeface="Times New Roman" panose="02020603050405020304" pitchFamily="18" charset="0"/>
              </a:rPr>
              <a:t>достижений</a:t>
            </a:r>
            <a:r>
              <a:rPr lang="ru-RU" sz="1400" dirty="0">
                <a:solidFill>
                  <a:prstClr val="black"/>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231063" y="3112848"/>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089900" y="6492875"/>
            <a:ext cx="1054100" cy="365125"/>
          </a:xfrm>
        </p:spPr>
        <p:txBody>
          <a:bodyPr/>
          <a:lstStyle/>
          <a:p>
            <a:pPr>
              <a:defRPr/>
            </a:pPr>
            <a:fld id="{667CCBFA-BFB9-4E9F-B6F6-694D72409F22}" type="slidenum">
              <a:rPr lang="ru-RU" smtClean="0">
                <a:solidFill>
                  <a:prstClr val="black"/>
                </a:solidFill>
              </a:rPr>
              <a:pPr>
                <a:defRPr/>
              </a:pPr>
              <a:t>56</a:t>
            </a:fld>
            <a:endParaRPr lang="ru-RU" dirty="0">
              <a:solidFill>
                <a:prstClr val="black"/>
              </a:solidFill>
            </a:endParaRPr>
          </a:p>
        </p:txBody>
      </p:sp>
      <p:sp>
        <p:nvSpPr>
          <p:cNvPr id="3" name="Полилиния 2"/>
          <p:cNvSpPr/>
          <p:nvPr/>
        </p:nvSpPr>
        <p:spPr>
          <a:xfrm>
            <a:off x="4789431" y="2926043"/>
            <a:ext cx="4228186"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2019г., </a:t>
            </a: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799787" y="3487256"/>
            <a:ext cx="2433942" cy="332865"/>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04534" y="3871363"/>
            <a:ext cx="2424448" cy="663540"/>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p:txBody>
      </p:sp>
      <p:sp>
        <p:nvSpPr>
          <p:cNvPr id="11" name="Полилиния 10"/>
          <p:cNvSpPr/>
          <p:nvPr/>
        </p:nvSpPr>
        <p:spPr>
          <a:xfrm>
            <a:off x="4813972" y="4586146"/>
            <a:ext cx="2405572" cy="663540"/>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p:txBody>
      </p:sp>
      <p:sp>
        <p:nvSpPr>
          <p:cNvPr id="19" name="Полилиния 18"/>
          <p:cNvSpPr/>
          <p:nvPr/>
        </p:nvSpPr>
        <p:spPr>
          <a:xfrm>
            <a:off x="4832629" y="5302068"/>
            <a:ext cx="2368259" cy="662400"/>
          </a:xfrm>
          <a:custGeom>
            <a:avLst/>
            <a:gdLst>
              <a:gd name="connsiteX0" fmla="*/ 0 w 2368259"/>
              <a:gd name="connsiteY0" fmla="*/ 72009 h 720087"/>
              <a:gd name="connsiteX1" fmla="*/ 72009 w 2368259"/>
              <a:gd name="connsiteY1" fmla="*/ 0 h 720087"/>
              <a:gd name="connsiteX2" fmla="*/ 2296250 w 2368259"/>
              <a:gd name="connsiteY2" fmla="*/ 0 h 720087"/>
              <a:gd name="connsiteX3" fmla="*/ 2368259 w 2368259"/>
              <a:gd name="connsiteY3" fmla="*/ 72009 h 720087"/>
              <a:gd name="connsiteX4" fmla="*/ 2368259 w 2368259"/>
              <a:gd name="connsiteY4" fmla="*/ 648078 h 720087"/>
              <a:gd name="connsiteX5" fmla="*/ 2296250 w 2368259"/>
              <a:gd name="connsiteY5" fmla="*/ 720087 h 720087"/>
              <a:gd name="connsiteX6" fmla="*/ 72009 w 2368259"/>
              <a:gd name="connsiteY6" fmla="*/ 720087 h 720087"/>
              <a:gd name="connsiteX7" fmla="*/ 0 w 2368259"/>
              <a:gd name="connsiteY7" fmla="*/ 648078 h 720087"/>
              <a:gd name="connsiteX8" fmla="*/ 0 w 2368259"/>
              <a:gd name="connsiteY8" fmla="*/ 72009 h 7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8259" h="720087">
                <a:moveTo>
                  <a:pt x="0" y="72009"/>
                </a:moveTo>
                <a:cubicBezTo>
                  <a:pt x="0" y="32240"/>
                  <a:pt x="32240" y="0"/>
                  <a:pt x="72009" y="0"/>
                </a:cubicBezTo>
                <a:lnTo>
                  <a:pt x="2296250" y="0"/>
                </a:lnTo>
                <a:cubicBezTo>
                  <a:pt x="2336019" y="0"/>
                  <a:pt x="2368259" y="32240"/>
                  <a:pt x="2368259" y="72009"/>
                </a:cubicBezTo>
                <a:lnTo>
                  <a:pt x="2368259" y="648078"/>
                </a:lnTo>
                <a:cubicBezTo>
                  <a:pt x="2368259" y="687847"/>
                  <a:pt x="2336019" y="720087"/>
                  <a:pt x="2296250" y="720087"/>
                </a:cubicBezTo>
                <a:lnTo>
                  <a:pt x="72009" y="720087"/>
                </a:lnTo>
                <a:cubicBezTo>
                  <a:pt x="32240" y="720087"/>
                  <a:pt x="0" y="687847"/>
                  <a:pt x="0" y="648078"/>
                </a:cubicBezTo>
                <a:lnTo>
                  <a:pt x="0" y="7200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11" tIns="66811" rIns="66811" bIns="6681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0" name="Полилиния 19"/>
          <p:cNvSpPr/>
          <p:nvPr/>
        </p:nvSpPr>
        <p:spPr>
          <a:xfrm>
            <a:off x="7438184"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438182"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458</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438181" y="4586146"/>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747</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438181"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26</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316422"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316417"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352</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16416" y="4582443"/>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dirty="0" smtClean="0">
                <a:solidFill>
                  <a:schemeClr val="tx1"/>
                </a:solidFill>
                <a:latin typeface="Times New Roman" panose="02020603050405020304" pitchFamily="18" charset="0"/>
                <a:cs typeface="Times New Roman" panose="02020603050405020304" pitchFamily="18" charset="0"/>
              </a:rPr>
              <a:t>716</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316416"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25</a:t>
            </a:r>
            <a:endParaRPr lang="ru-RU" sz="1600" b="0" kern="1200" dirty="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626" y="750888"/>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8" name="Диаграмма 27"/>
          <p:cNvGraphicFramePr>
            <a:graphicFrameLocks/>
          </p:cNvGraphicFramePr>
          <p:nvPr>
            <p:extLst>
              <p:ext uri="{D42A27DB-BD31-4B8C-83A1-F6EECF244321}">
                <p14:modId xmlns:p14="http://schemas.microsoft.com/office/powerpoint/2010/main" val="1605462756"/>
              </p:ext>
            </p:extLst>
          </p:nvPr>
        </p:nvGraphicFramePr>
        <p:xfrm>
          <a:off x="80750" y="3570403"/>
          <a:ext cx="4188937" cy="26950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526111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94618" y="3348274"/>
            <a:ext cx="4914848" cy="6017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населения Чувашской Республики, систематически занимающегося физической культурой и </a:t>
            </a:r>
            <a:r>
              <a:rPr lang="ru-RU" sz="1200" dirty="0" smtClean="0">
                <a:solidFill>
                  <a:schemeClr val="tx1"/>
                </a:solidFill>
                <a:latin typeface="Times New Roman" panose="02020603050405020304" pitchFamily="18" charset="0"/>
                <a:cs typeface="Times New Roman" panose="02020603050405020304" pitchFamily="18" charset="0"/>
              </a:rPr>
              <a:t>спортом,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4368" y="4221088"/>
            <a:ext cx="4906832" cy="6439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4368" y="5060121"/>
            <a:ext cx="490683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спортсменов Чувашской Республики, принявших участие во всероссийских и международных соревнованиях, в общей </a:t>
            </a:r>
            <a:r>
              <a:rPr lang="ru-RU" sz="1200" dirty="0" smtClean="0">
                <a:solidFill>
                  <a:schemeClr val="tx1"/>
                </a:solidFill>
                <a:latin typeface="Times New Roman" panose="02020603050405020304" pitchFamily="18" charset="0"/>
                <a:cs typeface="Times New Roman" panose="02020603050405020304" pitchFamily="18" charset="0"/>
              </a:rPr>
              <a:t>численности </a:t>
            </a:r>
            <a:r>
              <a:rPr lang="ru-RU" sz="1200" dirty="0">
                <a:solidFill>
                  <a:schemeClr val="tx1"/>
                </a:solidFill>
                <a:latin typeface="Times New Roman" panose="02020603050405020304" pitchFamily="18" charset="0"/>
                <a:cs typeface="Times New Roman" panose="02020603050405020304" pitchFamily="18" charset="0"/>
              </a:rPr>
              <a:t>занимающихся в спортивных </a:t>
            </a:r>
            <a:r>
              <a:rPr lang="ru-RU" sz="1200" dirty="0" smtClean="0">
                <a:solidFill>
                  <a:schemeClr val="tx1"/>
                </a:solidFill>
                <a:latin typeface="Times New Roman" panose="02020603050405020304" pitchFamily="18" charset="0"/>
                <a:cs typeface="Times New Roman" panose="02020603050405020304" pitchFamily="18" charset="0"/>
              </a:rPr>
              <a:t>учреждениях,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254" y="2121059"/>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1029142"/>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57</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олилиния 2"/>
          <p:cNvSpPr/>
          <p:nvPr/>
        </p:nvSpPr>
        <p:spPr>
          <a:xfrm>
            <a:off x="5204846" y="1208882"/>
            <a:ext cx="3550347" cy="827759"/>
          </a:xfrm>
          <a:custGeom>
            <a:avLst/>
            <a:gdLst>
              <a:gd name="connsiteX0" fmla="*/ 0 w 3550347"/>
              <a:gd name="connsiteY0" fmla="*/ 82776 h 827759"/>
              <a:gd name="connsiteX1" fmla="*/ 82776 w 3550347"/>
              <a:gd name="connsiteY1" fmla="*/ 0 h 827759"/>
              <a:gd name="connsiteX2" fmla="*/ 3467571 w 3550347"/>
              <a:gd name="connsiteY2" fmla="*/ 0 h 827759"/>
              <a:gd name="connsiteX3" fmla="*/ 3550347 w 3550347"/>
              <a:gd name="connsiteY3" fmla="*/ 82776 h 827759"/>
              <a:gd name="connsiteX4" fmla="*/ 3550347 w 3550347"/>
              <a:gd name="connsiteY4" fmla="*/ 744983 h 827759"/>
              <a:gd name="connsiteX5" fmla="*/ 3467571 w 3550347"/>
              <a:gd name="connsiteY5" fmla="*/ 827759 h 827759"/>
              <a:gd name="connsiteX6" fmla="*/ 82776 w 3550347"/>
              <a:gd name="connsiteY6" fmla="*/ 827759 h 827759"/>
              <a:gd name="connsiteX7" fmla="*/ 0 w 3550347"/>
              <a:gd name="connsiteY7" fmla="*/ 744983 h 827759"/>
              <a:gd name="connsiteX8" fmla="*/ 0 w 3550347"/>
              <a:gd name="connsiteY8" fmla="*/ 82776 h 82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347" h="827759">
                <a:moveTo>
                  <a:pt x="0" y="82776"/>
                </a:moveTo>
                <a:cubicBezTo>
                  <a:pt x="0" y="37060"/>
                  <a:pt x="37060" y="0"/>
                  <a:pt x="82776" y="0"/>
                </a:cubicBezTo>
                <a:lnTo>
                  <a:pt x="3467571" y="0"/>
                </a:lnTo>
                <a:cubicBezTo>
                  <a:pt x="3513287" y="0"/>
                  <a:pt x="3550347" y="37060"/>
                  <a:pt x="3550347" y="82776"/>
                </a:cubicBezTo>
                <a:lnTo>
                  <a:pt x="3550347" y="744983"/>
                </a:lnTo>
                <a:cubicBezTo>
                  <a:pt x="3550347" y="790699"/>
                  <a:pt x="3513287" y="827759"/>
                  <a:pt x="3467571" y="827759"/>
                </a:cubicBezTo>
                <a:lnTo>
                  <a:pt x="82776" y="827759"/>
                </a:lnTo>
                <a:cubicBezTo>
                  <a:pt x="37060" y="827759"/>
                  <a:pt x="0" y="790699"/>
                  <a:pt x="0" y="744983"/>
                </a:cubicBezTo>
                <a:lnTo>
                  <a:pt x="0" y="8277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584" tIns="77584" rIns="77584" bIns="7758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23134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231341"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43,5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23134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73,3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231341"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3,9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52588"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52588"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52588"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52588"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673836"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673836"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673836"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673836"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95083"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395083"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48,3</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95083"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95083"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1633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17757" y="3185896"/>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1633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79,2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17757" y="4969686"/>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094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692696"/>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169731"/>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20771218"/>
              </p:ext>
            </p:extLst>
          </p:nvPr>
        </p:nvGraphicFramePr>
        <p:xfrm>
          <a:off x="77657" y="2865092"/>
          <a:ext cx="4388794"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58</a:t>
            </a:fld>
            <a:endParaRPr lang="ru-RU" dirty="0">
              <a:solidFill>
                <a:prstClr val="black"/>
              </a:solidFill>
            </a:endParaRPr>
          </a:p>
        </p:txBody>
      </p:sp>
      <p:sp>
        <p:nvSpPr>
          <p:cNvPr id="14" name="Полилиния 13"/>
          <p:cNvSpPr/>
          <p:nvPr/>
        </p:nvSpPr>
        <p:spPr>
          <a:xfrm>
            <a:off x="4565218" y="2348880"/>
            <a:ext cx="4183174"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2019 г., млн. руб.</a:t>
            </a:r>
          </a:p>
        </p:txBody>
      </p:sp>
      <p:sp>
        <p:nvSpPr>
          <p:cNvPr id="15" name="Полилиния 14"/>
          <p:cNvSpPr/>
          <p:nvPr/>
        </p:nvSpPr>
        <p:spPr>
          <a:xfrm>
            <a:off x="4572000" y="2956603"/>
            <a:ext cx="2366085"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68788" y="3431948"/>
            <a:ext cx="2379475" cy="13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568582" y="4867579"/>
            <a:ext cx="2379917" cy="90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Формирование системы комплексной реабилитации и абилитации инвалидов, в том числе детей-инвалидов, в Чувашской Республике</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100392" y="2956602"/>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100392" y="343194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21,4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100392" y="4872057"/>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 </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204615" y="2943480"/>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204615" y="341882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04615" y="4862540"/>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solidFill>
                <a:prstClr val="black"/>
              </a:solidFill>
            </a:endParaRPr>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4884704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11681" y="1708260"/>
            <a:ext cx="611968"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11681" y="2356332"/>
            <a:ext cx="611968"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811681" y="3364445"/>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811681" y="4228541"/>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53156" y="1708260"/>
            <a:ext cx="633753"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53156" y="2356331"/>
            <a:ext cx="633753"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p>
        </p:txBody>
      </p:sp>
      <p:sp>
        <p:nvSpPr>
          <p:cNvPr id="26" name="Полилиния 25"/>
          <p:cNvSpPr/>
          <p:nvPr/>
        </p:nvSpPr>
        <p:spPr>
          <a:xfrm>
            <a:off x="7553156" y="3364444"/>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811681" y="5106781"/>
            <a:ext cx="611968"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16416" y="1700809"/>
            <a:ext cx="646532"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16416" y="3356992"/>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76,0</a:t>
            </a:r>
          </a:p>
        </p:txBody>
      </p:sp>
      <p:sp>
        <p:nvSpPr>
          <p:cNvPr id="30" name="Полилиния 29"/>
          <p:cNvSpPr/>
          <p:nvPr/>
        </p:nvSpPr>
        <p:spPr>
          <a:xfrm>
            <a:off x="8316416" y="2348880"/>
            <a:ext cx="646532"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53156" y="4229780"/>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239032"/>
            <a:ext cx="4953999" cy="1045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a:t>
            </a:r>
            <a:r>
              <a:rPr lang="ru-RU" sz="1400" dirty="0">
                <a:solidFill>
                  <a:prstClr val="black"/>
                </a:solidFill>
                <a:latin typeface="Times New Roman" panose="02020603050405020304" pitchFamily="18" charset="0"/>
                <a:cs typeface="Times New Roman" panose="02020603050405020304" pitchFamily="18" charset="0"/>
              </a:rPr>
              <a:t>детей-инвалидов, которым созданы условия для получения качественного дошкольного, начального общего, основного общего и среднего общего образования, среднего профессионального образования, высшего образования, в общей численности детей-инвалидов и </a:t>
            </a:r>
            <a:r>
              <a:rPr lang="ru-RU" sz="1400" dirty="0" smtClean="0">
                <a:solidFill>
                  <a:prstClr val="black"/>
                </a:solidFill>
                <a:latin typeface="Times New Roman" panose="02020603050405020304" pitchFamily="18" charset="0"/>
                <a:cs typeface="Times New Roman" panose="02020603050405020304" pitchFamily="18" charset="0"/>
              </a:rPr>
              <a:t>инвалидов,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3356993"/>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детей-инвалидов в возрасте от 5 до 18 лет, получающих дополнительное образование, в общей численности детей-</a:t>
            </a:r>
          </a:p>
          <a:p>
            <a:r>
              <a:rPr lang="ru-RU" sz="1400" dirty="0">
                <a:solidFill>
                  <a:prstClr val="black"/>
                </a:solidFill>
                <a:latin typeface="Times New Roman" panose="02020603050405020304" pitchFamily="18" charset="0"/>
                <a:cs typeface="Times New Roman" panose="02020603050405020304" pitchFamily="18" charset="0"/>
              </a:rPr>
              <a:t>инвалидов данного </a:t>
            </a:r>
            <a:r>
              <a:rPr lang="ru-RU" sz="1400" dirty="0" smtClean="0">
                <a:solidFill>
                  <a:prstClr val="black"/>
                </a:solidFill>
                <a:latin typeface="Times New Roman" panose="02020603050405020304" pitchFamily="18" charset="0"/>
                <a:cs typeface="Times New Roman" panose="02020603050405020304" pitchFamily="18" charset="0"/>
              </a:rPr>
              <a:t>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4221089"/>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детей-инвалидов в возрасте от 1,5 до 7 лет, охваченных дошкольным образованием, в общей численности детей-инвалидов данного 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59</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2" name="Скругленный прямоугольник 31"/>
          <p:cNvSpPr/>
          <p:nvPr/>
        </p:nvSpPr>
        <p:spPr>
          <a:xfrm>
            <a:off x="131540" y="5085184"/>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16416" y="4221088"/>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53156" y="5106780"/>
            <a:ext cx="63375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69,5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6416" y="5099330"/>
            <a:ext cx="64653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742876"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94619" y="1708260"/>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p>
        </p:txBody>
      </p:sp>
      <p:sp>
        <p:nvSpPr>
          <p:cNvPr id="36" name="Полилиния 35"/>
          <p:cNvSpPr/>
          <p:nvPr/>
        </p:nvSpPr>
        <p:spPr>
          <a:xfrm>
            <a:off x="5994619" y="2356332"/>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94619" y="3364445"/>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994619" y="4228541"/>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94619"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68,9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177557" y="1708259"/>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p>
        </p:txBody>
      </p:sp>
      <p:sp>
        <p:nvSpPr>
          <p:cNvPr id="45" name="Полилиния 44"/>
          <p:cNvSpPr/>
          <p:nvPr/>
        </p:nvSpPr>
        <p:spPr>
          <a:xfrm>
            <a:off x="5177557" y="2356331"/>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5177557" y="3364444"/>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7557" y="4229779"/>
            <a:ext cx="687554" cy="783309"/>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5177557"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68,9</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957293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478831193"/>
              </p:ext>
            </p:extLst>
          </p:nvPr>
        </p:nvGraphicFramePr>
        <p:xfrm>
          <a:off x="157476" y="3789295"/>
          <a:ext cx="3920164"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584302" y="2421017"/>
            <a:ext cx="4426292"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400" b="1" i="1" dirty="0" smtClean="0">
                <a:solidFill>
                  <a:schemeClr val="tx1"/>
                </a:solidFill>
                <a:latin typeface="Times New Roman" panose="02020603050405020304" pitchFamily="18" charset="0"/>
                <a:cs typeface="Times New Roman" panose="02020603050405020304" pitchFamily="18" charset="0"/>
              </a:rPr>
              <a:t>подпрограмм за 2019 год, </a:t>
            </a:r>
            <a:r>
              <a:rPr lang="ru-RU" sz="14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557776" y="3356992"/>
            <a:ext cx="2510568" cy="115212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a:t>
            </a:r>
            <a:r>
              <a:rPr lang="ru-RU" sz="1200" dirty="0" smtClean="0">
                <a:solidFill>
                  <a:schemeClr val="tx1"/>
                </a:solidFill>
                <a:latin typeface="Times New Roman" panose="02020603050405020304" pitchFamily="18" charset="0"/>
                <a:cs typeface="Times New Roman" panose="02020603050405020304" pitchFamily="18" charset="0"/>
              </a:rPr>
              <a:t>ситуаций, </a:t>
            </a:r>
            <a:r>
              <a:rPr lang="ru-RU" sz="1200" dirty="0">
                <a:solidFill>
                  <a:schemeClr val="tx1"/>
                </a:solidFill>
                <a:latin typeface="Times New Roman" panose="02020603050405020304" pitchFamily="18" charset="0"/>
                <a:cs typeface="Times New Roman" panose="02020603050405020304" pitchFamily="18" charset="0"/>
              </a:rPr>
              <a:t>обеспечение пожарной безопасности и безопасности населения на водных </a:t>
            </a:r>
            <a:r>
              <a:rPr lang="ru-RU" sz="1200" dirty="0" smtClean="0">
                <a:solidFill>
                  <a:schemeClr val="tx1"/>
                </a:solidFill>
                <a:latin typeface="Times New Roman" panose="02020603050405020304" pitchFamily="18" charset="0"/>
                <a:cs typeface="Times New Roman" panose="02020603050405020304" pitchFamily="18" charset="0"/>
              </a:rPr>
              <a:t>объектах, обеспечение реализации госпрограммы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47964" y="4594053"/>
            <a:ext cx="2496344"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терроризма и экстремистской деятельности</a:t>
            </a:r>
          </a:p>
        </p:txBody>
      </p:sp>
      <p:sp>
        <p:nvSpPr>
          <p:cNvPr id="28" name="Полилиния 27"/>
          <p:cNvSpPr/>
          <p:nvPr/>
        </p:nvSpPr>
        <p:spPr>
          <a:xfrm>
            <a:off x="4557776" y="5115705"/>
            <a:ext cx="2496344" cy="55508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00392" y="4594053"/>
            <a:ext cx="793385" cy="468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220,2</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55693" y="5722906"/>
            <a:ext cx="703016"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40,1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100392" y="3356991"/>
            <a:ext cx="793386"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204,3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584301" y="2912311"/>
            <a:ext cx="2496342"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100392" y="2912311"/>
            <a:ext cx="793386"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130701" y="4587391"/>
            <a:ext cx="782200" cy="468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236,1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130700" y="5724441"/>
            <a:ext cx="790585"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40,1</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130700" y="3339117"/>
            <a:ext cx="782201"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204,3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130700" y="2912311"/>
            <a:ext cx="790585"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dirty="0">
              <a:solidFill>
                <a:schemeClr val="tx1"/>
              </a:solidFill>
              <a:latin typeface="Times New Roman" panose="02020603050405020304" pitchFamily="18" charset="0"/>
              <a:cs typeface="Times New Roman" panose="02020603050405020304" pitchFamily="18" charset="0"/>
            </a:endParaRPr>
          </a:p>
        </p:txBody>
      </p:sp>
      <p:pic>
        <p:nvPicPr>
          <p:cNvPr id="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797" y="822113"/>
            <a:ext cx="1058766" cy="142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286" y="846019"/>
            <a:ext cx="1044815" cy="1428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Рисунок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47964" y="821468"/>
            <a:ext cx="1133656" cy="1428455"/>
          </a:xfrm>
          <a:prstGeom prst="rect">
            <a:avLst/>
          </a:prstGeom>
        </p:spPr>
      </p:pic>
      <p:sp>
        <p:nvSpPr>
          <p:cNvPr id="48" name="Полилиния 47"/>
          <p:cNvSpPr/>
          <p:nvPr/>
        </p:nvSpPr>
        <p:spPr>
          <a:xfrm>
            <a:off x="4557776" y="5724441"/>
            <a:ext cx="2496344" cy="58487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200" dirty="0" smtClean="0">
                <a:solidFill>
                  <a:schemeClr val="tx1"/>
                </a:solidFill>
                <a:latin typeface="Times New Roman" panose="02020603050405020304" pitchFamily="18" charset="0"/>
                <a:cs typeface="Times New Roman" panose="02020603050405020304" pitchFamily="18" charset="0"/>
              </a:rPr>
              <a:t>программы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100392" y="5115705"/>
            <a:ext cx="758317" cy="54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10,8</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130701" y="5123246"/>
            <a:ext cx="782200" cy="54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10,8</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1616" y="835551"/>
            <a:ext cx="1171285" cy="1410449"/>
          </a:xfrm>
          <a:prstGeom prst="rect">
            <a:avLst/>
          </a:prstGeom>
        </p:spPr>
      </p:pic>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spTree>
    <p:extLst>
      <p:ext uri="{BB962C8B-B14F-4D97-AF65-F5344CB8AC3E}">
        <p14:creationId xmlns:p14="http://schemas.microsoft.com/office/powerpoint/2010/main" val="26491577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900312"/>
            <a:ext cx="4950000" cy="54182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25144"/>
            <a:ext cx="4950000" cy="5981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a:t>
            </a:r>
            <a:r>
              <a:rPr lang="ru-RU" sz="1200" dirty="0">
                <a:solidFill>
                  <a:schemeClr val="tx1"/>
                </a:solidFill>
                <a:latin typeface="Times New Roman" panose="02020603050405020304" pitchFamily="18" charset="0"/>
                <a:cs typeface="Times New Roman" panose="02020603050405020304" pitchFamily="18" charset="0"/>
              </a:rPr>
              <a:t>ЧС, 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593602"/>
            <a:ext cx="4950000" cy="7157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12348"/>
            <a:ext cx="4950000" cy="7606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систем оповещения населения об опасностях, возникающих при чрезвычайных ситуаций,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535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p>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3 050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158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40709"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40709"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1 676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40709"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40709" y="56444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6860"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3 025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153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3 000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4041" y="4747351"/>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0693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2 975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Tree>
    <p:extLst>
      <p:ext uri="{BB962C8B-B14F-4D97-AF65-F5344CB8AC3E}">
        <p14:creationId xmlns:p14="http://schemas.microsoft.com/office/powerpoint/2010/main" val="4977885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426801934"/>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204864"/>
            <a:ext cx="4302783"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за 2019 год,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715046"/>
            <a:ext cx="2531686"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22711" y="3215149"/>
            <a:ext cx="2541005" cy="309894"/>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Профилактика </a:t>
            </a:r>
            <a:r>
              <a:rPr lang="ru-RU" sz="1200" dirty="0" smtClean="0">
                <a:solidFill>
                  <a:prstClr val="black"/>
                </a:solidFill>
                <a:latin typeface="Times New Roman" panose="02020603050405020304" pitchFamily="18" charset="0"/>
                <a:cs typeface="Times New Roman" panose="02020603050405020304" pitchFamily="18" charset="0"/>
              </a:rPr>
              <a:t>правонарушений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12369" y="3584913"/>
            <a:ext cx="2551273" cy="1023972"/>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Профилактика незаконного потребления наркотических средств и психотропных веществ, наркомании в Чувашской Республике</a:t>
            </a:r>
          </a:p>
        </p:txBody>
      </p:sp>
      <p:sp>
        <p:nvSpPr>
          <p:cNvPr id="17" name="Полилиния 16"/>
          <p:cNvSpPr/>
          <p:nvPr/>
        </p:nvSpPr>
        <p:spPr>
          <a:xfrm>
            <a:off x="4621396" y="4668753"/>
            <a:ext cx="2542320" cy="865154"/>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Предупреждение детской беспризорности, </a:t>
            </a:r>
            <a:r>
              <a:rPr lang="ru-RU" sz="1200" dirty="0" smtClean="0">
                <a:solidFill>
                  <a:prstClr val="black"/>
                </a:solidFill>
                <a:latin typeface="Times New Roman" panose="02020603050405020304" pitchFamily="18" charset="0"/>
                <a:cs typeface="Times New Roman" panose="02020603050405020304" pitchFamily="18" charset="0"/>
              </a:rPr>
              <a:t>безнадзорности </a:t>
            </a:r>
            <a:r>
              <a:rPr lang="ru-RU" sz="1200" dirty="0">
                <a:solidFill>
                  <a:prstClr val="black"/>
                </a:solidFill>
                <a:latin typeface="Times New Roman" panose="02020603050405020304" pitchFamily="18" charset="0"/>
                <a:cs typeface="Times New Roman" panose="02020603050405020304" pitchFamily="18" charset="0"/>
              </a:rPr>
              <a:t>и правонарушений несовершеннолетних</a:t>
            </a:r>
          </a:p>
        </p:txBody>
      </p:sp>
      <p:sp>
        <p:nvSpPr>
          <p:cNvPr id="18" name="Полилиния 17"/>
          <p:cNvSpPr/>
          <p:nvPr/>
        </p:nvSpPr>
        <p:spPr>
          <a:xfrm>
            <a:off x="4620525" y="5593776"/>
            <a:ext cx="2543117"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715044"/>
            <a:ext cx="6956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23364" y="3211931"/>
            <a:ext cx="690250"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23364" y="3570645"/>
            <a:ext cx="6956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23364" y="4696037"/>
            <a:ext cx="681934"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20,8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323364" y="5595991"/>
            <a:ext cx="695675"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62</a:t>
            </a:fld>
            <a:endParaRPr lang="ru-RU" dirty="0"/>
          </a:p>
        </p:txBody>
      </p:sp>
      <p:sp>
        <p:nvSpPr>
          <p:cNvPr id="38" name="Полилиния 37"/>
          <p:cNvSpPr/>
          <p:nvPr/>
        </p:nvSpPr>
        <p:spPr>
          <a:xfrm>
            <a:off x="8168131" y="2720828"/>
            <a:ext cx="7685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168131" y="5595991"/>
            <a:ext cx="763267"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68131" y="4689624"/>
            <a:ext cx="768575"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20,8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68131" y="3579789"/>
            <a:ext cx="7685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168131" y="3230134"/>
            <a:ext cx="768575"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5,5</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38916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a:extLst>
              <a:ext uri="{28A0092B-C50C-407E-A947-70E740481C1C}">
                <a14:useLocalDpi xmlns:a14="http://schemas.microsoft.com/office/drawing/2010/main" val="0"/>
              </a:ext>
            </a:extLst>
          </a:blip>
          <a:stretch>
            <a:fillRect/>
          </a:stretch>
        </p:blipFill>
        <p:spPr>
          <a:xfrm>
            <a:off x="2453555" y="980728"/>
            <a:ext cx="2664377" cy="1900571"/>
          </a:xfrm>
          <a:prstGeom prst="rect">
            <a:avLst/>
          </a:prstGeom>
          <a:ln>
            <a:noFill/>
          </a:ln>
          <a:effectLst>
            <a:softEdge rad="112500"/>
          </a:effectLst>
        </p:spPr>
      </p:pic>
      <p:sp>
        <p:nvSpPr>
          <p:cNvPr id="4" name="Полилиния 3"/>
          <p:cNvSpPr/>
          <p:nvPr/>
        </p:nvSpPr>
        <p:spPr>
          <a:xfrm>
            <a:off x="5148144" y="1395879"/>
            <a:ext cx="3899703"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6737981" y="2582815"/>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54236" y="5085264"/>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50197" y="340802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49973" y="423686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89,6</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07854" y="2582815"/>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24408" y="5085264"/>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22349" y="340802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22014" y="423686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16496" y="2582815"/>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6496" y="5085264"/>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16496" y="340802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316496" y="423686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85,0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014400"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преступлений</a:t>
            </a:r>
          </a:p>
        </p:txBody>
      </p:sp>
      <p:sp>
        <p:nvSpPr>
          <p:cNvPr id="24" name="Скругленный прямоугольник 23"/>
          <p:cNvSpPr/>
          <p:nvPr/>
        </p:nvSpPr>
        <p:spPr>
          <a:xfrm>
            <a:off x="103532" y="4251227"/>
            <a:ext cx="5014400"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наркотиков</a:t>
            </a:r>
          </a:p>
        </p:txBody>
      </p:sp>
      <p:sp>
        <p:nvSpPr>
          <p:cNvPr id="33" name="Скругленный прямоугольник 32"/>
          <p:cNvSpPr/>
          <p:nvPr/>
        </p:nvSpPr>
        <p:spPr>
          <a:xfrm>
            <a:off x="103532" y="5063814"/>
            <a:ext cx="5014400"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лет</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63</a:t>
            </a:fld>
            <a:endParaRPr lang="ru-RU" dirty="0"/>
          </a:p>
        </p:txBody>
      </p:sp>
      <p:sp>
        <p:nvSpPr>
          <p:cNvPr id="29" name="Полилиния 28"/>
          <p:cNvSpPr/>
          <p:nvPr/>
        </p:nvSpPr>
        <p:spPr>
          <a:xfrm>
            <a:off x="5968109" y="2582815"/>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205893" y="340802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5213892" y="5085264"/>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5984064" y="5085264"/>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6,2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198236" y="2582815"/>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78045" y="340802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15,9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5977933" y="423686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89,7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205893" y="4236860"/>
            <a:ext cx="720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91,3</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6276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7"/>
            <a:ext cx="5576348" cy="13041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Цель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развитие на территории Чувашской Республики информационных и телекоммуникационных технологий в экономической, социально-политической, культурной и других сферах жизни общества</a:t>
            </a:r>
          </a:p>
        </p:txBody>
      </p:sp>
      <p:sp>
        <p:nvSpPr>
          <p:cNvPr id="6" name="TextBox 5"/>
          <p:cNvSpPr txBox="1"/>
          <p:nvPr/>
        </p:nvSpPr>
        <p:spPr>
          <a:xfrm>
            <a:off x="147780" y="2556956"/>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498730665"/>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r>
              <a:rPr lang="ru-RU" dirty="0" smtClean="0">
                <a:solidFill>
                  <a:prstClr val="black"/>
                </a:solidFill>
              </a:rPr>
              <a:t>62</a:t>
            </a:r>
            <a:endParaRPr lang="ru-RU" dirty="0">
              <a:solidFill>
                <a:prstClr val="black"/>
              </a:solidFill>
            </a:endParaRPr>
          </a:p>
        </p:txBody>
      </p:sp>
      <p:sp>
        <p:nvSpPr>
          <p:cNvPr id="3" name="Полилиния 2"/>
          <p:cNvSpPr/>
          <p:nvPr/>
        </p:nvSpPr>
        <p:spPr>
          <a:xfrm>
            <a:off x="5076055" y="2786941"/>
            <a:ext cx="3860651"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400" b="1" i="1" dirty="0" smtClean="0">
                <a:solidFill>
                  <a:schemeClr val="tx1"/>
                </a:solidFill>
                <a:latin typeface="Times New Roman" panose="02020603050405020304" pitchFamily="18" charset="0"/>
                <a:cs typeface="Times New Roman" panose="02020603050405020304" pitchFamily="18" charset="0"/>
              </a:rPr>
              <a:t>2019 году,</a:t>
            </a:r>
          </a:p>
          <a:p>
            <a:pPr lvl="0" algn="ctr" defTabSz="577850">
              <a:lnSpc>
                <a:spcPct val="90000"/>
              </a:lnSpc>
              <a:spcAft>
                <a:spcPct val="35000"/>
              </a:spcAft>
            </a:pPr>
            <a:r>
              <a:rPr lang="ru-RU" sz="1400" b="1" i="1" dirty="0" smtClean="0">
                <a:solidFill>
                  <a:schemeClr val="tx1"/>
                </a:solidFill>
                <a:latin typeface="Times New Roman" panose="02020603050405020304" pitchFamily="18" charset="0"/>
                <a:cs typeface="Times New Roman" panose="02020603050405020304" pitchFamily="18" charset="0"/>
              </a:rPr>
              <a:t>млн</a:t>
            </a:r>
            <a:r>
              <a:rPr lang="ru-RU" sz="1400" b="1" i="1" dirty="0">
                <a:solidFill>
                  <a:schemeClr val="tx1"/>
                </a:solidFill>
                <a:latin typeface="Times New Roman" panose="02020603050405020304" pitchFamily="18" charset="0"/>
                <a:cs typeface="Times New Roman" panose="02020603050405020304" pitchFamily="18" charset="0"/>
              </a:rPr>
              <a:t>. </a:t>
            </a:r>
            <a:r>
              <a:rPr lang="ru-RU" sz="1400" b="1" i="1" dirty="0" smtClean="0">
                <a:solidFill>
                  <a:schemeClr val="tx1"/>
                </a:solidFill>
                <a:latin typeface="Times New Roman" panose="02020603050405020304" pitchFamily="18" charset="0"/>
                <a:cs typeface="Times New Roman" panose="02020603050405020304" pitchFamily="18" charset="0"/>
              </a:rPr>
              <a:t>рублей.</a:t>
            </a:r>
            <a:endParaRPr lang="ru-RU" sz="1400" b="1" i="1" dirty="0">
              <a:solidFill>
                <a:schemeClr val="tx1"/>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15289" y="3294441"/>
            <a:ext cx="2416679"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5114416" y="3766910"/>
            <a:ext cx="2435865" cy="552593"/>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информационных технологий</a:t>
            </a:r>
          </a:p>
        </p:txBody>
      </p:sp>
      <p:sp>
        <p:nvSpPr>
          <p:cNvPr id="11" name="Полилиния 10"/>
          <p:cNvSpPr/>
          <p:nvPr/>
        </p:nvSpPr>
        <p:spPr>
          <a:xfrm>
            <a:off x="5113651" y="4385869"/>
            <a:ext cx="2452716" cy="369613"/>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Информационная </a:t>
            </a:r>
            <a:r>
              <a:rPr lang="ru-RU" sz="1200" dirty="0" smtClean="0">
                <a:solidFill>
                  <a:prstClr val="black"/>
                </a:solidFill>
                <a:latin typeface="Times New Roman" panose="02020603050405020304" pitchFamily="18" charset="0"/>
                <a:cs typeface="Times New Roman" panose="02020603050405020304" pitchFamily="18" charset="0"/>
              </a:rPr>
              <a:t>инфраструктура</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13421" y="4820601"/>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Информационная безопасность</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43077" y="5619285"/>
            <a:ext cx="2440405"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9" name="Полилиния 18"/>
          <p:cNvSpPr/>
          <p:nvPr/>
        </p:nvSpPr>
        <p:spPr>
          <a:xfrm>
            <a:off x="8356728"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361504"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49,9</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61504"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101,6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61504"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61504"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«Цифровое 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697307"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697307"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50,8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97307"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117,9</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697307"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13,2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697307"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5132379" y="5214469"/>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Массовые коммуникации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7307"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149,7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61504"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149,5</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9148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0328" y="858831"/>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30328" y="1744271"/>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259830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0328" y="3397785"/>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87</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39882" y="420489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57</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43677" y="4998233"/>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174711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260837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3392225"/>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87</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418582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57</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37392" y="497637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174711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6118" y="259830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3397785"/>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90</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420489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60</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99823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70</a:t>
            </a:r>
          </a:p>
        </p:txBody>
      </p:sp>
      <p:sp>
        <p:nvSpPr>
          <p:cNvPr id="31" name="Полилиния 30"/>
          <p:cNvSpPr/>
          <p:nvPr/>
        </p:nvSpPr>
        <p:spPr>
          <a:xfrm>
            <a:off x="7510580" y="174711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2598307"/>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514893" y="341299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91</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10580" y="420489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62</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510580" y="4992077"/>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174711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0067" y="2598308"/>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303475" y="3412990"/>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92</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03475" y="4204899"/>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64</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4998233"/>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1173" y="2581112"/>
            <a:ext cx="5001736" cy="22322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хозяйств</a:t>
            </a:r>
          </a:p>
          <a:p>
            <a:pPr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в том числе:</a:t>
            </a:r>
          </a:p>
          <a:p>
            <a:pPr fontAlgn="base">
              <a:spcBef>
                <a:spcPct val="0"/>
              </a:spcBef>
              <a:spcAft>
                <a:spcPct val="0"/>
              </a:spcAft>
            </a:pPr>
            <a:endParaRPr lang="ru-RU" sz="14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в городской местности</a:t>
            </a:r>
          </a:p>
          <a:p>
            <a:pPr fontAlgn="base">
              <a:spcBef>
                <a:spcPct val="0"/>
              </a:spcBef>
              <a:spcAft>
                <a:spcPct val="0"/>
              </a:spcAft>
            </a:pPr>
            <a:endParaRPr lang="ru-RU" sz="1400"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	</a:t>
            </a:r>
          </a:p>
          <a:p>
            <a:pPr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в сельской местности	</a:t>
            </a:r>
          </a:p>
          <a:p>
            <a:pPr fontAlgn="base">
              <a:spcBef>
                <a:spcPct val="0"/>
              </a:spcBef>
              <a:spcAft>
                <a:spcPct val="0"/>
              </a:spcAft>
            </a:pP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4970452"/>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Доля граждан, использующих механизм получения государственных и муниципальных услуг в электронной форме, %</a:t>
            </a:r>
          </a:p>
        </p:txBody>
      </p:sp>
      <p:sp>
        <p:nvSpPr>
          <p:cNvPr id="11" name="Скругленный прямоугольник 10"/>
          <p:cNvSpPr/>
          <p:nvPr/>
        </p:nvSpPr>
        <p:spPr>
          <a:xfrm>
            <a:off x="72949" y="143338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65</a:t>
            </a:r>
            <a:endParaRPr lang="ru-RU"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954" y="765504"/>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0808" y="3357862"/>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smtClean="0">
                <a:solidFill>
                  <a:prstClr val="black"/>
                </a:solidFill>
                <a:effectLst/>
                <a:latin typeface="Times New Roman" panose="02020603050405020304" pitchFamily="18" charset="0"/>
                <a:cs typeface="Times New Roman" panose="02020603050405020304" pitchFamily="18" charset="0"/>
              </a:rPr>
              <a:t>«Цифровое </a:t>
            </a:r>
            <a:r>
              <a:rPr lang="ru-RU" sz="1800" dirty="0" smtClean="0">
                <a:solidFill>
                  <a:prstClr val="black"/>
                </a:solidFill>
                <a:effectLst/>
                <a:latin typeface="Times New Roman" panose="02020603050405020304" pitchFamily="18" charset="0"/>
                <a:cs typeface="Times New Roman" panose="02020603050405020304" pitchFamily="18" charset="0"/>
              </a:rPr>
              <a:t>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6742007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6796" y="696541"/>
            <a:ext cx="6372200" cy="2034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сбалансированное </a:t>
            </a:r>
            <a:r>
              <a:rPr lang="ru-RU" sz="1100" dirty="0">
                <a:solidFill>
                  <a:schemeClr val="tx1"/>
                </a:solidFill>
                <a:latin typeface="Times New Roman" panose="02020603050405020304" pitchFamily="18" charset="0"/>
                <a:cs typeface="Times New Roman" panose="02020603050405020304" pitchFamily="18" charset="0"/>
              </a:rPr>
              <a:t>развитие минерально-сырьевой </a:t>
            </a:r>
            <a:r>
              <a:rPr lang="ru-RU" sz="1100" dirty="0" smtClean="0">
                <a:solidFill>
                  <a:schemeClr val="tx1"/>
                </a:solidFill>
                <a:latin typeface="Times New Roman" panose="02020603050405020304" pitchFamily="18" charset="0"/>
                <a:cs typeface="Times New Roman" panose="02020603050405020304" pitchFamily="18" charset="0"/>
              </a:rPr>
              <a:t>базы;</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a:t>
            </a:r>
            <a:r>
              <a:rPr lang="ru-RU" sz="1100" dirty="0" smtClean="0">
                <a:solidFill>
                  <a:schemeClr val="tx1"/>
                </a:solidFill>
                <a:latin typeface="Times New Roman" panose="02020603050405020304" pitchFamily="18" charset="0"/>
                <a:cs typeface="Times New Roman" panose="02020603050405020304" pitchFamily="18" charset="0"/>
              </a:rPr>
              <a:t>недр;</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устойчивое управление </a:t>
            </a:r>
            <a:r>
              <a:rPr lang="ru-RU" sz="1100" dirty="0" smtClean="0">
                <a:solidFill>
                  <a:schemeClr val="tx1"/>
                </a:solidFill>
                <a:latin typeface="Times New Roman" panose="02020603050405020304" pitchFamily="18" charset="0"/>
                <a:cs typeface="Times New Roman" panose="02020603050405020304" pitchFamily="18" charset="0"/>
              </a:rPr>
              <a:t>лесами, </a:t>
            </a: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a:t>
            </a:r>
            <a:r>
              <a:rPr lang="ru-RU" sz="1100" dirty="0" smtClean="0">
                <a:solidFill>
                  <a:schemeClr val="tx1"/>
                </a:solidFill>
                <a:latin typeface="Times New Roman" panose="02020603050405020304" pitchFamily="18" charset="0"/>
                <a:cs typeface="Times New Roman" panose="02020603050405020304" pitchFamily="18" charset="0"/>
              </a:rPr>
              <a:t>леса;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a:t>
            </a:r>
            <a:r>
              <a:rPr lang="ru-RU" sz="1100" dirty="0" smtClean="0">
                <a:solidFill>
                  <a:schemeClr val="tx1"/>
                </a:solidFill>
                <a:latin typeface="Times New Roman" panose="02020603050405020304" pitchFamily="18" charset="0"/>
                <a:cs typeface="Times New Roman" panose="02020603050405020304" pitchFamily="18" charset="0"/>
              </a:rPr>
              <a:t>мира;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a:t>
            </a:r>
            <a:r>
              <a:rPr lang="ru-RU" sz="1100" dirty="0" smtClean="0">
                <a:solidFill>
                  <a:schemeClr val="tx1"/>
                </a:solidFill>
                <a:latin typeface="Times New Roman" panose="02020603050405020304" pitchFamily="18" charset="0"/>
                <a:cs typeface="Times New Roman" panose="02020603050405020304" pitchFamily="18" charset="0"/>
              </a:rPr>
              <a:t>вод;</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безопасности гидротехнических </a:t>
            </a:r>
            <a:r>
              <a:rPr lang="ru-RU" sz="1100" dirty="0" smtClean="0">
                <a:solidFill>
                  <a:schemeClr val="tx1"/>
                </a:solidFill>
                <a:latin typeface="Times New Roman" panose="02020603050405020304" pitchFamily="18" charset="0"/>
                <a:cs typeface="Times New Roman" panose="02020603050405020304" pitchFamily="18" charset="0"/>
              </a:rPr>
              <a:t>сооружений;</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a:t>
            </a:r>
            <a:r>
              <a:rPr lang="ru-RU" sz="1100" dirty="0" smtClean="0">
                <a:solidFill>
                  <a:schemeClr val="tx1"/>
                </a:solidFill>
                <a:latin typeface="Times New Roman" panose="02020603050405020304" pitchFamily="18" charset="0"/>
                <a:cs typeface="Times New Roman" panose="02020603050405020304" pitchFamily="18" charset="0"/>
              </a:rPr>
              <a:t>среды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023088215"/>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03330" y="840556"/>
            <a:ext cx="2412711" cy="174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олилиния 3"/>
          <p:cNvSpPr/>
          <p:nvPr/>
        </p:nvSpPr>
        <p:spPr>
          <a:xfrm>
            <a:off x="4485082" y="2782454"/>
            <a:ext cx="4491625" cy="324000"/>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6667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году, млн. руб.</a:t>
            </a:r>
          </a:p>
        </p:txBody>
      </p:sp>
      <p:sp>
        <p:nvSpPr>
          <p:cNvPr id="7" name="Полилиния 6"/>
          <p:cNvSpPr/>
          <p:nvPr/>
        </p:nvSpPr>
        <p:spPr>
          <a:xfrm>
            <a:off x="4485085" y="3114717"/>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64170" y="3114717"/>
            <a:ext cx="720000" cy="324000"/>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364170" y="3464841"/>
            <a:ext cx="720000" cy="324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364170" y="3825080"/>
            <a:ext cx="720000" cy="324000"/>
          </a:xfrm>
          <a:custGeom>
            <a:avLst/>
            <a:gdLst>
              <a:gd name="connsiteX0" fmla="*/ 0 w 694035"/>
              <a:gd name="connsiteY0" fmla="*/ 36161 h 361608"/>
              <a:gd name="connsiteX1" fmla="*/ 36161 w 694035"/>
              <a:gd name="connsiteY1" fmla="*/ 0 h 361608"/>
              <a:gd name="connsiteX2" fmla="*/ 657874 w 694035"/>
              <a:gd name="connsiteY2" fmla="*/ 0 h 361608"/>
              <a:gd name="connsiteX3" fmla="*/ 694035 w 694035"/>
              <a:gd name="connsiteY3" fmla="*/ 36161 h 361608"/>
              <a:gd name="connsiteX4" fmla="*/ 694035 w 694035"/>
              <a:gd name="connsiteY4" fmla="*/ 325447 h 361608"/>
              <a:gd name="connsiteX5" fmla="*/ 657874 w 694035"/>
              <a:gd name="connsiteY5" fmla="*/ 361608 h 361608"/>
              <a:gd name="connsiteX6" fmla="*/ 36161 w 694035"/>
              <a:gd name="connsiteY6" fmla="*/ 361608 h 361608"/>
              <a:gd name="connsiteX7" fmla="*/ 0 w 694035"/>
              <a:gd name="connsiteY7" fmla="*/ 325447 h 361608"/>
              <a:gd name="connsiteX8" fmla="*/ 0 w 694035"/>
              <a:gd name="connsiteY8" fmla="*/ 36161 h 36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035" h="361608">
                <a:moveTo>
                  <a:pt x="0" y="36161"/>
                </a:moveTo>
                <a:cubicBezTo>
                  <a:pt x="0" y="16190"/>
                  <a:pt x="16190" y="0"/>
                  <a:pt x="36161" y="0"/>
                </a:cubicBezTo>
                <a:lnTo>
                  <a:pt x="657874" y="0"/>
                </a:lnTo>
                <a:cubicBezTo>
                  <a:pt x="677845" y="0"/>
                  <a:pt x="694035" y="16190"/>
                  <a:pt x="694035" y="36161"/>
                </a:cubicBezTo>
                <a:lnTo>
                  <a:pt x="694035" y="325447"/>
                </a:lnTo>
                <a:cubicBezTo>
                  <a:pt x="694035" y="345418"/>
                  <a:pt x="677845" y="361608"/>
                  <a:pt x="657874" y="361608"/>
                </a:cubicBezTo>
                <a:lnTo>
                  <a:pt x="36161" y="361608"/>
                </a:lnTo>
                <a:cubicBezTo>
                  <a:pt x="16190" y="361608"/>
                  <a:pt x="0" y="345418"/>
                  <a:pt x="0" y="325447"/>
                </a:cubicBezTo>
                <a:lnTo>
                  <a:pt x="0" y="361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121" tIns="60121" rIns="60121" bIns="6012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11,4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64170" y="4185120"/>
            <a:ext cx="720000" cy="324000"/>
          </a:xfrm>
          <a:custGeom>
            <a:avLst/>
            <a:gdLst>
              <a:gd name="connsiteX0" fmla="*/ 0 w 691334"/>
              <a:gd name="connsiteY0" fmla="*/ 33905 h 339054"/>
              <a:gd name="connsiteX1" fmla="*/ 33905 w 691334"/>
              <a:gd name="connsiteY1" fmla="*/ 0 h 339054"/>
              <a:gd name="connsiteX2" fmla="*/ 657429 w 691334"/>
              <a:gd name="connsiteY2" fmla="*/ 0 h 339054"/>
              <a:gd name="connsiteX3" fmla="*/ 691334 w 691334"/>
              <a:gd name="connsiteY3" fmla="*/ 33905 h 339054"/>
              <a:gd name="connsiteX4" fmla="*/ 691334 w 691334"/>
              <a:gd name="connsiteY4" fmla="*/ 305149 h 339054"/>
              <a:gd name="connsiteX5" fmla="*/ 657429 w 691334"/>
              <a:gd name="connsiteY5" fmla="*/ 339054 h 339054"/>
              <a:gd name="connsiteX6" fmla="*/ 33905 w 691334"/>
              <a:gd name="connsiteY6" fmla="*/ 339054 h 339054"/>
              <a:gd name="connsiteX7" fmla="*/ 0 w 691334"/>
              <a:gd name="connsiteY7" fmla="*/ 305149 h 339054"/>
              <a:gd name="connsiteX8" fmla="*/ 0 w 691334"/>
              <a:gd name="connsiteY8" fmla="*/ 33905 h 33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334" h="339054">
                <a:moveTo>
                  <a:pt x="0" y="33905"/>
                </a:moveTo>
                <a:cubicBezTo>
                  <a:pt x="0" y="15180"/>
                  <a:pt x="15180" y="0"/>
                  <a:pt x="33905" y="0"/>
                </a:cubicBezTo>
                <a:lnTo>
                  <a:pt x="657429" y="0"/>
                </a:lnTo>
                <a:cubicBezTo>
                  <a:pt x="676154" y="0"/>
                  <a:pt x="691334" y="15180"/>
                  <a:pt x="691334" y="33905"/>
                </a:cubicBezTo>
                <a:lnTo>
                  <a:pt x="691334" y="305149"/>
                </a:lnTo>
                <a:cubicBezTo>
                  <a:pt x="691334" y="323874"/>
                  <a:pt x="676154" y="339054"/>
                  <a:pt x="657429" y="339054"/>
                </a:cubicBezTo>
                <a:lnTo>
                  <a:pt x="33905" y="339054"/>
                </a:lnTo>
                <a:cubicBezTo>
                  <a:pt x="15180" y="339054"/>
                  <a:pt x="0" y="323874"/>
                  <a:pt x="0" y="305149"/>
                </a:cubicBezTo>
                <a:lnTo>
                  <a:pt x="0" y="339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1" tIns="59461" rIns="59461" bIns="5946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22,0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64170" y="4545160"/>
            <a:ext cx="720000" cy="324000"/>
          </a:xfrm>
          <a:custGeom>
            <a:avLst/>
            <a:gdLst>
              <a:gd name="connsiteX0" fmla="*/ 0 w 685955"/>
              <a:gd name="connsiteY0" fmla="*/ 28800 h 287999"/>
              <a:gd name="connsiteX1" fmla="*/ 28800 w 685955"/>
              <a:gd name="connsiteY1" fmla="*/ 0 h 287999"/>
              <a:gd name="connsiteX2" fmla="*/ 657155 w 685955"/>
              <a:gd name="connsiteY2" fmla="*/ 0 h 287999"/>
              <a:gd name="connsiteX3" fmla="*/ 685955 w 685955"/>
              <a:gd name="connsiteY3" fmla="*/ 28800 h 287999"/>
              <a:gd name="connsiteX4" fmla="*/ 685955 w 685955"/>
              <a:gd name="connsiteY4" fmla="*/ 259199 h 287999"/>
              <a:gd name="connsiteX5" fmla="*/ 657155 w 685955"/>
              <a:gd name="connsiteY5" fmla="*/ 287999 h 287999"/>
              <a:gd name="connsiteX6" fmla="*/ 28800 w 685955"/>
              <a:gd name="connsiteY6" fmla="*/ 287999 h 287999"/>
              <a:gd name="connsiteX7" fmla="*/ 0 w 685955"/>
              <a:gd name="connsiteY7" fmla="*/ 259199 h 287999"/>
              <a:gd name="connsiteX8" fmla="*/ 0 w 685955"/>
              <a:gd name="connsiteY8" fmla="*/ 28800 h 28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955" h="287999">
                <a:moveTo>
                  <a:pt x="0" y="28800"/>
                </a:moveTo>
                <a:cubicBezTo>
                  <a:pt x="0" y="12894"/>
                  <a:pt x="12894" y="0"/>
                  <a:pt x="28800" y="0"/>
                </a:cubicBezTo>
                <a:lnTo>
                  <a:pt x="657155" y="0"/>
                </a:lnTo>
                <a:cubicBezTo>
                  <a:pt x="673061" y="0"/>
                  <a:pt x="685955" y="12894"/>
                  <a:pt x="685955" y="28800"/>
                </a:cubicBezTo>
                <a:lnTo>
                  <a:pt x="685955" y="259199"/>
                </a:lnTo>
                <a:cubicBezTo>
                  <a:pt x="685955" y="275105"/>
                  <a:pt x="673061" y="287999"/>
                  <a:pt x="657155" y="287999"/>
                </a:cubicBezTo>
                <a:lnTo>
                  <a:pt x="28800" y="287999"/>
                </a:lnTo>
                <a:cubicBezTo>
                  <a:pt x="12894" y="287999"/>
                  <a:pt x="0" y="275105"/>
                  <a:pt x="0" y="259199"/>
                </a:cubicBezTo>
                <a:lnTo>
                  <a:pt x="0" y="288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965" tIns="57965" rIns="57965" bIns="5796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48,7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364170" y="4905200"/>
            <a:ext cx="720000" cy="324000"/>
          </a:xfrm>
          <a:custGeom>
            <a:avLst/>
            <a:gdLst>
              <a:gd name="connsiteX0" fmla="*/ 0 w 660402"/>
              <a:gd name="connsiteY0" fmla="*/ 31324 h 313238"/>
              <a:gd name="connsiteX1" fmla="*/ 31324 w 660402"/>
              <a:gd name="connsiteY1" fmla="*/ 0 h 313238"/>
              <a:gd name="connsiteX2" fmla="*/ 629078 w 660402"/>
              <a:gd name="connsiteY2" fmla="*/ 0 h 313238"/>
              <a:gd name="connsiteX3" fmla="*/ 660402 w 660402"/>
              <a:gd name="connsiteY3" fmla="*/ 31324 h 313238"/>
              <a:gd name="connsiteX4" fmla="*/ 660402 w 660402"/>
              <a:gd name="connsiteY4" fmla="*/ 281914 h 313238"/>
              <a:gd name="connsiteX5" fmla="*/ 629078 w 660402"/>
              <a:gd name="connsiteY5" fmla="*/ 313238 h 313238"/>
              <a:gd name="connsiteX6" fmla="*/ 31324 w 660402"/>
              <a:gd name="connsiteY6" fmla="*/ 313238 h 313238"/>
              <a:gd name="connsiteX7" fmla="*/ 0 w 660402"/>
              <a:gd name="connsiteY7" fmla="*/ 281914 h 313238"/>
              <a:gd name="connsiteX8" fmla="*/ 0 w 660402"/>
              <a:gd name="connsiteY8" fmla="*/ 31324 h 31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2" h="313238">
                <a:moveTo>
                  <a:pt x="0" y="31324"/>
                </a:moveTo>
                <a:cubicBezTo>
                  <a:pt x="0" y="14024"/>
                  <a:pt x="14024" y="0"/>
                  <a:pt x="31324" y="0"/>
                </a:cubicBezTo>
                <a:lnTo>
                  <a:pt x="629078" y="0"/>
                </a:lnTo>
                <a:cubicBezTo>
                  <a:pt x="646378" y="0"/>
                  <a:pt x="660402" y="14024"/>
                  <a:pt x="660402" y="31324"/>
                </a:cubicBezTo>
                <a:lnTo>
                  <a:pt x="660402" y="281914"/>
                </a:lnTo>
                <a:cubicBezTo>
                  <a:pt x="660402" y="299214"/>
                  <a:pt x="646378" y="313238"/>
                  <a:pt x="629078" y="313238"/>
                </a:cubicBezTo>
                <a:lnTo>
                  <a:pt x="31324" y="313238"/>
                </a:lnTo>
                <a:cubicBezTo>
                  <a:pt x="14024" y="313238"/>
                  <a:pt x="0" y="299214"/>
                  <a:pt x="0" y="281914"/>
                </a:cubicBezTo>
                <a:lnTo>
                  <a:pt x="0" y="3132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704" tIns="58704" rIns="58704" bIns="58704"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258,3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364170" y="5265256"/>
            <a:ext cx="720000" cy="432000"/>
          </a:xfrm>
          <a:custGeom>
            <a:avLst/>
            <a:gdLst>
              <a:gd name="connsiteX0" fmla="*/ 0 w 627521"/>
              <a:gd name="connsiteY0" fmla="*/ 30552 h 305516"/>
              <a:gd name="connsiteX1" fmla="*/ 30552 w 627521"/>
              <a:gd name="connsiteY1" fmla="*/ 0 h 305516"/>
              <a:gd name="connsiteX2" fmla="*/ 596969 w 627521"/>
              <a:gd name="connsiteY2" fmla="*/ 0 h 305516"/>
              <a:gd name="connsiteX3" fmla="*/ 627521 w 627521"/>
              <a:gd name="connsiteY3" fmla="*/ 30552 h 305516"/>
              <a:gd name="connsiteX4" fmla="*/ 627521 w 627521"/>
              <a:gd name="connsiteY4" fmla="*/ 274964 h 305516"/>
              <a:gd name="connsiteX5" fmla="*/ 596969 w 627521"/>
              <a:gd name="connsiteY5" fmla="*/ 305516 h 305516"/>
              <a:gd name="connsiteX6" fmla="*/ 30552 w 627521"/>
              <a:gd name="connsiteY6" fmla="*/ 305516 h 305516"/>
              <a:gd name="connsiteX7" fmla="*/ 0 w 627521"/>
              <a:gd name="connsiteY7" fmla="*/ 274964 h 305516"/>
              <a:gd name="connsiteX8" fmla="*/ 0 w 627521"/>
              <a:gd name="connsiteY8" fmla="*/ 30552 h 30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521" h="305516">
                <a:moveTo>
                  <a:pt x="0" y="30552"/>
                </a:moveTo>
                <a:cubicBezTo>
                  <a:pt x="0" y="13679"/>
                  <a:pt x="13679" y="0"/>
                  <a:pt x="30552" y="0"/>
                </a:cubicBezTo>
                <a:lnTo>
                  <a:pt x="596969" y="0"/>
                </a:lnTo>
                <a:cubicBezTo>
                  <a:pt x="613842" y="0"/>
                  <a:pt x="627521" y="13679"/>
                  <a:pt x="627521" y="30552"/>
                </a:cubicBezTo>
                <a:lnTo>
                  <a:pt x="627521" y="274964"/>
                </a:lnTo>
                <a:cubicBezTo>
                  <a:pt x="627521" y="291837"/>
                  <a:pt x="613842" y="305516"/>
                  <a:pt x="596969" y="305516"/>
                </a:cubicBezTo>
                <a:lnTo>
                  <a:pt x="30552" y="305516"/>
                </a:lnTo>
                <a:cubicBezTo>
                  <a:pt x="13679" y="305516"/>
                  <a:pt x="0" y="291837"/>
                  <a:pt x="0" y="274964"/>
                </a:cubicBezTo>
                <a:lnTo>
                  <a:pt x="0" y="3055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78" tIns="58478" rIns="58478" bIns="5847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53,7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56707" y="3114717"/>
            <a:ext cx="720000" cy="324000"/>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56707" y="3464841"/>
            <a:ext cx="720000" cy="324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56707" y="3825080"/>
            <a:ext cx="720000" cy="324000"/>
          </a:xfrm>
          <a:custGeom>
            <a:avLst/>
            <a:gdLst>
              <a:gd name="connsiteX0" fmla="*/ 0 w 632544"/>
              <a:gd name="connsiteY0" fmla="*/ 34341 h 343414"/>
              <a:gd name="connsiteX1" fmla="*/ 34341 w 632544"/>
              <a:gd name="connsiteY1" fmla="*/ 0 h 343414"/>
              <a:gd name="connsiteX2" fmla="*/ 598203 w 632544"/>
              <a:gd name="connsiteY2" fmla="*/ 0 h 343414"/>
              <a:gd name="connsiteX3" fmla="*/ 632544 w 632544"/>
              <a:gd name="connsiteY3" fmla="*/ 34341 h 343414"/>
              <a:gd name="connsiteX4" fmla="*/ 632544 w 632544"/>
              <a:gd name="connsiteY4" fmla="*/ 309073 h 343414"/>
              <a:gd name="connsiteX5" fmla="*/ 598203 w 632544"/>
              <a:gd name="connsiteY5" fmla="*/ 343414 h 343414"/>
              <a:gd name="connsiteX6" fmla="*/ 34341 w 632544"/>
              <a:gd name="connsiteY6" fmla="*/ 343414 h 343414"/>
              <a:gd name="connsiteX7" fmla="*/ 0 w 632544"/>
              <a:gd name="connsiteY7" fmla="*/ 309073 h 343414"/>
              <a:gd name="connsiteX8" fmla="*/ 0 w 632544"/>
              <a:gd name="connsiteY8" fmla="*/ 34341 h 34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4" h="343414">
                <a:moveTo>
                  <a:pt x="0" y="34341"/>
                </a:moveTo>
                <a:cubicBezTo>
                  <a:pt x="0" y="15375"/>
                  <a:pt x="15375" y="0"/>
                  <a:pt x="34341" y="0"/>
                </a:cubicBezTo>
                <a:lnTo>
                  <a:pt x="598203" y="0"/>
                </a:lnTo>
                <a:cubicBezTo>
                  <a:pt x="617169" y="0"/>
                  <a:pt x="632544" y="15375"/>
                  <a:pt x="632544" y="34341"/>
                </a:cubicBezTo>
                <a:lnTo>
                  <a:pt x="632544" y="309073"/>
                </a:lnTo>
                <a:cubicBezTo>
                  <a:pt x="632544" y="328039"/>
                  <a:pt x="617169" y="343414"/>
                  <a:pt x="598203" y="343414"/>
                </a:cubicBezTo>
                <a:lnTo>
                  <a:pt x="34341" y="343414"/>
                </a:lnTo>
                <a:cubicBezTo>
                  <a:pt x="15375" y="343414"/>
                  <a:pt x="0" y="328039"/>
                  <a:pt x="0" y="309073"/>
                </a:cubicBezTo>
                <a:lnTo>
                  <a:pt x="0" y="343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88" tIns="59588" rIns="59588" bIns="5958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11,2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56707" y="4185120"/>
            <a:ext cx="720000" cy="324000"/>
          </a:xfrm>
          <a:custGeom>
            <a:avLst/>
            <a:gdLst>
              <a:gd name="connsiteX0" fmla="*/ 0 w 632560"/>
              <a:gd name="connsiteY0" fmla="*/ 33178 h 331775"/>
              <a:gd name="connsiteX1" fmla="*/ 33178 w 632560"/>
              <a:gd name="connsiteY1" fmla="*/ 0 h 331775"/>
              <a:gd name="connsiteX2" fmla="*/ 599383 w 632560"/>
              <a:gd name="connsiteY2" fmla="*/ 0 h 331775"/>
              <a:gd name="connsiteX3" fmla="*/ 632561 w 632560"/>
              <a:gd name="connsiteY3" fmla="*/ 33178 h 331775"/>
              <a:gd name="connsiteX4" fmla="*/ 632560 w 632560"/>
              <a:gd name="connsiteY4" fmla="*/ 298598 h 331775"/>
              <a:gd name="connsiteX5" fmla="*/ 599382 w 632560"/>
              <a:gd name="connsiteY5" fmla="*/ 331776 h 331775"/>
              <a:gd name="connsiteX6" fmla="*/ 33178 w 632560"/>
              <a:gd name="connsiteY6" fmla="*/ 331775 h 331775"/>
              <a:gd name="connsiteX7" fmla="*/ 0 w 632560"/>
              <a:gd name="connsiteY7" fmla="*/ 298597 h 331775"/>
              <a:gd name="connsiteX8" fmla="*/ 0 w 632560"/>
              <a:gd name="connsiteY8" fmla="*/ 33178 h 3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60" h="331775">
                <a:moveTo>
                  <a:pt x="0" y="33178"/>
                </a:moveTo>
                <a:cubicBezTo>
                  <a:pt x="0" y="14854"/>
                  <a:pt x="14854" y="0"/>
                  <a:pt x="33178" y="0"/>
                </a:cubicBezTo>
                <a:lnTo>
                  <a:pt x="599383" y="0"/>
                </a:lnTo>
                <a:cubicBezTo>
                  <a:pt x="617707" y="0"/>
                  <a:pt x="632561" y="14854"/>
                  <a:pt x="632561" y="33178"/>
                </a:cubicBezTo>
                <a:cubicBezTo>
                  <a:pt x="632561" y="121651"/>
                  <a:pt x="632560" y="210125"/>
                  <a:pt x="632560" y="298598"/>
                </a:cubicBezTo>
                <a:cubicBezTo>
                  <a:pt x="632560" y="316922"/>
                  <a:pt x="617706" y="331776"/>
                  <a:pt x="599382" y="331776"/>
                </a:cubicBezTo>
                <a:lnTo>
                  <a:pt x="33178" y="331775"/>
                </a:lnTo>
                <a:cubicBezTo>
                  <a:pt x="14854" y="331775"/>
                  <a:pt x="0" y="316921"/>
                  <a:pt x="0" y="298597"/>
                </a:cubicBezTo>
                <a:lnTo>
                  <a:pt x="0" y="3317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47" tIns="59247" rIns="59247" bIns="59247"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19,7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56707" y="4545160"/>
            <a:ext cx="720000" cy="324000"/>
          </a:xfrm>
          <a:custGeom>
            <a:avLst/>
            <a:gdLst>
              <a:gd name="connsiteX0" fmla="*/ 0 w 632552"/>
              <a:gd name="connsiteY0" fmla="*/ 33305 h 333050"/>
              <a:gd name="connsiteX1" fmla="*/ 33305 w 632552"/>
              <a:gd name="connsiteY1" fmla="*/ 0 h 333050"/>
              <a:gd name="connsiteX2" fmla="*/ 599247 w 632552"/>
              <a:gd name="connsiteY2" fmla="*/ 0 h 333050"/>
              <a:gd name="connsiteX3" fmla="*/ 632552 w 632552"/>
              <a:gd name="connsiteY3" fmla="*/ 33305 h 333050"/>
              <a:gd name="connsiteX4" fmla="*/ 632552 w 632552"/>
              <a:gd name="connsiteY4" fmla="*/ 299745 h 333050"/>
              <a:gd name="connsiteX5" fmla="*/ 599247 w 632552"/>
              <a:gd name="connsiteY5" fmla="*/ 333050 h 333050"/>
              <a:gd name="connsiteX6" fmla="*/ 33305 w 632552"/>
              <a:gd name="connsiteY6" fmla="*/ 333050 h 333050"/>
              <a:gd name="connsiteX7" fmla="*/ 0 w 632552"/>
              <a:gd name="connsiteY7" fmla="*/ 299745 h 333050"/>
              <a:gd name="connsiteX8" fmla="*/ 0 w 632552"/>
              <a:gd name="connsiteY8" fmla="*/ 33305 h 33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52" h="333050">
                <a:moveTo>
                  <a:pt x="0" y="33305"/>
                </a:moveTo>
                <a:cubicBezTo>
                  <a:pt x="0" y="14911"/>
                  <a:pt x="14911" y="0"/>
                  <a:pt x="33305" y="0"/>
                </a:cubicBezTo>
                <a:lnTo>
                  <a:pt x="599247" y="0"/>
                </a:lnTo>
                <a:cubicBezTo>
                  <a:pt x="617641" y="0"/>
                  <a:pt x="632552" y="14911"/>
                  <a:pt x="632552" y="33305"/>
                </a:cubicBezTo>
                <a:lnTo>
                  <a:pt x="632552" y="299745"/>
                </a:lnTo>
                <a:cubicBezTo>
                  <a:pt x="632552" y="318139"/>
                  <a:pt x="617641" y="333050"/>
                  <a:pt x="599247" y="333050"/>
                </a:cubicBezTo>
                <a:lnTo>
                  <a:pt x="33305" y="333050"/>
                </a:lnTo>
                <a:cubicBezTo>
                  <a:pt x="14911" y="333050"/>
                  <a:pt x="0" y="318139"/>
                  <a:pt x="0" y="299745"/>
                </a:cubicBezTo>
                <a:lnTo>
                  <a:pt x="0" y="333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85" tIns="59285" rIns="59285" bIns="5928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45,8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56707" y="4905200"/>
            <a:ext cx="720000" cy="324000"/>
          </a:xfrm>
          <a:custGeom>
            <a:avLst/>
            <a:gdLst>
              <a:gd name="connsiteX0" fmla="*/ 0 w 632255"/>
              <a:gd name="connsiteY0" fmla="*/ 33226 h 332263"/>
              <a:gd name="connsiteX1" fmla="*/ 33226 w 632255"/>
              <a:gd name="connsiteY1" fmla="*/ 0 h 332263"/>
              <a:gd name="connsiteX2" fmla="*/ 599029 w 632255"/>
              <a:gd name="connsiteY2" fmla="*/ 0 h 332263"/>
              <a:gd name="connsiteX3" fmla="*/ 632255 w 632255"/>
              <a:gd name="connsiteY3" fmla="*/ 33226 h 332263"/>
              <a:gd name="connsiteX4" fmla="*/ 632255 w 632255"/>
              <a:gd name="connsiteY4" fmla="*/ 299037 h 332263"/>
              <a:gd name="connsiteX5" fmla="*/ 599029 w 632255"/>
              <a:gd name="connsiteY5" fmla="*/ 332263 h 332263"/>
              <a:gd name="connsiteX6" fmla="*/ 33226 w 632255"/>
              <a:gd name="connsiteY6" fmla="*/ 332263 h 332263"/>
              <a:gd name="connsiteX7" fmla="*/ 0 w 632255"/>
              <a:gd name="connsiteY7" fmla="*/ 299037 h 332263"/>
              <a:gd name="connsiteX8" fmla="*/ 0 w 63225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255" h="332263">
                <a:moveTo>
                  <a:pt x="0" y="33226"/>
                </a:moveTo>
                <a:cubicBezTo>
                  <a:pt x="0" y="14876"/>
                  <a:pt x="14876" y="0"/>
                  <a:pt x="33226" y="0"/>
                </a:cubicBezTo>
                <a:lnTo>
                  <a:pt x="599029" y="0"/>
                </a:lnTo>
                <a:cubicBezTo>
                  <a:pt x="617379" y="0"/>
                  <a:pt x="632255" y="14876"/>
                  <a:pt x="632255" y="33226"/>
                </a:cubicBezTo>
                <a:lnTo>
                  <a:pt x="632255" y="299037"/>
                </a:lnTo>
                <a:cubicBezTo>
                  <a:pt x="632255" y="317387"/>
                  <a:pt x="617379" y="332263"/>
                  <a:pt x="59902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255,8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56707" y="5265256"/>
            <a:ext cx="720000" cy="432000"/>
          </a:xfrm>
          <a:custGeom>
            <a:avLst/>
            <a:gdLst>
              <a:gd name="connsiteX0" fmla="*/ 0 w 610891"/>
              <a:gd name="connsiteY0" fmla="*/ 33226 h 332263"/>
              <a:gd name="connsiteX1" fmla="*/ 33226 w 610891"/>
              <a:gd name="connsiteY1" fmla="*/ 0 h 332263"/>
              <a:gd name="connsiteX2" fmla="*/ 577665 w 610891"/>
              <a:gd name="connsiteY2" fmla="*/ 0 h 332263"/>
              <a:gd name="connsiteX3" fmla="*/ 610891 w 610891"/>
              <a:gd name="connsiteY3" fmla="*/ 33226 h 332263"/>
              <a:gd name="connsiteX4" fmla="*/ 610891 w 610891"/>
              <a:gd name="connsiteY4" fmla="*/ 299037 h 332263"/>
              <a:gd name="connsiteX5" fmla="*/ 577665 w 610891"/>
              <a:gd name="connsiteY5" fmla="*/ 332263 h 332263"/>
              <a:gd name="connsiteX6" fmla="*/ 33226 w 610891"/>
              <a:gd name="connsiteY6" fmla="*/ 332263 h 332263"/>
              <a:gd name="connsiteX7" fmla="*/ 0 w 610891"/>
              <a:gd name="connsiteY7" fmla="*/ 299037 h 332263"/>
              <a:gd name="connsiteX8" fmla="*/ 0 w 61089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891" h="332263">
                <a:moveTo>
                  <a:pt x="0" y="33226"/>
                </a:moveTo>
                <a:cubicBezTo>
                  <a:pt x="0" y="14876"/>
                  <a:pt x="14876" y="0"/>
                  <a:pt x="33226" y="0"/>
                </a:cubicBezTo>
                <a:lnTo>
                  <a:pt x="577665" y="0"/>
                </a:lnTo>
                <a:cubicBezTo>
                  <a:pt x="596015" y="0"/>
                  <a:pt x="610891" y="14876"/>
                  <a:pt x="610891" y="33226"/>
                </a:cubicBezTo>
                <a:lnTo>
                  <a:pt x="610891" y="299037"/>
                </a:lnTo>
                <a:cubicBezTo>
                  <a:pt x="610891" y="317387"/>
                  <a:pt x="596015" y="332263"/>
                  <a:pt x="57766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38748" y="5733256"/>
            <a:ext cx="720000" cy="432000"/>
          </a:xfrm>
          <a:custGeom>
            <a:avLst/>
            <a:gdLst>
              <a:gd name="connsiteX0" fmla="*/ 0 w 608701"/>
              <a:gd name="connsiteY0" fmla="*/ 33226 h 332263"/>
              <a:gd name="connsiteX1" fmla="*/ 33226 w 608701"/>
              <a:gd name="connsiteY1" fmla="*/ 0 h 332263"/>
              <a:gd name="connsiteX2" fmla="*/ 575475 w 608701"/>
              <a:gd name="connsiteY2" fmla="*/ 0 h 332263"/>
              <a:gd name="connsiteX3" fmla="*/ 608701 w 608701"/>
              <a:gd name="connsiteY3" fmla="*/ 33226 h 332263"/>
              <a:gd name="connsiteX4" fmla="*/ 608701 w 608701"/>
              <a:gd name="connsiteY4" fmla="*/ 299037 h 332263"/>
              <a:gd name="connsiteX5" fmla="*/ 575475 w 608701"/>
              <a:gd name="connsiteY5" fmla="*/ 332263 h 332263"/>
              <a:gd name="connsiteX6" fmla="*/ 33226 w 608701"/>
              <a:gd name="connsiteY6" fmla="*/ 332263 h 332263"/>
              <a:gd name="connsiteX7" fmla="*/ 0 w 608701"/>
              <a:gd name="connsiteY7" fmla="*/ 299037 h 332263"/>
              <a:gd name="connsiteX8" fmla="*/ 0 w 60870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701" h="332263">
                <a:moveTo>
                  <a:pt x="0" y="33226"/>
                </a:moveTo>
                <a:cubicBezTo>
                  <a:pt x="0" y="14876"/>
                  <a:pt x="14876" y="0"/>
                  <a:pt x="33226" y="0"/>
                </a:cubicBezTo>
                <a:lnTo>
                  <a:pt x="575475" y="0"/>
                </a:lnTo>
                <a:cubicBezTo>
                  <a:pt x="593825" y="0"/>
                  <a:pt x="608701" y="14876"/>
                  <a:pt x="608701" y="33226"/>
                </a:cubicBezTo>
                <a:lnTo>
                  <a:pt x="608701" y="299037"/>
                </a:lnTo>
                <a:cubicBezTo>
                  <a:pt x="608701" y="317387"/>
                  <a:pt x="593825" y="332263"/>
                  <a:pt x="57547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335,0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66</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9" name="Полилиния 38"/>
          <p:cNvSpPr/>
          <p:nvPr/>
        </p:nvSpPr>
        <p:spPr>
          <a:xfrm>
            <a:off x="4485085" y="3464841"/>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4485085" y="3825080"/>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485083" y="418512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Биологическое разнообразие Чувашской Республики</a:t>
            </a:r>
          </a:p>
        </p:txBody>
      </p:sp>
      <p:sp>
        <p:nvSpPr>
          <p:cNvPr id="43" name="Полилиния 42"/>
          <p:cNvSpPr/>
          <p:nvPr/>
        </p:nvSpPr>
        <p:spPr>
          <a:xfrm>
            <a:off x="4485085" y="4545160"/>
            <a:ext cx="2687747"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водохозяйственного комплекса Чувашской Республики</a:t>
            </a:r>
          </a:p>
        </p:txBody>
      </p:sp>
      <p:sp>
        <p:nvSpPr>
          <p:cNvPr id="44" name="Полилиния 43"/>
          <p:cNvSpPr/>
          <p:nvPr/>
        </p:nvSpPr>
        <p:spPr>
          <a:xfrm>
            <a:off x="4485082" y="490520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лесного хозяйства в Чувашской Республике</a:t>
            </a:r>
          </a:p>
        </p:txBody>
      </p:sp>
      <p:sp>
        <p:nvSpPr>
          <p:cNvPr id="45" name="Полилиния 44"/>
          <p:cNvSpPr/>
          <p:nvPr/>
        </p:nvSpPr>
        <p:spPr>
          <a:xfrm>
            <a:off x="4485085" y="5265256"/>
            <a:ext cx="268774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 на территории Чувашской Республики</a:t>
            </a:r>
          </a:p>
        </p:txBody>
      </p:sp>
      <p:sp>
        <p:nvSpPr>
          <p:cNvPr id="46" name="Полилиния 45"/>
          <p:cNvSpPr/>
          <p:nvPr/>
        </p:nvSpPr>
        <p:spPr>
          <a:xfrm>
            <a:off x="4491745" y="5733256"/>
            <a:ext cx="268108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Строительство </a:t>
            </a:r>
            <a:r>
              <a:rPr lang="ru-RU" sz="1000" dirty="0">
                <a:solidFill>
                  <a:prstClr val="black"/>
                </a:solidFill>
                <a:latin typeface="Times New Roman" panose="02020603050405020304" pitchFamily="18" charset="0"/>
                <a:cs typeface="Times New Roman" panose="02020603050405020304" pitchFamily="18" charset="0"/>
              </a:rPr>
              <a:t>и реконструкция (модернизация) очистных сооружений централизованных систем </a:t>
            </a:r>
            <a:r>
              <a:rPr lang="ru-RU" sz="1000" dirty="0" smtClean="0">
                <a:solidFill>
                  <a:prstClr val="black"/>
                </a:solidFill>
                <a:latin typeface="Times New Roman" panose="02020603050405020304" pitchFamily="18" charset="0"/>
                <a:cs typeface="Times New Roman" panose="02020603050405020304" pitchFamily="18" charset="0"/>
              </a:rPr>
              <a:t>водоотведения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491745" y="6196685"/>
            <a:ext cx="26909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8" name="Полилиния 47"/>
          <p:cNvSpPr/>
          <p:nvPr/>
        </p:nvSpPr>
        <p:spPr>
          <a:xfrm>
            <a:off x="7360841" y="5733256"/>
            <a:ext cx="720000" cy="432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335,3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364170" y="6188878"/>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38748" y="6201344"/>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626159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21601"/>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4127"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24127"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33,3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412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1 850,0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412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12412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64,5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12412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21601"/>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1702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1702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1702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1702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17022"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1 850,0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1702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39,5</a:t>
            </a:r>
          </a:p>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(оценка)</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1702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102,1 (оценка)</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1702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64,5 (оценка)</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1702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21601"/>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09917"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0991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09917"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09917" y="354187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0991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0991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0991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102,1</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0991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64,8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670991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61,3</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21601"/>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0281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281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281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0281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326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0281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39,6</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0281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4" name="Полилиния 1023"/>
          <p:cNvSpPr/>
          <p:nvPr/>
        </p:nvSpPr>
        <p:spPr>
          <a:xfrm>
            <a:off x="750281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5" name="Полилиния 1024"/>
          <p:cNvSpPr/>
          <p:nvPr/>
        </p:nvSpPr>
        <p:spPr>
          <a:xfrm>
            <a:off x="750281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21601"/>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295707" y="2311977"/>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295707" y="271292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295707" y="3121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3" name="Полилиния 1032"/>
          <p:cNvSpPr/>
          <p:nvPr/>
        </p:nvSpPr>
        <p:spPr>
          <a:xfrm>
            <a:off x="8295707" y="352946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295707" y="3937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295707" y="434599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295707" y="475426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7" name="Полилиния 1036"/>
          <p:cNvSpPr/>
          <p:nvPr/>
        </p:nvSpPr>
        <p:spPr>
          <a:xfrm>
            <a:off x="8295707" y="516253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8" name="Полилиния 1037"/>
          <p:cNvSpPr/>
          <p:nvPr/>
        </p:nvSpPr>
        <p:spPr>
          <a:xfrm>
            <a:off x="829570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62,5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31835" y="2332302"/>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itchFamily="18" charset="0"/>
                <a:cs typeface="Times New Roman" pitchFamily="18" charset="0"/>
              </a:rPr>
              <a:t>Доля ликвидированных объектов накопленного вреда окружающей среде, %</a:t>
            </a:r>
          </a:p>
        </p:txBody>
      </p:sp>
      <p:sp>
        <p:nvSpPr>
          <p:cNvPr id="24" name="Скругленный прямоугольник 23"/>
          <p:cNvSpPr/>
          <p:nvPr/>
        </p:nvSpPr>
        <p:spPr>
          <a:xfrm>
            <a:off x="31835" y="3534002"/>
            <a:ext cx="5049624" cy="36058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мощности оборудования, обеспечивающего экологически безопасное обращение с отходами, %</a:t>
            </a:r>
          </a:p>
        </p:txBody>
      </p:sp>
      <p:sp>
        <p:nvSpPr>
          <p:cNvPr id="37" name="Скругленный прямоугольник 36"/>
          <p:cNvSpPr/>
          <p:nvPr/>
        </p:nvSpPr>
        <p:spPr>
          <a:xfrm>
            <a:off x="31835" y="4731154"/>
            <a:ext cx="504364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Выбросы загрязняющих атмосферу веществ, отходящих от стационарных источников, по отношению к 2017 году,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31835" y="2709920"/>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твердых коммунальных отходов, направленных на обработку, в общем объеме образованных твердых коммунальных отходов, %</a:t>
            </a:r>
          </a:p>
        </p:txBody>
      </p:sp>
      <p:sp>
        <p:nvSpPr>
          <p:cNvPr id="14" name="Скругленный прямоугольник 13"/>
          <p:cNvSpPr/>
          <p:nvPr/>
        </p:nvSpPr>
        <p:spPr>
          <a:xfrm>
            <a:off x="31835" y="3138002"/>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Доля твердых коммунальных отходов, направленных на утилизацию, в общем объеме образованных твердых коммунальных отходов, %</a:t>
            </a:r>
          </a:p>
        </p:txBody>
      </p:sp>
      <p:sp>
        <p:nvSpPr>
          <p:cNvPr id="15" name="Скругленный прямоугольник 14"/>
          <p:cNvSpPr/>
          <p:nvPr/>
        </p:nvSpPr>
        <p:spPr>
          <a:xfrm>
            <a:off x="31835" y="4307946"/>
            <a:ext cx="5033104"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уловленных и обезвреженных загрязняющих атмосферу веществ в общем количестве отходящих от стационарных источников загрязняющих веществ, %</a:t>
            </a:r>
          </a:p>
        </p:txBody>
      </p:sp>
      <p:sp>
        <p:nvSpPr>
          <p:cNvPr id="18" name="Скругленный прямоугольник 17"/>
          <p:cNvSpPr/>
          <p:nvPr/>
        </p:nvSpPr>
        <p:spPr>
          <a:xfrm>
            <a:off x="31835" y="5163202"/>
            <a:ext cx="5026421"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000" dirty="0">
                <a:solidFill>
                  <a:prstClr val="black"/>
                </a:solidFill>
                <a:latin typeface="Times New Roman" panose="02020603050405020304" pitchFamily="18" charset="0"/>
                <a:cs typeface="Times New Roman" panose="02020603050405020304" pitchFamily="18" charset="0"/>
              </a:rPr>
              <a:t>Доля утилизированных и обезвреженных отходов производства и потребления в общем количестве отходов I - IV </a:t>
            </a:r>
            <a:r>
              <a:rPr lang="ru-RU" sz="1000" dirty="0" err="1">
                <a:solidFill>
                  <a:prstClr val="black"/>
                </a:solidFill>
                <a:latin typeface="Times New Roman" panose="02020603050405020304" pitchFamily="18" charset="0"/>
                <a:cs typeface="Times New Roman" panose="02020603050405020304" pitchFamily="18" charset="0"/>
              </a:rPr>
              <a:t>кл</a:t>
            </a:r>
            <a:r>
              <a:rPr lang="ru-RU" sz="1000" dirty="0">
                <a:solidFill>
                  <a:prstClr val="black"/>
                </a:solidFill>
                <a:latin typeface="Times New Roman" panose="02020603050405020304" pitchFamily="18" charset="0"/>
                <a:cs typeface="Times New Roman" panose="02020603050405020304" pitchFamily="18" charset="0"/>
              </a:rPr>
              <a:t>. опасности, %</a:t>
            </a:r>
          </a:p>
        </p:txBody>
      </p:sp>
      <p:sp>
        <p:nvSpPr>
          <p:cNvPr id="19" name="Скругленный прямоугольник 18"/>
          <p:cNvSpPr/>
          <p:nvPr/>
        </p:nvSpPr>
        <p:spPr>
          <a:xfrm>
            <a:off x="31835" y="5595250"/>
            <a:ext cx="5050920" cy="4260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водохозяйственных участков, класс качества которых (по индексу загрязнения вод) повысился, в общем количестве водохозяйственных участков, расположенных на территории Чувашской Республики, %</a:t>
            </a: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67</a:t>
            </a: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21397" y="3947364"/>
            <a:ext cx="5049624"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Годовой объем добычи общераспространенных полезных ископаемых, тыс. куб. м</a:t>
            </a:r>
          </a:p>
        </p:txBody>
      </p:sp>
    </p:spTree>
    <p:extLst>
      <p:ext uri="{BB962C8B-B14F-4D97-AF65-F5344CB8AC3E}">
        <p14:creationId xmlns:p14="http://schemas.microsoft.com/office/powerpoint/2010/main" val="17538187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42728"/>
            <a:ext cx="4428384" cy="2380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a:t>
            </a:r>
            <a:r>
              <a:rPr lang="ru-RU" sz="11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1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устойчивое </a:t>
            </a:r>
            <a:r>
              <a:rPr lang="ru-RU" sz="1100" dirty="0">
                <a:solidFill>
                  <a:schemeClr val="tx1"/>
                </a:solidFill>
                <a:latin typeface="Times New Roman" panose="02020603050405020304" pitchFamily="18" charset="0"/>
                <a:cs typeface="Times New Roman" panose="02020603050405020304" pitchFamily="18" charset="0"/>
              </a:rPr>
              <a:t>развитие сельских </a:t>
            </a:r>
            <a:r>
              <a:rPr lang="ru-RU" sz="1100" dirty="0" smtClean="0">
                <a:solidFill>
                  <a:schemeClr val="tx1"/>
                </a:solidFill>
                <a:latin typeface="Times New Roman" panose="02020603050405020304" pitchFamily="18" charset="0"/>
                <a:cs typeface="Times New Roman" panose="02020603050405020304" pitchFamily="18" charset="0"/>
              </a:rPr>
              <a:t>территорий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86524" y="3194807"/>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970649158"/>
              </p:ext>
            </p:extLst>
          </p:nvPr>
        </p:nvGraphicFramePr>
        <p:xfrm>
          <a:off x="86524" y="3551671"/>
          <a:ext cx="4428383" cy="2879022"/>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7609" y="663144"/>
            <a:ext cx="3574708" cy="12763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610513" y="1916832"/>
            <a:ext cx="4371510" cy="28803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году, млн. руб.</a:t>
            </a:r>
          </a:p>
        </p:txBody>
      </p:sp>
      <p:sp>
        <p:nvSpPr>
          <p:cNvPr id="17" name="Полилиния 16"/>
          <p:cNvSpPr/>
          <p:nvPr/>
        </p:nvSpPr>
        <p:spPr>
          <a:xfrm>
            <a:off x="4616544" y="3789040"/>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Устойчивое развитие сельских </a:t>
            </a:r>
            <a:r>
              <a:rPr lang="ru-RU" sz="1100" dirty="0" smtClean="0">
                <a:solidFill>
                  <a:schemeClr val="tx1"/>
                </a:solidFill>
                <a:latin typeface="Times New Roman" panose="02020603050405020304" pitchFamily="18" charset="0"/>
                <a:cs typeface="Times New Roman" panose="02020603050405020304" pitchFamily="18" charset="0"/>
              </a:rPr>
              <a:t>территорий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16544" y="458112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отраслей агропромышленного комплекса</a:t>
            </a:r>
          </a:p>
        </p:txBody>
      </p:sp>
      <p:sp>
        <p:nvSpPr>
          <p:cNvPr id="24" name="Полилиния 23"/>
          <p:cNvSpPr/>
          <p:nvPr/>
        </p:nvSpPr>
        <p:spPr>
          <a:xfrm>
            <a:off x="8303234" y="3789040"/>
            <a:ext cx="684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663,5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03234" y="4581128"/>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1 129,5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616544" y="299695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Техническая и технологическая модернизация, инновационное развитие</a:t>
            </a:r>
          </a:p>
        </p:txBody>
      </p:sp>
      <p:sp>
        <p:nvSpPr>
          <p:cNvPr id="29" name="Полилиния 28"/>
          <p:cNvSpPr/>
          <p:nvPr/>
        </p:nvSpPr>
        <p:spPr>
          <a:xfrm>
            <a:off x="4616544" y="339303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1100" dirty="0">
                <a:solidFill>
                  <a:schemeClr val="tx1"/>
                </a:solidFill>
                <a:latin typeface="Times New Roman" panose="02020603050405020304" pitchFamily="18" charset="0"/>
                <a:cs typeface="Times New Roman" panose="02020603050405020304" pitchFamily="18" charset="0"/>
              </a:rPr>
              <a:t>Развитие ветеринарии в Чувашской Республике</a:t>
            </a:r>
          </a:p>
        </p:txBody>
      </p:sp>
      <p:sp>
        <p:nvSpPr>
          <p:cNvPr id="32" name="Полилиния 31"/>
          <p:cNvSpPr/>
          <p:nvPr/>
        </p:nvSpPr>
        <p:spPr>
          <a:xfrm>
            <a:off x="4616544" y="497720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Стимулирование инвестиционной деятельности в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234" y="2996952"/>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36,4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3234" y="3393032"/>
            <a:ext cx="684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282,0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234" y="4977208"/>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450,5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616544" y="6165343"/>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1" name="Полилиния 40"/>
          <p:cNvSpPr/>
          <p:nvPr/>
        </p:nvSpPr>
        <p:spPr>
          <a:xfrm>
            <a:off x="8303234" y="6165344"/>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83,9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68</a:t>
            </a:fld>
            <a:endParaRPr lang="ru-RU" dirty="0"/>
          </a:p>
        </p:txBody>
      </p:sp>
      <p:sp>
        <p:nvSpPr>
          <p:cNvPr id="44" name="Полилиния 43"/>
          <p:cNvSpPr/>
          <p:nvPr/>
        </p:nvSpPr>
        <p:spPr>
          <a:xfrm>
            <a:off x="7505723" y="2276904"/>
            <a:ext cx="684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303234" y="2276904"/>
            <a:ext cx="684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05723" y="299695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36,4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05723" y="339303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283,8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05723" y="3789040"/>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683,7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5723" y="458112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1 141,0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5723" y="497720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452,0</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05723" y="616534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90,5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616544" y="2276904"/>
            <a:ext cx="2736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616544" y="537321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общих условий функционирования </a:t>
            </a:r>
            <a:r>
              <a:rPr lang="ru-RU" sz="1100" dirty="0" smtClean="0">
                <a:solidFill>
                  <a:schemeClr val="tx1"/>
                </a:solidFill>
                <a:latin typeface="Times New Roman" panose="02020603050405020304" pitchFamily="18" charset="0"/>
                <a:cs typeface="Times New Roman" panose="02020603050405020304" pitchFamily="18" charset="0"/>
              </a:rPr>
              <a:t>отраслей 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05723" y="537321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30,1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303234" y="537321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30,5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616544" y="576929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Реализация </a:t>
            </a:r>
            <a:r>
              <a:rPr lang="ru-RU" sz="1100" dirty="0" smtClean="0">
                <a:solidFill>
                  <a:schemeClr val="tx1"/>
                </a:solidFill>
                <a:latin typeface="Times New Roman" panose="02020603050405020304" pitchFamily="18" charset="0"/>
                <a:cs typeface="Times New Roman" panose="02020603050405020304" pitchFamily="18" charset="0"/>
              </a:rPr>
              <a:t>регионального </a:t>
            </a:r>
            <a:r>
              <a:rPr lang="ru-RU" sz="1100" dirty="0">
                <a:solidFill>
                  <a:schemeClr val="tx1"/>
                </a:solidFill>
                <a:latin typeface="Times New Roman" panose="02020603050405020304" pitchFamily="18" charset="0"/>
                <a:cs typeface="Times New Roman" panose="02020603050405020304" pitchFamily="18" charset="0"/>
              </a:rPr>
              <a:t>проекта "Экспорт продукции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05723" y="576929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234" y="5769296"/>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616544" y="4185120"/>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мелиорации земель сельскохозяйственного </a:t>
            </a:r>
            <a:r>
              <a:rPr lang="ru-RU" sz="1100" dirty="0" smtClean="0">
                <a:solidFill>
                  <a:schemeClr val="tx1"/>
                </a:solidFill>
                <a:latin typeface="Times New Roman" panose="02020603050405020304" pitchFamily="18" charset="0"/>
                <a:cs typeface="Times New Roman" panose="02020603050405020304" pitchFamily="18" charset="0"/>
              </a:rPr>
              <a:t>назначения</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505723" y="4185120"/>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03234" y="4185120"/>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616544" y="2600944"/>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Создание системы поддержки фермеров и развитие сельской кооперации</a:t>
            </a:r>
          </a:p>
        </p:txBody>
      </p:sp>
      <p:sp>
        <p:nvSpPr>
          <p:cNvPr id="53" name="Полилиния 52"/>
          <p:cNvSpPr/>
          <p:nvPr/>
        </p:nvSpPr>
        <p:spPr>
          <a:xfrm>
            <a:off x="7505723" y="260094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81,8</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303234" y="2600944"/>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81,8</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6212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39826" y="1052736"/>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4251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4251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4251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101,2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4251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251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4251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39826"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19 271,0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14251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14251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14 597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944149"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935413"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32,4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35413"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35413" y="3573015"/>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12,8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3541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3541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3541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21 754,2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3541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3541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17 324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2830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2830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34,3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2830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101,3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28308" y="3573016"/>
            <a:ext cx="731452" cy="360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2830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48" name="Полилиния 47"/>
          <p:cNvSpPr/>
          <p:nvPr/>
        </p:nvSpPr>
        <p:spPr>
          <a:xfrm>
            <a:off x="672830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830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21 278,3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830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2830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15 107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21203"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1203"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1202" y="3068960"/>
            <a:ext cx="717751" cy="432047"/>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1203" y="3573015"/>
            <a:ext cx="731452" cy="36003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120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59" name="Полилиния 58"/>
          <p:cNvSpPr/>
          <p:nvPr/>
        </p:nvSpPr>
        <p:spPr>
          <a:xfrm>
            <a:off x="752120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2120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21 746,5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120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120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15 636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31409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1409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8314098" y="3068960"/>
            <a:ext cx="731452" cy="43204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103,2</a:t>
            </a:r>
          </a:p>
        </p:txBody>
      </p:sp>
      <p:sp>
        <p:nvSpPr>
          <p:cNvPr id="68" name="Полилиния 67"/>
          <p:cNvSpPr/>
          <p:nvPr/>
        </p:nvSpPr>
        <p:spPr>
          <a:xfrm>
            <a:off x="831409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1409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70" name="Полилиния 69"/>
          <p:cNvSpPr/>
          <p:nvPr/>
        </p:nvSpPr>
        <p:spPr>
          <a:xfrm>
            <a:off x="831409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409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22 224,9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1409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9,3</a:t>
            </a:r>
          </a:p>
        </p:txBody>
      </p:sp>
      <p:sp>
        <p:nvSpPr>
          <p:cNvPr id="73" name="Полилиния 72"/>
          <p:cNvSpPr/>
          <p:nvPr/>
        </p:nvSpPr>
        <p:spPr>
          <a:xfrm>
            <a:off x="831409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16 184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4000" y="2585488"/>
            <a:ext cx="5040000" cy="4114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Объем производства продукции сельского хозяйства на душу населения, </a:t>
            </a:r>
            <a:endParaRPr lang="ru-RU" sz="1100" dirty="0" smtClean="0">
              <a:solidFill>
                <a:prstClr val="black"/>
              </a:solidFill>
              <a:latin typeface="Times New Roman" panose="02020603050405020304" pitchFamily="18" charset="0"/>
              <a:cs typeface="Times New Roman" panose="02020603050405020304" pitchFamily="18" charset="0"/>
            </a:endParaRPr>
          </a:p>
          <a:p>
            <a:r>
              <a:rPr lang="ru-RU" sz="1100" dirty="0" smtClean="0">
                <a:solidFill>
                  <a:prstClr val="black"/>
                </a:solidFill>
                <a:latin typeface="Times New Roman" panose="02020603050405020304" pitchFamily="18" charset="0"/>
                <a:cs typeface="Times New Roman" panose="02020603050405020304" pitchFamily="18" charset="0"/>
              </a:rPr>
              <a:t>тыс</a:t>
            </a:r>
            <a:r>
              <a:rPr lang="ru-RU" sz="1100" dirty="0">
                <a:solidFill>
                  <a:prstClr val="black"/>
                </a:solidFill>
                <a:latin typeface="Times New Roman" panose="02020603050405020304" pitchFamily="18" charset="0"/>
                <a:cs typeface="Times New Roman" panose="02020603050405020304" pitchFamily="18" charset="0"/>
              </a:rPr>
              <a:t>. руб.</a:t>
            </a:r>
          </a:p>
        </p:txBody>
      </p:sp>
      <p:sp>
        <p:nvSpPr>
          <p:cNvPr id="24" name="Скругленный прямоугольник 23"/>
          <p:cNvSpPr/>
          <p:nvPr/>
        </p:nvSpPr>
        <p:spPr>
          <a:xfrm>
            <a:off x="54000" y="306896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a:t>
            </a:r>
            <a:endParaRPr lang="ru-RU" sz="1100" dirty="0"/>
          </a:p>
        </p:txBody>
      </p:sp>
      <p:sp>
        <p:nvSpPr>
          <p:cNvPr id="33" name="Скругленный прямоугольник 32"/>
          <p:cNvSpPr/>
          <p:nvPr/>
        </p:nvSpPr>
        <p:spPr>
          <a:xfrm>
            <a:off x="54000" y="3573016"/>
            <a:ext cx="5040000" cy="3600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Рентабельность сельскохозяйственных организаций (с учетом субсидий), %</a:t>
            </a:r>
          </a:p>
        </p:txBody>
      </p:sp>
      <p:sp>
        <p:nvSpPr>
          <p:cNvPr id="35" name="Скругленный прямоугольник 34"/>
          <p:cNvSpPr/>
          <p:nvPr/>
        </p:nvSpPr>
        <p:spPr>
          <a:xfrm>
            <a:off x="54000" y="4005064"/>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производительности труда, %</a:t>
            </a:r>
          </a:p>
        </p:txBody>
      </p:sp>
      <p:sp>
        <p:nvSpPr>
          <p:cNvPr id="36" name="Скругленный прямоугольник 35"/>
          <p:cNvSpPr/>
          <p:nvPr/>
        </p:nvSpPr>
        <p:spPr>
          <a:xfrm>
            <a:off x="54000" y="450912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высокопроизводительных рабочих </a:t>
            </a:r>
            <a:r>
              <a:rPr lang="ru-RU" sz="1100" dirty="0" smtClean="0">
                <a:solidFill>
                  <a:prstClr val="black"/>
                </a:solidFill>
                <a:latin typeface="Times New Roman" panose="02020603050405020304" pitchFamily="18" charset="0"/>
                <a:cs typeface="Times New Roman" panose="02020603050405020304" pitchFamily="18" charset="0"/>
              </a:rPr>
              <a:t>мест, 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4000" y="5012034"/>
            <a:ext cx="5040000" cy="4331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100" dirty="0">
                <a:solidFill>
                  <a:prstClr val="black"/>
                </a:solidFill>
                <a:latin typeface="Times New Roman" panose="02020603050405020304" pitchFamily="18" charset="0"/>
                <a:cs typeface="Times New Roman" panose="02020603050405020304" pitchFamily="18" charset="0"/>
              </a:rPr>
              <a:t>Среднемесячная заработная плата работников сельского хозяйства (без субъектов малого предпринимательства</a:t>
            </a:r>
            <a:r>
              <a:rPr lang="ru-RU" sz="1100" dirty="0" smtClean="0">
                <a:solidFill>
                  <a:prstClr val="black"/>
                </a:solidFill>
                <a:latin typeface="Times New Roman" panose="02020603050405020304" pitchFamily="18" charset="0"/>
                <a:cs typeface="Times New Roman" panose="02020603050405020304" pitchFamily="18" charset="0"/>
              </a:rPr>
              <a:t>), рублей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7410" y="1603849"/>
            <a:ext cx="2473107" cy="60101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3" name="Скругленный прямоугольник 12"/>
          <p:cNvSpPr/>
          <p:nvPr/>
        </p:nvSpPr>
        <p:spPr>
          <a:xfrm>
            <a:off x="54000" y="5517232"/>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Удельный вес затрат на приобретение энергоресурсов в структуре затрат на основное производство продукции сельского хозяйства, %</a:t>
            </a:r>
          </a:p>
        </p:txBody>
      </p:sp>
      <p:sp>
        <p:nvSpPr>
          <p:cNvPr id="14" name="Скругленный прямоугольник 13"/>
          <p:cNvSpPr/>
          <p:nvPr/>
        </p:nvSpPr>
        <p:spPr>
          <a:xfrm>
            <a:off x="54000" y="6021288"/>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Располагаемые ресурсы домашних хозяйств (в среднем на 1 члена домашнего хозяйства в месяц) в сельской местности</a:t>
            </a:r>
          </a:p>
          <a:p>
            <a:pPr fontAlgn="base">
              <a:spcBef>
                <a:spcPct val="0"/>
              </a:spcBef>
              <a:spcAft>
                <a:spcPct val="0"/>
              </a:spcAft>
            </a:pP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pic>
        <p:nvPicPr>
          <p:cNvPr id="30" name="Picture 3" descr="T:\ОБП\Лукин\Картинки\корова.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902604"/>
            <a:ext cx="2316183" cy="12017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r>
              <a:rPr lang="ru-RU" dirty="0" smtClean="0">
                <a:solidFill>
                  <a:prstClr val="black"/>
                </a:solidFill>
              </a:rPr>
              <a:t>69</a:t>
            </a:r>
            <a:endParaRPr lang="ru-RU" dirty="0">
              <a:solidFill>
                <a:prstClr val="black"/>
              </a:solidFill>
            </a:endParaRPr>
          </a:p>
        </p:txBody>
      </p:sp>
      <p:sp>
        <p:nvSpPr>
          <p:cNvPr id="1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prstClr val="black"/>
                </a:solidFill>
                <a:effectLst/>
                <a:latin typeface="Times New Roman" panose="02020603050405020304" pitchFamily="18" charset="0"/>
                <a:cs typeface="Times New Roman" panose="02020603050405020304" pitchFamily="18" charset="0"/>
              </a:rPr>
              <a:t>с/х продукции</a:t>
            </a:r>
            <a:r>
              <a:rPr lang="ru-RU" sz="1600" dirty="0">
                <a:solidFill>
                  <a:prstClr val="black"/>
                </a:solidFill>
                <a:effectLst/>
                <a:latin typeface="Times New Roman" panose="02020603050405020304" pitchFamily="18" charset="0"/>
                <a:cs typeface="Times New Roman" panose="02020603050405020304" pitchFamily="18" charset="0"/>
              </a:rPr>
              <a:t>, сырья и </a:t>
            </a:r>
            <a:r>
              <a:rPr lang="ru-RU" sz="1600" dirty="0" smtClean="0">
                <a:solidFill>
                  <a:prstClr val="black"/>
                </a:solidFill>
                <a:effectLst/>
                <a:latin typeface="Times New Roman" panose="02020603050405020304" pitchFamily="18" charset="0"/>
                <a:cs typeface="Times New Roman" panose="02020603050405020304" pitchFamily="18" charset="0"/>
              </a:rPr>
              <a:t>продовольствия»</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549333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70</a:t>
            </a:fld>
            <a:endParaRPr lang="ru-RU" dirty="0">
              <a:solidFill>
                <a:prstClr val="black"/>
              </a:solidFill>
            </a:endParaRPr>
          </a:p>
        </p:txBody>
      </p:sp>
      <p:sp>
        <p:nvSpPr>
          <p:cNvPr id="5" name="Скругленный прямоугольник 4"/>
          <p:cNvSpPr/>
          <p:nvPr/>
        </p:nvSpPr>
        <p:spPr>
          <a:xfrm>
            <a:off x="125579" y="764704"/>
            <a:ext cx="5958589" cy="18722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1400" b="1" i="1" dirty="0">
              <a:solidFill>
                <a:prstClr val="black"/>
              </a:solidFill>
              <a:latin typeface="Times New Roman" panose="02020603050405020304" pitchFamily="18" charset="0"/>
              <a:cs typeface="Times New Roman" panose="02020603050405020304" pitchFamily="18" charset="0"/>
            </a:endParaRPr>
          </a:p>
          <a:p>
            <a:pPr algn="just"/>
            <a:r>
              <a:rPr lang="ru-RU" sz="1400" b="1" i="1" dirty="0">
                <a:solidFill>
                  <a:prstClr val="black"/>
                </a:solidFill>
                <a:latin typeface="Times New Roman" panose="02020603050405020304" pitchFamily="18" charset="0"/>
                <a:cs typeface="Times New Roman" panose="02020603050405020304" pitchFamily="18" charset="0"/>
              </a:rPr>
              <a:t>Цели программы:</a:t>
            </a:r>
            <a:r>
              <a:rPr lang="ru-RU" sz="14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развитие современной и эффективной транспортной инфраструктуры;</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доступности и качества услуг транспортного комплекса;</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эффективности использования топливно-энергетических ресурсов на автомобильном транспорте</a:t>
            </a:r>
          </a:p>
          <a:p>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1141564976"/>
              </p:ext>
            </p:extLst>
          </p:nvPr>
        </p:nvGraphicFramePr>
        <p:xfrm>
          <a:off x="125580" y="2913205"/>
          <a:ext cx="392016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pic>
        <p:nvPicPr>
          <p:cNvPr id="8" name="Рисунок 7" descr="http://www.pfrf.ru/files/branches/rostov/invaliddd.jpg"/>
          <p:cNvPicPr/>
          <p:nvPr/>
        </p:nvPicPr>
        <p:blipFill>
          <a:blip r:embed="rId4" cstate="print"/>
          <a:srcRect/>
          <a:stretch>
            <a:fillRect/>
          </a:stretch>
        </p:blipFill>
        <p:spPr bwMode="auto">
          <a:xfrm>
            <a:off x="6228183" y="1052736"/>
            <a:ext cx="2376265" cy="1584175"/>
          </a:xfrm>
          <a:prstGeom prst="rect">
            <a:avLst/>
          </a:prstGeom>
          <a:ln>
            <a:noFill/>
          </a:ln>
          <a:effectLst>
            <a:softEdge rad="112500"/>
          </a:effectLst>
        </p:spPr>
      </p:pic>
      <p:pic>
        <p:nvPicPr>
          <p:cNvPr id="10" name="Picture 2" descr="T:\Сектор финансирования\09a7768ed1d70c506897087c270a7b7a_640_480_c_thumb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8881" y="726602"/>
            <a:ext cx="2587470"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a:solidFill>
                  <a:srgbClr val="4E67C8"/>
                </a:solidFill>
                <a:latin typeface="Trebuchet MS"/>
              </a:rPr>
              <a:t>Бюджет</a:t>
            </a:r>
          </a:p>
          <a:p>
            <a:pPr algn="ctr"/>
            <a:r>
              <a:rPr lang="ru-RU" sz="1300" b="1" i="1" dirty="0">
                <a:solidFill>
                  <a:srgbClr val="4E67C8"/>
                </a:solidFill>
                <a:latin typeface="Trebuchet MS"/>
              </a:rPr>
              <a:t>для граждан</a:t>
            </a:r>
          </a:p>
        </p:txBody>
      </p:sp>
      <p:sp>
        <p:nvSpPr>
          <p:cNvPr id="16" name="Скругленный прямоугольник 15"/>
          <p:cNvSpPr/>
          <p:nvPr/>
        </p:nvSpPr>
        <p:spPr>
          <a:xfrm>
            <a:off x="4166167" y="2851970"/>
            <a:ext cx="4712225" cy="40513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4181438" y="2863836"/>
            <a:ext cx="4681683" cy="3814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prstClr val="black"/>
                </a:solidFill>
                <a:latin typeface="Times New Roman" panose="02020603050405020304" pitchFamily="18" charset="0"/>
                <a:cs typeface="Times New Roman" panose="02020603050405020304" pitchFamily="18" charset="0"/>
              </a:rPr>
              <a:t>2019г.,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19" name="Скругленный прямоугольник 18"/>
          <p:cNvSpPr/>
          <p:nvPr/>
        </p:nvSpPr>
        <p:spPr>
          <a:xfrm>
            <a:off x="4164923" y="3291895"/>
            <a:ext cx="294070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Скругленный прямоугольник 4"/>
          <p:cNvSpPr/>
          <p:nvPr/>
        </p:nvSpPr>
        <p:spPr>
          <a:xfrm>
            <a:off x="4176417" y="3303027"/>
            <a:ext cx="2917712"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2" name="Скругленный прямоугольник 21"/>
          <p:cNvSpPr/>
          <p:nvPr/>
        </p:nvSpPr>
        <p:spPr>
          <a:xfrm>
            <a:off x="4160880" y="3735120"/>
            <a:ext cx="2929371" cy="48511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Скругленный прямоугольник 4"/>
          <p:cNvSpPr/>
          <p:nvPr/>
        </p:nvSpPr>
        <p:spPr>
          <a:xfrm>
            <a:off x="4170783" y="3749329"/>
            <a:ext cx="2909566" cy="456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Безопасные и качественные автомобильные дороги</a:t>
            </a:r>
          </a:p>
        </p:txBody>
      </p:sp>
      <p:sp>
        <p:nvSpPr>
          <p:cNvPr id="25" name="Скругленный прямоугольник 24"/>
          <p:cNvSpPr/>
          <p:nvPr/>
        </p:nvSpPr>
        <p:spPr>
          <a:xfrm>
            <a:off x="4163196" y="4302865"/>
            <a:ext cx="2939458"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Скругленный прямоугольник 4"/>
          <p:cNvSpPr/>
          <p:nvPr/>
        </p:nvSpPr>
        <p:spPr>
          <a:xfrm>
            <a:off x="4174624" y="4306580"/>
            <a:ext cx="2916603" cy="50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Пассажирский транспорт</a:t>
            </a:r>
          </a:p>
        </p:txBody>
      </p:sp>
      <p:sp>
        <p:nvSpPr>
          <p:cNvPr id="28" name="Скругленный прямоугольник 27"/>
          <p:cNvSpPr/>
          <p:nvPr/>
        </p:nvSpPr>
        <p:spPr>
          <a:xfrm>
            <a:off x="4163873" y="4891204"/>
            <a:ext cx="2928190"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4173622" y="4908610"/>
            <a:ext cx="2908692" cy="3834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Безопасность дорожного движения</a:t>
            </a:r>
          </a:p>
        </p:txBody>
      </p:sp>
      <p:sp>
        <p:nvSpPr>
          <p:cNvPr id="31" name="Скругленный прямоугольник 30"/>
          <p:cNvSpPr/>
          <p:nvPr/>
        </p:nvSpPr>
        <p:spPr>
          <a:xfrm>
            <a:off x="7180300" y="3297588"/>
            <a:ext cx="834850"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a:xfrm>
            <a:off x="7192531" y="3308720"/>
            <a:ext cx="810388"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sp>
        <p:nvSpPr>
          <p:cNvPr id="34" name="Скругленный прямоугольник 33"/>
          <p:cNvSpPr/>
          <p:nvPr/>
        </p:nvSpPr>
        <p:spPr>
          <a:xfrm>
            <a:off x="8052189" y="3297747"/>
            <a:ext cx="812745" cy="37289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8065369" y="3308669"/>
            <a:ext cx="786385" cy="3510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sp>
        <p:nvSpPr>
          <p:cNvPr id="37" name="Скругленный прямоугольник 36"/>
          <p:cNvSpPr/>
          <p:nvPr/>
        </p:nvSpPr>
        <p:spPr>
          <a:xfrm>
            <a:off x="7174264" y="3758919"/>
            <a:ext cx="830914" cy="47090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7184677" y="3772712"/>
            <a:ext cx="810088" cy="4433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4</a:t>
            </a:r>
            <a:r>
              <a:rPr lang="ru-RU" sz="1400" dirty="0" smtClean="0">
                <a:solidFill>
                  <a:prstClr val="black"/>
                </a:solidFill>
                <a:latin typeface="Times New Roman" panose="02020603050405020304" pitchFamily="18" charset="0"/>
                <a:cs typeface="Times New Roman" panose="02020603050405020304" pitchFamily="18" charset="0"/>
              </a:rPr>
              <a:t> 472,5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7180142"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4"/>
          <p:cNvSpPr/>
          <p:nvPr/>
        </p:nvSpPr>
        <p:spPr>
          <a:xfrm>
            <a:off x="7195854" y="4322834"/>
            <a:ext cx="787735" cy="4643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221,0</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8038417" y="4891204"/>
            <a:ext cx="842088"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Скругленный прямоугольник 4"/>
          <p:cNvSpPr/>
          <p:nvPr/>
        </p:nvSpPr>
        <p:spPr>
          <a:xfrm>
            <a:off x="8048597" y="4904081"/>
            <a:ext cx="821729" cy="4138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3,1</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7156223" y="4891204"/>
            <a:ext cx="830914"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3" name="Скругленный прямоугольник 4"/>
          <p:cNvSpPr/>
          <p:nvPr/>
        </p:nvSpPr>
        <p:spPr>
          <a:xfrm>
            <a:off x="7165197" y="4918072"/>
            <a:ext cx="812967" cy="400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a:t>
            </a:r>
            <a:r>
              <a:rPr lang="ru-RU" sz="1400" dirty="0">
                <a:solidFill>
                  <a:prstClr val="black"/>
                </a:solidFill>
                <a:latin typeface="Times New Roman" panose="02020603050405020304" pitchFamily="18" charset="0"/>
                <a:cs typeface="Times New Roman" panose="02020603050405020304" pitchFamily="18" charset="0"/>
              </a:rPr>
              <a:t>8</a:t>
            </a:r>
          </a:p>
        </p:txBody>
      </p:sp>
      <p:sp>
        <p:nvSpPr>
          <p:cNvPr id="55" name="Скругленный прямоугольник 54"/>
          <p:cNvSpPr/>
          <p:nvPr/>
        </p:nvSpPr>
        <p:spPr>
          <a:xfrm>
            <a:off x="4162640" y="5386387"/>
            <a:ext cx="2928189" cy="50920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6" name="Скругленный прямоугольник 4"/>
          <p:cNvSpPr/>
          <p:nvPr/>
        </p:nvSpPr>
        <p:spPr>
          <a:xfrm>
            <a:off x="4173864" y="5401300"/>
            <a:ext cx="2905741" cy="479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a:t>
            </a:r>
          </a:p>
        </p:txBody>
      </p:sp>
      <p:sp>
        <p:nvSpPr>
          <p:cNvPr id="64" name="Скругленный прямоугольник 63"/>
          <p:cNvSpPr/>
          <p:nvPr/>
        </p:nvSpPr>
        <p:spPr>
          <a:xfrm>
            <a:off x="4125241" y="5963017"/>
            <a:ext cx="2920812" cy="53239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5" name="Скругленный прямоугольник 4"/>
          <p:cNvSpPr/>
          <p:nvPr/>
        </p:nvSpPr>
        <p:spPr>
          <a:xfrm>
            <a:off x="4164923" y="5978610"/>
            <a:ext cx="2898342" cy="5012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67" name="Скругленный прямоугольник 66"/>
          <p:cNvSpPr/>
          <p:nvPr/>
        </p:nvSpPr>
        <p:spPr>
          <a:xfrm>
            <a:off x="7140993" y="5978609"/>
            <a:ext cx="836923" cy="5012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8" name="Скругленный прямоугольник 4"/>
          <p:cNvSpPr/>
          <p:nvPr/>
        </p:nvSpPr>
        <p:spPr>
          <a:xfrm>
            <a:off x="7148462" y="5993289"/>
            <a:ext cx="821986" cy="47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22,2</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5" name="Скругленный прямоугольник 84"/>
          <p:cNvSpPr/>
          <p:nvPr/>
        </p:nvSpPr>
        <p:spPr>
          <a:xfrm>
            <a:off x="8034598" y="5978609"/>
            <a:ext cx="830336" cy="48653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6" name="Скругленный прямоугольник 4"/>
          <p:cNvSpPr/>
          <p:nvPr/>
        </p:nvSpPr>
        <p:spPr>
          <a:xfrm>
            <a:off x="8042008" y="5992859"/>
            <a:ext cx="815517" cy="4580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22,1</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8" name="Скругленный прямоугольник 87"/>
          <p:cNvSpPr/>
          <p:nvPr/>
        </p:nvSpPr>
        <p:spPr>
          <a:xfrm>
            <a:off x="7165197" y="5386004"/>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Скругленный прямоугольник 4"/>
          <p:cNvSpPr/>
          <p:nvPr/>
        </p:nvSpPr>
        <p:spPr>
          <a:xfrm>
            <a:off x="7174171" y="5400481"/>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1" name="Скругленный прямоугольник 90"/>
          <p:cNvSpPr/>
          <p:nvPr/>
        </p:nvSpPr>
        <p:spPr>
          <a:xfrm>
            <a:off x="8050444" y="5386003"/>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2" name="Скругленный прямоугольник 4"/>
          <p:cNvSpPr/>
          <p:nvPr/>
        </p:nvSpPr>
        <p:spPr>
          <a:xfrm>
            <a:off x="8059418" y="5400480"/>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4" name="Скругленный прямоугольник 93"/>
          <p:cNvSpPr/>
          <p:nvPr/>
        </p:nvSpPr>
        <p:spPr>
          <a:xfrm>
            <a:off x="8048426"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Скругленный прямоугольник 4"/>
          <p:cNvSpPr/>
          <p:nvPr/>
        </p:nvSpPr>
        <p:spPr>
          <a:xfrm>
            <a:off x="8064138" y="4328968"/>
            <a:ext cx="787735" cy="4520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138,2</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02" name="Скругленный прямоугольник 101"/>
          <p:cNvSpPr/>
          <p:nvPr/>
        </p:nvSpPr>
        <p:spPr>
          <a:xfrm>
            <a:off x="8056322" y="3768509"/>
            <a:ext cx="822070" cy="4613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8072034" y="3758918"/>
            <a:ext cx="787735" cy="4573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4 </a:t>
            </a:r>
            <a:r>
              <a:rPr lang="ru-RU" sz="1400" dirty="0" smtClean="0">
                <a:solidFill>
                  <a:prstClr val="black"/>
                </a:solidFill>
                <a:latin typeface="Times New Roman" panose="02020603050405020304" pitchFamily="18" charset="0"/>
                <a:cs typeface="Times New Roman" panose="02020603050405020304" pitchFamily="18" charset="0"/>
              </a:rPr>
              <a:t>133,5</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05434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2348936"/>
            <a:ext cx="4968552" cy="5436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4" y="2982048"/>
            <a:ext cx="4968552" cy="5683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a:t>
            </a:r>
            <a:r>
              <a:rPr lang="ru-RU" sz="1100" dirty="0" smtClean="0">
                <a:solidFill>
                  <a:prstClr val="black"/>
                </a:solidFill>
                <a:latin typeface="Times New Roman" panose="02020603050405020304" pitchFamily="18" charset="0"/>
                <a:cs typeface="Times New Roman" panose="02020603050405020304" pitchFamily="18" charset="0"/>
              </a:rPr>
              <a:t>состоянии,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4" y="3645080"/>
            <a:ext cx="4968552" cy="6958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протяженности автомобильных дорог общего пользования регионального, межмуниципального и местного значения на территории Чувашской Республики, соответствующих нормативным требованиям, в их общей </a:t>
            </a:r>
            <a:r>
              <a:rPr lang="ru-RU" sz="1100" dirty="0" smtClean="0">
                <a:solidFill>
                  <a:prstClr val="black"/>
                </a:solidFill>
                <a:latin typeface="Times New Roman" panose="02020603050405020304" pitchFamily="18" charset="0"/>
                <a:cs typeface="Times New Roman" panose="02020603050405020304" pitchFamily="18" charset="0"/>
              </a:rPr>
              <a:t>протяженности,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07504" y="4437168"/>
            <a:ext cx="4968552" cy="6336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в отношении которых проведены работы по капитальному ремонту или </a:t>
            </a:r>
            <a:r>
              <a:rPr lang="ru-RU" sz="1100" dirty="0" smtClean="0">
                <a:solidFill>
                  <a:prstClr val="black"/>
                </a:solidFill>
                <a:latin typeface="Times New Roman" panose="02020603050405020304" pitchFamily="18" charset="0"/>
                <a:cs typeface="Times New Roman" panose="02020603050405020304" pitchFamily="18" charset="0"/>
              </a:rPr>
              <a:t>ремонту,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504" y="5157248"/>
            <a:ext cx="4968552"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a:t>
            </a:r>
            <a:r>
              <a:rPr lang="ru-RU" sz="1100" dirty="0" smtClean="0">
                <a:solidFill>
                  <a:prstClr val="black"/>
                </a:solidFill>
                <a:latin typeface="Times New Roman" panose="02020603050405020304" pitchFamily="18" charset="0"/>
                <a:cs typeface="Times New Roman" panose="02020603050405020304" pitchFamily="18" charset="0"/>
              </a:rPr>
              <a:t>пассажиров</a:t>
            </a:r>
            <a:r>
              <a:rPr lang="ru-RU" sz="1100" dirty="0">
                <a:solidFill>
                  <a:prstClr val="black"/>
                </a:solidFill>
                <a:latin typeface="Times New Roman" panose="02020603050405020304" pitchFamily="18" charset="0"/>
                <a:cs typeface="Times New Roman" panose="02020603050405020304" pitchFamily="18" charset="0"/>
              </a:rPr>
              <a:t>, тыс. </a:t>
            </a:r>
            <a:r>
              <a:rPr lang="ru-RU" sz="1100" dirty="0" smtClean="0">
                <a:solidFill>
                  <a:prstClr val="black"/>
                </a:solidFill>
                <a:latin typeface="Times New Roman" panose="02020603050405020304" pitchFamily="18" charset="0"/>
                <a:cs typeface="Times New Roman" panose="02020603050405020304" pitchFamily="18" charset="0"/>
              </a:rPr>
              <a:t>чел.</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07504" y="5785267"/>
            <a:ext cx="4968552"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a:t>
            </a:r>
            <a:r>
              <a:rPr lang="ru-RU" sz="1100" dirty="0" smtClean="0">
                <a:solidFill>
                  <a:prstClr val="black"/>
                </a:solidFill>
                <a:latin typeface="Times New Roman" panose="02020603050405020304" pitchFamily="18" charset="0"/>
                <a:cs typeface="Times New Roman" panose="02020603050405020304" pitchFamily="18" charset="0"/>
              </a:rPr>
              <a:t>газе, </a:t>
            </a:r>
            <a:r>
              <a:rPr lang="ru-RU" sz="1100" dirty="0">
                <a:solidFill>
                  <a:prstClr val="black"/>
                </a:solidFill>
                <a:latin typeface="Times New Roman" panose="02020603050405020304" pitchFamily="18" charset="0"/>
                <a:cs typeface="Times New Roman" panose="02020603050405020304" pitchFamily="18" charset="0"/>
              </a:rPr>
              <a:t>ед. </a:t>
            </a:r>
          </a:p>
        </p:txBody>
      </p:sp>
      <p:sp>
        <p:nvSpPr>
          <p:cNvPr id="11" name="Скругленный прямоугольник 10"/>
          <p:cNvSpPr/>
          <p:nvPr/>
        </p:nvSpPr>
        <p:spPr>
          <a:xfrm>
            <a:off x="107504" y="1494505"/>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967" y="789394"/>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5148064" y="692696"/>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45" name="Скругленный прямоугольник 6"/>
          <p:cNvSpPr/>
          <p:nvPr/>
        </p:nvSpPr>
        <p:spPr>
          <a:xfrm>
            <a:off x="5906019" y="1680500"/>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endParaRPr lang="ru-RU" sz="1400" b="1" dirty="0">
              <a:solidFill>
                <a:prstClr val="black"/>
              </a:solidFill>
            </a:endParaRPr>
          </a:p>
        </p:txBody>
      </p:sp>
      <p:sp>
        <p:nvSpPr>
          <p:cNvPr id="296" name="Скругленный прямоугольник 295"/>
          <p:cNvSpPr/>
          <p:nvPr/>
        </p:nvSpPr>
        <p:spPr>
          <a:xfrm>
            <a:off x="5940152" y="2348936"/>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12 188,5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4" name="Скругленный прямоугольник 293"/>
          <p:cNvSpPr/>
          <p:nvPr/>
        </p:nvSpPr>
        <p:spPr>
          <a:xfrm>
            <a:off x="8316416"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12 200,1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2" name="Скругленный прямоугольник 291"/>
          <p:cNvSpPr/>
          <p:nvPr/>
        </p:nvSpPr>
        <p:spPr>
          <a:xfrm>
            <a:off x="6732240"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12 192,5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0" name="Скругленный прямоугольник 289"/>
          <p:cNvSpPr/>
          <p:nvPr/>
        </p:nvSpPr>
        <p:spPr>
          <a:xfrm>
            <a:off x="7524328"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12 196,3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1" name="Скругленный прямоугольник 310"/>
          <p:cNvSpPr/>
          <p:nvPr/>
        </p:nvSpPr>
        <p:spPr>
          <a:xfrm>
            <a:off x="5940152" y="2983923"/>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3 779,7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9" name="Скругленный прямоугольник 308"/>
          <p:cNvSpPr/>
          <p:nvPr/>
        </p:nvSpPr>
        <p:spPr>
          <a:xfrm>
            <a:off x="8316416"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4 534,5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7" name="Скругленный прямоугольник 306"/>
          <p:cNvSpPr/>
          <p:nvPr/>
        </p:nvSpPr>
        <p:spPr>
          <a:xfrm>
            <a:off x="6732240"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4 223,8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5" name="Скругленный прямоугольник 304"/>
          <p:cNvSpPr/>
          <p:nvPr/>
        </p:nvSpPr>
        <p:spPr>
          <a:xfrm>
            <a:off x="7524328"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4 383,9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6" name="Скругленный прямоугольник 325"/>
          <p:cNvSpPr/>
          <p:nvPr/>
        </p:nvSpPr>
        <p:spPr>
          <a:xfrm>
            <a:off x="5940152" y="3645080"/>
            <a:ext cx="731452" cy="695818"/>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31,1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4" name="Скругленный прямоугольник 323"/>
          <p:cNvSpPr/>
          <p:nvPr/>
        </p:nvSpPr>
        <p:spPr>
          <a:xfrm>
            <a:off x="8316416"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37,2</a:t>
            </a:r>
          </a:p>
        </p:txBody>
      </p:sp>
      <p:sp>
        <p:nvSpPr>
          <p:cNvPr id="322" name="Скругленный прямоугольник 321"/>
          <p:cNvSpPr/>
          <p:nvPr/>
        </p:nvSpPr>
        <p:spPr>
          <a:xfrm>
            <a:off x="6732240"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34,6</a:t>
            </a:r>
          </a:p>
        </p:txBody>
      </p:sp>
      <p:sp>
        <p:nvSpPr>
          <p:cNvPr id="320" name="Скругленный прямоугольник 319"/>
          <p:cNvSpPr/>
          <p:nvPr/>
        </p:nvSpPr>
        <p:spPr>
          <a:xfrm>
            <a:off x="7524328"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35,9</a:t>
            </a:r>
          </a:p>
        </p:txBody>
      </p:sp>
      <p:sp>
        <p:nvSpPr>
          <p:cNvPr id="341" name="Скругленный прямоугольник 340"/>
          <p:cNvSpPr/>
          <p:nvPr/>
        </p:nvSpPr>
        <p:spPr>
          <a:xfrm>
            <a:off x="5940152" y="4437171"/>
            <a:ext cx="731452" cy="6336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387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9" name="Скругленный прямоугольник 338"/>
          <p:cNvSpPr/>
          <p:nvPr/>
        </p:nvSpPr>
        <p:spPr>
          <a:xfrm>
            <a:off x="8316416"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150,6</a:t>
            </a:r>
          </a:p>
        </p:txBody>
      </p:sp>
      <p:sp>
        <p:nvSpPr>
          <p:cNvPr id="337" name="Скругленный прямоугольник 336"/>
          <p:cNvSpPr/>
          <p:nvPr/>
        </p:nvSpPr>
        <p:spPr>
          <a:xfrm>
            <a:off x="6732240"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181,3</a:t>
            </a:r>
          </a:p>
        </p:txBody>
      </p:sp>
      <p:sp>
        <p:nvSpPr>
          <p:cNvPr id="335" name="Скругленный прямоугольник 334"/>
          <p:cNvSpPr/>
          <p:nvPr/>
        </p:nvSpPr>
        <p:spPr>
          <a:xfrm>
            <a:off x="7524328" y="4437235"/>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160,1</a:t>
            </a:r>
          </a:p>
        </p:txBody>
      </p:sp>
      <p:sp>
        <p:nvSpPr>
          <p:cNvPr id="356" name="Скругленный прямоугольник 355"/>
          <p:cNvSpPr/>
          <p:nvPr/>
        </p:nvSpPr>
        <p:spPr>
          <a:xfrm>
            <a:off x="5940152" y="5171677"/>
            <a:ext cx="731452" cy="4752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155 166,5</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4" name="Скругленный прямоугольник 353"/>
          <p:cNvSpPr/>
          <p:nvPr/>
        </p:nvSpPr>
        <p:spPr>
          <a:xfrm>
            <a:off x="8316416"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lvl="0" algn="ctr"/>
            <a:r>
              <a:rPr lang="ru-RU" sz="1000" b="1" dirty="0" smtClean="0">
                <a:solidFill>
                  <a:prstClr val="black"/>
                </a:solidFill>
                <a:latin typeface="Times New Roman" panose="02020603050405020304" pitchFamily="18" charset="0"/>
                <a:cs typeface="Times New Roman" panose="02020603050405020304" pitchFamily="18" charset="0"/>
              </a:rPr>
              <a:t>144 899,3</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2" name="Скругленный прямоугольник 351"/>
          <p:cNvSpPr/>
          <p:nvPr/>
        </p:nvSpPr>
        <p:spPr>
          <a:xfrm>
            <a:off x="6732240"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lvl="0" algn="ctr"/>
            <a:r>
              <a:rPr lang="ru-RU" sz="1000" b="1" dirty="0" smtClean="0">
                <a:solidFill>
                  <a:prstClr val="black"/>
                </a:solidFill>
                <a:latin typeface="Times New Roman" panose="02020603050405020304" pitchFamily="18" charset="0"/>
                <a:cs typeface="Times New Roman" panose="02020603050405020304" pitchFamily="18" charset="0"/>
              </a:rPr>
              <a:t>134 899,3</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0" name="Скругленный прямоугольник 349"/>
          <p:cNvSpPr/>
          <p:nvPr/>
        </p:nvSpPr>
        <p:spPr>
          <a:xfrm>
            <a:off x="7524328" y="5158560"/>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138 999,3</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71" name="Скругленный прямоугольник 370"/>
          <p:cNvSpPr/>
          <p:nvPr/>
        </p:nvSpPr>
        <p:spPr>
          <a:xfrm>
            <a:off x="5929761" y="5769312"/>
            <a:ext cx="731452" cy="4680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smtClean="0">
                <a:solidFill>
                  <a:prstClr val="black"/>
                </a:solidFill>
                <a:latin typeface="Times New Roman" panose="02020603050405020304" pitchFamily="18" charset="0"/>
                <a:cs typeface="Times New Roman" panose="02020603050405020304" pitchFamily="18" charset="0"/>
              </a:rPr>
              <a:t>116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9" name="Скругленный прямоугольник 368"/>
          <p:cNvSpPr/>
          <p:nvPr/>
        </p:nvSpPr>
        <p:spPr>
          <a:xfrm>
            <a:off x="8306025"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171</a:t>
            </a:r>
          </a:p>
        </p:txBody>
      </p:sp>
      <p:sp>
        <p:nvSpPr>
          <p:cNvPr id="367" name="Скругленный прямоугольник 366"/>
          <p:cNvSpPr/>
          <p:nvPr/>
        </p:nvSpPr>
        <p:spPr>
          <a:xfrm>
            <a:off x="6721849"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167</a:t>
            </a:r>
          </a:p>
        </p:txBody>
      </p:sp>
      <p:sp>
        <p:nvSpPr>
          <p:cNvPr id="365" name="Скругленный прямоугольник 364"/>
          <p:cNvSpPr/>
          <p:nvPr/>
        </p:nvSpPr>
        <p:spPr>
          <a:xfrm>
            <a:off x="7513937"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169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8" name="Скругленный прямоугольник 417"/>
          <p:cNvSpPr/>
          <p:nvPr/>
        </p:nvSpPr>
        <p:spPr>
          <a:xfrm>
            <a:off x="5148064" y="1586731"/>
            <a:ext cx="731452" cy="546125"/>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2019 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6" name="Скругленный прямоугольник 415"/>
          <p:cNvSpPr/>
          <p:nvPr/>
        </p:nvSpPr>
        <p:spPr>
          <a:xfrm>
            <a:off x="5940152" y="1586731"/>
            <a:ext cx="731452" cy="546125"/>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2019 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4" name="Скругленный прямоугольник 413"/>
          <p:cNvSpPr/>
          <p:nvPr/>
        </p:nvSpPr>
        <p:spPr>
          <a:xfrm>
            <a:off x="8316416"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2022</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2" name="Скругленный прямоугольник 411"/>
          <p:cNvSpPr/>
          <p:nvPr/>
        </p:nvSpPr>
        <p:spPr>
          <a:xfrm>
            <a:off x="6732240"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2020</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0" name="Скругленный прямоугольник 409"/>
          <p:cNvSpPr/>
          <p:nvPr/>
        </p:nvSpPr>
        <p:spPr>
          <a:xfrm>
            <a:off x="7524328"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2021</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3" name="Скругленный прямоугольник 52"/>
          <p:cNvSpPr/>
          <p:nvPr/>
        </p:nvSpPr>
        <p:spPr>
          <a:xfrm>
            <a:off x="5142643" y="2348936"/>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12 188,7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5142643" y="2981863"/>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4 042,5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5" name="Скругленный прямоугольник 54"/>
          <p:cNvSpPr/>
          <p:nvPr/>
        </p:nvSpPr>
        <p:spPr>
          <a:xfrm>
            <a:off x="5142643" y="3643020"/>
            <a:ext cx="731452" cy="695818"/>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33,2</a:t>
            </a:r>
          </a:p>
        </p:txBody>
      </p:sp>
      <p:sp>
        <p:nvSpPr>
          <p:cNvPr id="56" name="Скругленный прямоугольник 55"/>
          <p:cNvSpPr/>
          <p:nvPr/>
        </p:nvSpPr>
        <p:spPr>
          <a:xfrm>
            <a:off x="5142643" y="4435111"/>
            <a:ext cx="731452" cy="6336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263,5</a:t>
            </a:r>
          </a:p>
        </p:txBody>
      </p:sp>
      <p:sp>
        <p:nvSpPr>
          <p:cNvPr id="57" name="Скругленный прямоугольник 56"/>
          <p:cNvSpPr/>
          <p:nvPr/>
        </p:nvSpPr>
        <p:spPr>
          <a:xfrm>
            <a:off x="5142643" y="5169617"/>
            <a:ext cx="731452" cy="4752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a:solidFill>
                  <a:prstClr val="black"/>
                </a:solidFill>
                <a:latin typeface="Times New Roman" panose="02020603050405020304" pitchFamily="18" charset="0"/>
                <a:cs typeface="Times New Roman" panose="02020603050405020304" pitchFamily="18" charset="0"/>
              </a:rPr>
              <a:t>132 </a:t>
            </a:r>
            <a:r>
              <a:rPr lang="ru-RU" sz="1000" b="1" dirty="0" smtClean="0">
                <a:solidFill>
                  <a:prstClr val="black"/>
                </a:solidFill>
                <a:latin typeface="Times New Roman" panose="02020603050405020304" pitchFamily="18" charset="0"/>
                <a:cs typeface="Times New Roman" panose="02020603050405020304" pitchFamily="18" charset="0"/>
              </a:rPr>
              <a:t>299,3</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5132252" y="5767252"/>
            <a:ext cx="731452" cy="4680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167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Номер слайда 2"/>
          <p:cNvSpPr txBox="1">
            <a:spLocks/>
          </p:cNvSpPr>
          <p:nvPr/>
        </p:nvSpPr>
        <p:spPr>
          <a:xfrm>
            <a:off x="8147248" y="6473403"/>
            <a:ext cx="1006489" cy="365125"/>
          </a:xfrm>
          <a:prstGeom prst="rect">
            <a:avLst/>
          </a:prstGeom>
        </p:spPr>
        <p:txBody>
          <a:bodyPr vert="horz" lIns="91440" tIns="45720" rIns="91440" bIns="45720" rtlCol="0" anchor="ctr"/>
          <a:lstStyle>
            <a:defPPr>
              <a:defRPr lang="ru-RU"/>
            </a:defPPr>
            <a:lvl1pPr algn="ctr" rtl="0" fontAlgn="base">
              <a:spcBef>
                <a:spcPct val="0"/>
              </a:spcBef>
              <a:spcAft>
                <a:spcPct val="0"/>
              </a:spcAft>
              <a:defRPr sz="1200" b="1"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667CCBFA-BFB9-4E9F-B6F6-694D72409F22}" type="slidenum">
              <a:rPr lang="ru-RU" smtClean="0">
                <a:solidFill>
                  <a:prstClr val="black"/>
                </a:solidFill>
              </a:rPr>
              <a:pPr>
                <a:defRPr/>
              </a:pPr>
              <a:t>71</a:t>
            </a:fld>
            <a:endParaRPr lang="ru-RU" dirty="0">
              <a:solidFill>
                <a:prstClr val="black"/>
              </a:solidFill>
            </a:endParaRPr>
          </a:p>
        </p:txBody>
      </p:sp>
    </p:spTree>
    <p:extLst>
      <p:ext uri="{BB962C8B-B14F-4D97-AF65-F5344CB8AC3E}">
        <p14:creationId xmlns:p14="http://schemas.microsoft.com/office/powerpoint/2010/main" val="193003090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72</a:t>
            </a:r>
            <a:endParaRPr lang="ru-RU" dirty="0">
              <a:solidFill>
                <a:prstClr val="black"/>
              </a:solidFill>
            </a:endParaRPr>
          </a:p>
        </p:txBody>
      </p:sp>
      <p:sp>
        <p:nvSpPr>
          <p:cNvPr id="5" name="Скругленный прямоугольник 4"/>
          <p:cNvSpPr/>
          <p:nvPr/>
        </p:nvSpPr>
        <p:spPr>
          <a:xfrm>
            <a:off x="121388" y="764703"/>
            <a:ext cx="5386716" cy="151216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условий для системного повышения качества и комфорта городской среды на всей территории Чувашской Республики путем реализации в период 2018 - 2022 годов комплекса мероприятий по благоустройству территорий муниципальных </a:t>
            </a:r>
            <a:r>
              <a:rPr lang="ru-RU" sz="1400" dirty="0" smtClean="0">
                <a:solidFill>
                  <a:schemeClr val="tx1"/>
                </a:solidFill>
                <a:latin typeface="Times New Roman" panose="02020603050405020304" pitchFamily="18" charset="0"/>
                <a:cs typeface="Times New Roman" panose="02020603050405020304" pitchFamily="18" charset="0"/>
              </a:rPr>
              <a:t>образований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734696" y="2996953"/>
            <a:ext cx="4241059"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schemeClr val="tx1"/>
                </a:solidFill>
                <a:latin typeface="Times New Roman" panose="02020603050405020304" pitchFamily="18" charset="0"/>
                <a:cs typeface="Times New Roman" panose="02020603050405020304" pitchFamily="18" charset="0"/>
              </a:rPr>
              <a:t>2019 </a:t>
            </a:r>
            <a:r>
              <a:rPr lang="ru-RU" sz="1600" b="1" i="1" dirty="0">
                <a:solidFill>
                  <a:schemeClr val="tx1"/>
                </a:solidFill>
                <a:latin typeface="Times New Roman" panose="02020603050405020304" pitchFamily="18" charset="0"/>
                <a:cs typeface="Times New Roman" panose="02020603050405020304" pitchFamily="18" charset="0"/>
              </a:rPr>
              <a:t>году, млн. руб.</a:t>
            </a:r>
          </a:p>
        </p:txBody>
      </p:sp>
      <p:sp>
        <p:nvSpPr>
          <p:cNvPr id="6" name="Полилиния 5"/>
          <p:cNvSpPr/>
          <p:nvPr/>
        </p:nvSpPr>
        <p:spPr>
          <a:xfrm>
            <a:off x="4734696" y="3630426"/>
            <a:ext cx="2429591"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0" name="Полилиния 19"/>
          <p:cNvSpPr/>
          <p:nvPr/>
        </p:nvSpPr>
        <p:spPr>
          <a:xfrm>
            <a:off x="7300901" y="3630426"/>
            <a:ext cx="79208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300900" y="4176399"/>
            <a:ext cx="792088"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1 9</a:t>
            </a:r>
            <a:r>
              <a:rPr lang="en-US" sz="1400" dirty="0" smtClean="0">
                <a:solidFill>
                  <a:prstClr val="black"/>
                </a:solidFill>
                <a:latin typeface="Times New Roman" panose="02020603050405020304" pitchFamily="18" charset="0"/>
                <a:cs typeface="Times New Roman" panose="02020603050405020304" pitchFamily="18" charset="0"/>
              </a:rPr>
              <a:t>55,8</a:t>
            </a:r>
            <a:endParaRPr lang="ru-RU" sz="1400" dirty="0" smtClean="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23317984"/>
              </p:ext>
            </p:extLst>
          </p:nvPr>
        </p:nvGraphicFramePr>
        <p:xfrm>
          <a:off x="215056" y="2884822"/>
          <a:ext cx="4356944"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«Формирование современной городской среды на территории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244408" y="3630426"/>
            <a:ext cx="731347"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744435" y="4176399"/>
            <a:ext cx="2419852" cy="692761"/>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Благоустройство дворовых и общественных территорий муниципальных образований</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4177300"/>
            <a:ext cx="743767"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4</a:t>
            </a:r>
            <a:r>
              <a:rPr lang="en-US" sz="1400" dirty="0" smtClean="0">
                <a:solidFill>
                  <a:prstClr val="black"/>
                </a:solidFill>
                <a:latin typeface="Times New Roman" panose="02020603050405020304" pitchFamily="18" charset="0"/>
                <a:cs typeface="Times New Roman" panose="02020603050405020304" pitchFamily="18" charset="0"/>
              </a:rPr>
              <a:t>19,5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074" name="Picture 2" descr="C:\Users\i.smirnov\Documents\Бюджет для граждан\Фото\1\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725" y="764702"/>
            <a:ext cx="2752355" cy="20230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Скругленная прямоугольная выноска 17"/>
          <p:cNvSpPr/>
          <p:nvPr/>
        </p:nvSpPr>
        <p:spPr>
          <a:xfrm>
            <a:off x="5003008" y="5445224"/>
            <a:ext cx="3888432" cy="936048"/>
          </a:xfrm>
          <a:prstGeom prst="wedgeRoundRectCallout">
            <a:avLst>
              <a:gd name="adj1" fmla="val -121772"/>
              <a:gd name="adj2" fmla="val 26244"/>
              <a:gd name="adj3" fmla="val 16667"/>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defRPr/>
            </a:pPr>
            <a:r>
              <a:rPr kumimoji="0" lang="ru-RU" sz="11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В 2020 году</a:t>
            </a:r>
            <a:r>
              <a:rPr lang="ru-RU" sz="1100" kern="0" dirty="0">
                <a:solidFill>
                  <a:prstClr val="black"/>
                </a:solidFill>
                <a:latin typeface="Times New Roman" panose="02020603050405020304" pitchFamily="18" charset="0"/>
                <a:cs typeface="Times New Roman" panose="02020603050405020304" pitchFamily="18" charset="0"/>
              </a:rPr>
              <a:t> </a:t>
            </a:r>
            <a:r>
              <a:rPr lang="ru-RU" sz="1100" kern="0" dirty="0" smtClean="0">
                <a:solidFill>
                  <a:prstClr val="black"/>
                </a:solidFill>
                <a:latin typeface="Times New Roman" panose="02020603050405020304" pitchFamily="18" charset="0"/>
                <a:cs typeface="Times New Roman" panose="02020603050405020304" pitchFamily="18" charset="0"/>
              </a:rPr>
              <a:t>на реализацию </a:t>
            </a:r>
            <a:r>
              <a:rPr lang="ru-RU" sz="1100" kern="0" dirty="0">
                <a:solidFill>
                  <a:prstClr val="black"/>
                </a:solidFill>
                <a:latin typeface="Times New Roman" panose="02020603050405020304" pitchFamily="18" charset="0"/>
                <a:cs typeface="Times New Roman" panose="02020603050405020304" pitchFamily="18" charset="0"/>
              </a:rPr>
              <a:t>комплекса мероприятий по благоустройству дворовых территорий и </a:t>
            </a:r>
            <a:r>
              <a:rPr lang="ru-RU" sz="1100" kern="0" dirty="0" smtClean="0">
                <a:solidFill>
                  <a:prstClr val="black"/>
                </a:solidFill>
                <a:latin typeface="Times New Roman" panose="02020603050405020304" pitchFamily="18" charset="0"/>
                <a:cs typeface="Times New Roman" panose="02020603050405020304" pitchFamily="18" charset="0"/>
              </a:rPr>
              <a:t>тротуаров за счет средств республиканского бюджета Чувашской Республики предусмотрено 1 500 млн. рублей, полученных из федерального бюджета в конце 2019 года</a:t>
            </a:r>
            <a:endParaRPr kumimoji="0" lang="ru-RU" sz="1100" b="0"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882043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67181"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9</a:t>
            </a:r>
          </a:p>
        </p:txBody>
      </p:sp>
      <p:sp>
        <p:nvSpPr>
          <p:cNvPr id="27" name="Полилиния 26"/>
          <p:cNvSpPr/>
          <p:nvPr/>
        </p:nvSpPr>
        <p:spPr>
          <a:xfrm>
            <a:off x="6767181"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57668"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57668"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756" y="2563471"/>
            <a:ext cx="4981401"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реализованных на территории Чувашской Республики проектов по благоустройству, включенных в Федеральный реестр лучших реализованных практик (проектов) по благоустройству,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24659" y="3316905"/>
            <a:ext cx="49644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представителей Чувашской Республики, прошедших обучение по программе «Создание комфортной городской среды», чел.</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07756" y="1773493"/>
            <a:ext cx="2694136" cy="5583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33" name="Полилиния 32"/>
          <p:cNvSpPr/>
          <p:nvPr/>
        </p:nvSpPr>
        <p:spPr>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Picture 2" descr="C:\Users\i.smirnov\Documents\Бюджет для граждан\Фото\1\536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044" y="1062952"/>
            <a:ext cx="2260091" cy="1506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3" name="Полилиния 42"/>
          <p:cNvSpPr/>
          <p:nvPr/>
        </p:nvSpPr>
        <p:spPr>
          <a:xfrm>
            <a:off x="5957310"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6</a:t>
            </a:r>
          </a:p>
        </p:txBody>
      </p:sp>
      <p:sp>
        <p:nvSpPr>
          <p:cNvPr id="44" name="Полилиния 43"/>
          <p:cNvSpPr/>
          <p:nvPr/>
        </p:nvSpPr>
        <p:spPr>
          <a:xfrm>
            <a:off x="5957310"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55483"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55483"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55483"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57310"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6767181"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57668"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55483"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106864" y="5446934"/>
            <a:ext cx="4982355"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финансового участия граждан, организаций в выполнении мероприятий по благоустройству дворовых территорий,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957310"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6767181"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57668"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55483"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957310"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6767181"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57668"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55483"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cxnSp>
        <p:nvCxnSpPr>
          <p:cNvPr id="70" name="Прямая соединительная линия 6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«Формирование современной городской среды на территории Чувашской 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73</a:t>
            </a:fld>
            <a:endParaRPr lang="ru-RU" dirty="0"/>
          </a:p>
        </p:txBody>
      </p:sp>
      <p:sp>
        <p:nvSpPr>
          <p:cNvPr id="54" name="Полилиния 53"/>
          <p:cNvSpPr/>
          <p:nvPr/>
        </p:nvSpPr>
        <p:spPr>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5150472" y="2583167"/>
            <a:ext cx="720000" cy="648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6</a:t>
            </a:r>
          </a:p>
        </p:txBody>
      </p:sp>
      <p:sp>
        <p:nvSpPr>
          <p:cNvPr id="66" name="Полилиния 65"/>
          <p:cNvSpPr/>
          <p:nvPr/>
        </p:nvSpPr>
        <p:spPr>
          <a:xfrm>
            <a:off x="5150472" y="3317218"/>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150472" y="4941168"/>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150472" y="5445224"/>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150472" y="597308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76"/>
          <p:cNvSpPr/>
          <p:nvPr/>
        </p:nvSpPr>
        <p:spPr>
          <a:xfrm>
            <a:off x="99630" y="3861047"/>
            <a:ext cx="4989527" cy="3279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городов с благоприятной городской </a:t>
            </a:r>
            <a:r>
              <a:rPr lang="ru-RU" sz="1200" dirty="0" smtClean="0">
                <a:solidFill>
                  <a:prstClr val="black"/>
                </a:solidFill>
                <a:latin typeface="Times New Roman" panose="02020603050405020304" pitchFamily="18" charset="0"/>
                <a:cs typeface="Times New Roman" panose="02020603050405020304" pitchFamily="18" charset="0"/>
              </a:rPr>
              <a:t>средой,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78"/>
          <p:cNvSpPr/>
          <p:nvPr/>
        </p:nvSpPr>
        <p:spPr>
          <a:xfrm>
            <a:off x="99630" y="4293096"/>
            <a:ext cx="4989527"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проектов - победителей Всероссийского конкурса лучших проектов создания комфортной городской среды в малых городах и исторических поселениях, ед.</a:t>
            </a:r>
          </a:p>
        </p:txBody>
      </p:sp>
      <p:sp>
        <p:nvSpPr>
          <p:cNvPr id="80" name="Скругленный прямоугольник 79"/>
          <p:cNvSpPr/>
          <p:nvPr/>
        </p:nvSpPr>
        <p:spPr>
          <a:xfrm>
            <a:off x="84677" y="4941168"/>
            <a:ext cx="500448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населенных пунктов муниципальных образований, </a:t>
            </a:r>
            <a:r>
              <a:rPr lang="ru-RU" sz="1200" dirty="0" smtClean="0">
                <a:solidFill>
                  <a:prstClr val="black"/>
                </a:solidFill>
                <a:latin typeface="Times New Roman" panose="02020603050405020304" pitchFamily="18" charset="0"/>
                <a:cs typeface="Times New Roman" panose="02020603050405020304" pitchFamily="18" charset="0"/>
              </a:rPr>
              <a:t>улучшивших эстетический облик, 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2" name="Скругленный прямоугольник 71"/>
          <p:cNvSpPr/>
          <p:nvPr/>
        </p:nvSpPr>
        <p:spPr>
          <a:xfrm>
            <a:off x="124659" y="5942806"/>
            <a:ext cx="4964498" cy="4205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Среднее значение индекса качества городской среды по Чувашской Республике, %</a:t>
            </a:r>
          </a:p>
        </p:txBody>
      </p:sp>
      <p:sp>
        <p:nvSpPr>
          <p:cNvPr id="78" name="Полилиния 77"/>
          <p:cNvSpPr/>
          <p:nvPr/>
        </p:nvSpPr>
        <p:spPr>
          <a:xfrm>
            <a:off x="6767181"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557668"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2" name="Полилиния 81"/>
          <p:cNvSpPr/>
          <p:nvPr/>
        </p:nvSpPr>
        <p:spPr>
          <a:xfrm>
            <a:off x="5957310"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55483"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5150472" y="4336132"/>
            <a:ext cx="720000" cy="36004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6767181"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6" name="Полилиния 85"/>
          <p:cNvSpPr/>
          <p:nvPr/>
        </p:nvSpPr>
        <p:spPr>
          <a:xfrm>
            <a:off x="7557668"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7" name="Полилиния 86"/>
          <p:cNvSpPr/>
          <p:nvPr/>
        </p:nvSpPr>
        <p:spPr>
          <a:xfrm>
            <a:off x="5957310"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8" name="Полилиния 87"/>
          <p:cNvSpPr/>
          <p:nvPr/>
        </p:nvSpPr>
        <p:spPr>
          <a:xfrm>
            <a:off x="8355483"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9" name="Полилиния 88"/>
          <p:cNvSpPr/>
          <p:nvPr/>
        </p:nvSpPr>
        <p:spPr>
          <a:xfrm>
            <a:off x="5150472" y="3861046"/>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661948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74</a:t>
            </a:r>
            <a:endParaRPr lang="ru-RU" dirty="0">
              <a:solidFill>
                <a:prstClr val="black"/>
              </a:solidFill>
            </a:endParaRPr>
          </a:p>
        </p:txBody>
      </p:sp>
      <p:sp>
        <p:nvSpPr>
          <p:cNvPr id="5" name="Скругленный прямоугольник 4"/>
          <p:cNvSpPr/>
          <p:nvPr/>
        </p:nvSpPr>
        <p:spPr>
          <a:xfrm>
            <a:off x="121388" y="836712"/>
            <a:ext cx="5386716" cy="12961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благоприятных условий для развития промышленности Чувашской Республики;</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инновационной активности бизнеса</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066478" y="3174052"/>
            <a:ext cx="4915632" cy="3512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подпрограмм, </a:t>
            </a:r>
            <a:r>
              <a:rPr lang="ru-RU" sz="1600" b="1" i="1" dirty="0" smtClean="0">
                <a:solidFill>
                  <a:prstClr val="black"/>
                </a:solidFill>
                <a:latin typeface="Times New Roman" panose="02020603050405020304" pitchFamily="18" charset="0"/>
                <a:cs typeface="Times New Roman" panose="02020603050405020304" pitchFamily="18" charset="0"/>
              </a:rPr>
              <a:t>за 2019 год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066478" y="3603106"/>
            <a:ext cx="2916433"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066478" y="5007959"/>
            <a:ext cx="2916433" cy="492552"/>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Качество</a:t>
            </a:r>
          </a:p>
        </p:txBody>
      </p:sp>
      <p:sp>
        <p:nvSpPr>
          <p:cNvPr id="20" name="Полилиния 19"/>
          <p:cNvSpPr/>
          <p:nvPr/>
        </p:nvSpPr>
        <p:spPr>
          <a:xfrm>
            <a:off x="7056376" y="3597448"/>
            <a:ext cx="900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56376" y="4226304"/>
            <a:ext cx="900000" cy="714864"/>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70,6</a:t>
            </a:r>
          </a:p>
        </p:txBody>
      </p:sp>
      <p:sp>
        <p:nvSpPr>
          <p:cNvPr id="22" name="Полилиния 21"/>
          <p:cNvSpPr/>
          <p:nvPr/>
        </p:nvSpPr>
        <p:spPr>
          <a:xfrm>
            <a:off x="7056376" y="5019463"/>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0,3</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2160674356"/>
              </p:ext>
            </p:extLst>
          </p:nvPr>
        </p:nvGraphicFramePr>
        <p:xfrm>
          <a:off x="215056" y="2884822"/>
          <a:ext cx="3851422"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21538" y="3603106"/>
            <a:ext cx="936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066478" y="4221087"/>
            <a:ext cx="2916433" cy="714863"/>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ts val="0"/>
              </a:spcAft>
            </a:pPr>
            <a:r>
              <a:rPr lang="ru-RU" sz="1300" dirty="0">
                <a:solidFill>
                  <a:prstClr val="black"/>
                </a:solidFill>
                <a:latin typeface="Times New Roman" panose="02020603050405020304" pitchFamily="18" charset="0"/>
                <a:cs typeface="Times New Roman" panose="02020603050405020304" pitchFamily="18" charset="0"/>
              </a:rPr>
              <a:t>Инновационное развитие промышленности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fontAlgn="base">
              <a:lnSpc>
                <a:spcPct val="90000"/>
              </a:lnSpc>
              <a:spcBef>
                <a:spcPct val="0"/>
              </a:spcBef>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Республики</a:t>
            </a:r>
          </a:p>
        </p:txBody>
      </p:sp>
      <p:sp>
        <p:nvSpPr>
          <p:cNvPr id="39" name="Полилиния 38"/>
          <p:cNvSpPr/>
          <p:nvPr/>
        </p:nvSpPr>
        <p:spPr>
          <a:xfrm>
            <a:off x="8021538" y="4221987"/>
            <a:ext cx="936000" cy="714864"/>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68,9</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21538" y="5024680"/>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0,3</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774" y="620688"/>
            <a:ext cx="3024336" cy="22653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3" name="Полилиния 22"/>
          <p:cNvSpPr/>
          <p:nvPr/>
        </p:nvSpPr>
        <p:spPr>
          <a:xfrm>
            <a:off x="4066478" y="5582127"/>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ts val="0"/>
              </a:spcAft>
            </a:pPr>
            <a:r>
              <a:rPr lang="ru-RU" sz="1300" dirty="0">
                <a:solidFill>
                  <a:prstClr val="black"/>
                </a:solidFill>
                <a:latin typeface="Times New Roman" panose="02020603050405020304" pitchFamily="18" charset="0"/>
                <a:cs typeface="Times New Roman" panose="02020603050405020304" pitchFamily="18" charset="0"/>
              </a:rPr>
              <a:t>Энергосбережение в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Республике</a:t>
            </a:r>
          </a:p>
        </p:txBody>
      </p:sp>
      <p:sp>
        <p:nvSpPr>
          <p:cNvPr id="27" name="Полилиния 26"/>
          <p:cNvSpPr/>
          <p:nvPr/>
        </p:nvSpPr>
        <p:spPr>
          <a:xfrm>
            <a:off x="7056376" y="5591436"/>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5,2</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1538" y="5596653"/>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5,2</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882489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16" name="Полилиния 15"/>
          <p:cNvSpPr/>
          <p:nvPr/>
        </p:nvSpPr>
        <p:spPr>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2019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102,6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106,4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105,1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110,2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832" y="3151160"/>
            <a:ext cx="4903478" cy="5615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производства обрабатывающих производств, </a:t>
            </a:r>
            <a:r>
              <a:rPr lang="ru-RU" sz="1300" dirty="0" smtClean="0">
                <a:solidFill>
                  <a:prstClr val="black"/>
                </a:solidFill>
                <a:latin typeface="Times New Roman" panose="02020603050405020304" pitchFamily="18" charset="0"/>
                <a:cs typeface="Times New Roman" panose="02020603050405020304" pitchFamily="18" charset="0"/>
              </a:rPr>
              <a:t>%</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362" y="3833967"/>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высокопроизводительных рабочих мест по сравнению с базовым 2018 годом</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75</a:t>
            </a:r>
            <a:endParaRPr lang="ru-RU" dirty="0">
              <a:solidFill>
                <a:prstClr val="black"/>
              </a:solidFill>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675" y="1129559"/>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26,1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28,3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32,8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37,4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62" y="4516808"/>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Удельный вес организаций, </a:t>
            </a:r>
            <a:r>
              <a:rPr lang="ru-RU" sz="1300" dirty="0" smtClean="0">
                <a:solidFill>
                  <a:prstClr val="black"/>
                </a:solidFill>
                <a:latin typeface="Times New Roman" panose="02020603050405020304" pitchFamily="18" charset="0"/>
                <a:cs typeface="Times New Roman" panose="02020603050405020304" pitchFamily="18" charset="0"/>
              </a:rPr>
              <a:t>осуществлявших инновационную </a:t>
            </a:r>
            <a:r>
              <a:rPr lang="ru-RU" sz="1300" dirty="0">
                <a:solidFill>
                  <a:prstClr val="black"/>
                </a:solidFill>
                <a:latin typeface="Times New Roman" panose="02020603050405020304" pitchFamily="18" charset="0"/>
                <a:cs typeface="Times New Roman" panose="02020603050405020304" pitchFamily="18" charset="0"/>
              </a:rPr>
              <a:t>деятельность, в общем числе обследованных </a:t>
            </a:r>
            <a:r>
              <a:rPr lang="ru-RU" sz="1300" dirty="0" smtClean="0">
                <a:solidFill>
                  <a:prstClr val="black"/>
                </a:solidFill>
                <a:latin typeface="Times New Roman" panose="02020603050405020304" pitchFamily="18" charset="0"/>
                <a:cs typeface="Times New Roman" panose="02020603050405020304" pitchFamily="18" charset="0"/>
              </a:rPr>
              <a:t>организаций,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37" name="Полилиния 36"/>
          <p:cNvSpPr/>
          <p:nvPr/>
        </p:nvSpPr>
        <p:spPr>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07362" y="5199649"/>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организаций, внедривших международные стандарты качества (современные технологии управления), по отношению к </a:t>
            </a:r>
            <a:r>
              <a:rPr lang="ru-RU" sz="1300" dirty="0" smtClean="0">
                <a:solidFill>
                  <a:prstClr val="black"/>
                </a:solidFill>
                <a:latin typeface="Times New Roman" panose="02020603050405020304" pitchFamily="18" charset="0"/>
                <a:cs typeface="Times New Roman" panose="02020603050405020304" pitchFamily="18" charset="0"/>
              </a:rPr>
              <a:t>2017 году,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8" name="Полилиния 47"/>
          <p:cNvSpPr/>
          <p:nvPr/>
        </p:nvSpPr>
        <p:spPr>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5117146" y="3151160"/>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103803"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103803"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26,1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091723"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0163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37511" y="6492875"/>
            <a:ext cx="1006489" cy="365125"/>
          </a:xfrm>
        </p:spPr>
        <p:txBody>
          <a:bodyPr/>
          <a:lstStyle/>
          <a:p>
            <a:pPr>
              <a:defRPr/>
            </a:pPr>
            <a:fld id="{667CCBFA-BFB9-4E9F-B6F6-694D72409F22}" type="slidenum">
              <a:rPr lang="ru-RU" smtClean="0">
                <a:solidFill>
                  <a:prstClr val="black"/>
                </a:solidFill>
              </a:rPr>
              <a:pPr>
                <a:defRPr/>
              </a:pPr>
              <a:t>76</a:t>
            </a:fld>
            <a:endParaRPr lang="ru-RU" dirty="0">
              <a:solidFill>
                <a:prstClr val="black"/>
              </a:solidFill>
            </a:endParaRPr>
          </a:p>
        </p:txBody>
      </p:sp>
      <p:sp>
        <p:nvSpPr>
          <p:cNvPr id="5" name="Скругленный прямоугольник 4"/>
          <p:cNvSpPr/>
          <p:nvPr/>
        </p:nvSpPr>
        <p:spPr>
          <a:xfrm>
            <a:off x="121388" y="764704"/>
            <a:ext cx="5386716"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обеспечение сбалансированного экономического развития и конкурентоспособности экономики Чувашской Республики</a:t>
            </a:r>
          </a:p>
          <a:p>
            <a:pPr marL="285750" indent="-285750" fontAlgn="base">
              <a:spcBef>
                <a:spcPct val="0"/>
              </a:spcBef>
              <a:spcAft>
                <a:spcPct val="0"/>
              </a:spcAft>
              <a:buFont typeface="Wingdings" panose="05000000000000000000" pitchFamily="2" charset="2"/>
              <a:buChar char="v"/>
            </a:pP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4030" y="2258174"/>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211961" y="1916832"/>
            <a:ext cx="472020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2019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211960" y="2474011"/>
            <a:ext cx="2765396"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211960" y="3393064"/>
            <a:ext cx="2765396" cy="612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p>
        </p:txBody>
      </p:sp>
      <p:sp>
        <p:nvSpPr>
          <p:cNvPr id="16" name="Полилиния 15"/>
          <p:cNvSpPr/>
          <p:nvPr/>
        </p:nvSpPr>
        <p:spPr>
          <a:xfrm>
            <a:off x="4211960" y="4077112"/>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Содействие  развитию внешнеэкономической деятельности</a:t>
            </a:r>
          </a:p>
        </p:txBody>
      </p:sp>
      <p:sp>
        <p:nvSpPr>
          <p:cNvPr id="17" name="Полилиния 16"/>
          <p:cNvSpPr/>
          <p:nvPr/>
        </p:nvSpPr>
        <p:spPr>
          <a:xfrm>
            <a:off x="4211960" y="4509120"/>
            <a:ext cx="2765396" cy="6316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потребительского рынка и системы защиты прав потребителей в Чувашской Республике</a:t>
            </a:r>
          </a:p>
        </p:txBody>
      </p:sp>
      <p:sp>
        <p:nvSpPr>
          <p:cNvPr id="18" name="Полилиния 17"/>
          <p:cNvSpPr/>
          <p:nvPr/>
        </p:nvSpPr>
        <p:spPr>
          <a:xfrm>
            <a:off x="4211960" y="5193256"/>
            <a:ext cx="2765396" cy="54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Повышение качества предоставления государственных и муниципальных услуг</a:t>
            </a:r>
          </a:p>
        </p:txBody>
      </p:sp>
      <p:sp>
        <p:nvSpPr>
          <p:cNvPr id="20" name="Полилиния 19"/>
          <p:cNvSpPr/>
          <p:nvPr/>
        </p:nvSpPr>
        <p:spPr>
          <a:xfrm>
            <a:off x="7061903" y="2479043"/>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a:t>
            </a:r>
            <a:r>
              <a:rPr lang="ru-RU" sz="1500" b="1" dirty="0" smtClean="0">
                <a:solidFill>
                  <a:prstClr val="black"/>
                </a:solidFill>
                <a:latin typeface="Times New Roman" panose="02020603050405020304" pitchFamily="18" charset="0"/>
                <a:cs typeface="Times New Roman" panose="02020603050405020304" pitchFamily="18" charset="0"/>
              </a:rPr>
              <a:t>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61903" y="2831182"/>
            <a:ext cx="894471" cy="520777"/>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061903"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609,4</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061903"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61903" y="4520556"/>
            <a:ext cx="894471" cy="620239"/>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1,5</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61903" y="5805264"/>
            <a:ext cx="894471" cy="316475"/>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343,8</a:t>
            </a:r>
            <a:endParaRPr lang="ru-RU" sz="13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403798147"/>
              </p:ext>
            </p:extLst>
          </p:nvPr>
        </p:nvGraphicFramePr>
        <p:xfrm>
          <a:off x="121388" y="2823073"/>
          <a:ext cx="3934126" cy="311401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833" y="668226"/>
            <a:ext cx="3217532" cy="12486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37697" y="2484076"/>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061903"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17,8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211960" y="2831181"/>
            <a:ext cx="2765395" cy="52077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стратегического управления</a:t>
            </a:r>
          </a:p>
        </p:txBody>
      </p:sp>
      <p:sp>
        <p:nvSpPr>
          <p:cNvPr id="39" name="Полилиния 38"/>
          <p:cNvSpPr/>
          <p:nvPr/>
        </p:nvSpPr>
        <p:spPr>
          <a:xfrm>
            <a:off x="8037697" y="2837113"/>
            <a:ext cx="894471" cy="5198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3,0</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37697"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609,4</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211960" y="5805264"/>
            <a:ext cx="2765396" cy="30740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Инвестиционный климат</a:t>
            </a:r>
          </a:p>
        </p:txBody>
      </p:sp>
      <p:sp>
        <p:nvSpPr>
          <p:cNvPr id="44" name="Полилиния 43"/>
          <p:cNvSpPr/>
          <p:nvPr/>
        </p:nvSpPr>
        <p:spPr>
          <a:xfrm>
            <a:off x="8037697"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3,6</a:t>
            </a:r>
          </a:p>
        </p:txBody>
      </p:sp>
      <p:sp>
        <p:nvSpPr>
          <p:cNvPr id="46" name="Полилиния 45"/>
          <p:cNvSpPr/>
          <p:nvPr/>
        </p:nvSpPr>
        <p:spPr>
          <a:xfrm>
            <a:off x="8037697" y="4525588"/>
            <a:ext cx="894471" cy="62024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1,5</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037697"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17,8</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037697" y="5810297"/>
            <a:ext cx="894471" cy="306718"/>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226,1</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211960" y="6155459"/>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061903" y="6155459"/>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56,0</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037697" y="6165344"/>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55,7</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25867664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86254" y="6165304"/>
            <a:ext cx="4673523"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Оборот розничной торговли на душу </a:t>
            </a:r>
            <a:r>
              <a:rPr lang="ru-RU" sz="1400" dirty="0" smtClean="0">
                <a:solidFill>
                  <a:schemeClr val="tx1"/>
                </a:solidFill>
                <a:latin typeface="Times New Roman" panose="02020603050405020304" pitchFamily="18" charset="0"/>
                <a:cs typeface="Times New Roman" panose="02020603050405020304" pitchFamily="18" charset="0"/>
              </a:rPr>
              <a:t>населения, тыс. 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425" y="714831"/>
            <a:ext cx="2070799" cy="14428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186255" y="573664"/>
            <a:ext cx="2726736"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Полилиния 3"/>
          <p:cNvSpPr/>
          <p:nvPr/>
        </p:nvSpPr>
        <p:spPr>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ct val="0"/>
              </a:spcBef>
              <a:spcAft>
                <a:spcPct val="35000"/>
              </a:spcAft>
            </a:pPr>
            <a:r>
              <a:rPr lang="ru-RU" sz="1600" b="1" i="0" kern="1200" dirty="0" smtClean="0">
                <a:solidFill>
                  <a:schemeClr val="tx1"/>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i="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6351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2019 факт</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6255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134,8</a:t>
            </a:r>
          </a:p>
        </p:txBody>
      </p:sp>
      <p:sp>
        <p:nvSpPr>
          <p:cNvPr id="29" name="Полилиния 28"/>
          <p:cNvSpPr/>
          <p:nvPr/>
        </p:nvSpPr>
        <p:spPr>
          <a:xfrm>
            <a:off x="5878905"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19,4</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878905"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29 630,1</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655606"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2020</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654646"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141,2</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6670993"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108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257,7</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670993"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17,6</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670993"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30 822,0</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447694"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2021</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446734"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153,1</a:t>
            </a:r>
          </a:p>
        </p:txBody>
      </p:sp>
      <p:sp>
        <p:nvSpPr>
          <p:cNvPr id="43" name="Полилиния 42"/>
          <p:cNvSpPr/>
          <p:nvPr/>
        </p:nvSpPr>
        <p:spPr>
          <a:xfrm>
            <a:off x="7463081"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277,2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463081"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18,2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463081"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33 178,1</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164,9</a:t>
            </a:r>
          </a:p>
        </p:txBody>
      </p:sp>
      <p:sp>
        <p:nvSpPr>
          <p:cNvPr id="50" name="Полилиния 49"/>
          <p:cNvSpPr/>
          <p:nvPr/>
        </p:nvSpPr>
        <p:spPr>
          <a:xfrm>
            <a:off x="8244408"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298,4</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244408"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19,0</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244408"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35 718,3</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212005" y="2492896"/>
            <a:ext cx="4660161"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продукт на душу населения, тыс. рублей </a:t>
            </a:r>
          </a:p>
        </p:txBody>
      </p:sp>
      <p:sp>
        <p:nvSpPr>
          <p:cNvPr id="18" name="Скругленный прямоугольник 17"/>
          <p:cNvSpPr/>
          <p:nvPr/>
        </p:nvSpPr>
        <p:spPr>
          <a:xfrm>
            <a:off x="212005" y="3068960"/>
            <a:ext cx="4660161"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Отношение объема инвестиций в основной капитал к валовому региональному продукту</a:t>
            </a:r>
            <a:r>
              <a:rPr lang="ru-RU" sz="1400" dirty="0" smtClean="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224261" y="3717032"/>
            <a:ext cx="4647100" cy="4241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Среднемесячная заработная плата одного работника, рублей</a:t>
            </a:r>
          </a:p>
        </p:txBody>
      </p:sp>
      <p:sp>
        <p:nvSpPr>
          <p:cNvPr id="54" name="Полилиния 53"/>
          <p:cNvSpPr/>
          <p:nvPr/>
        </p:nvSpPr>
        <p:spPr>
          <a:xfrm>
            <a:off x="5878905" y="2518155"/>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255,3</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076136" y="2011804"/>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2019 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068224" y="6165303"/>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131,7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5081440" y="2515404"/>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242,7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081440" y="3110017"/>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17,8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086817" y="3717032"/>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28 912,0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97838" y="4221089"/>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Бюджетная эффективность закупок товаров, работ, услуг для обеспечения нужд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874142"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7,0</a:t>
            </a:r>
          </a:p>
        </p:txBody>
      </p:sp>
      <p:sp>
        <p:nvSpPr>
          <p:cNvPr id="63" name="Полилиния 62"/>
          <p:cNvSpPr/>
          <p:nvPr/>
        </p:nvSpPr>
        <p:spPr>
          <a:xfrm>
            <a:off x="6666230"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4" name="Полилиния 63"/>
          <p:cNvSpPr/>
          <p:nvPr/>
        </p:nvSpPr>
        <p:spPr>
          <a:xfrm>
            <a:off x="745831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5" name="Полилиния 64"/>
          <p:cNvSpPr/>
          <p:nvPr/>
        </p:nvSpPr>
        <p:spPr>
          <a:xfrm>
            <a:off x="824440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6" name="Полилиния 65"/>
          <p:cNvSpPr/>
          <p:nvPr/>
        </p:nvSpPr>
        <p:spPr>
          <a:xfrm>
            <a:off x="5079808" y="4221088"/>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Скругленный прямоугольник 66"/>
          <p:cNvSpPr/>
          <p:nvPr/>
        </p:nvSpPr>
        <p:spPr>
          <a:xfrm>
            <a:off x="200326" y="4873336"/>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Доля экспорта малых и средних предприятий в общем объеме экспорта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876630"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18,9</a:t>
            </a:r>
          </a:p>
        </p:txBody>
      </p:sp>
      <p:sp>
        <p:nvSpPr>
          <p:cNvPr id="69" name="Полилиния 68"/>
          <p:cNvSpPr/>
          <p:nvPr/>
        </p:nvSpPr>
        <p:spPr>
          <a:xfrm>
            <a:off x="666871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19</a:t>
            </a:r>
            <a:r>
              <a:rPr lang="ru-RU" sz="1200" b="1" i="0" kern="1200" dirty="0" smtClean="0">
                <a:solidFill>
                  <a:schemeClr val="tx1"/>
                </a:solidFill>
                <a:latin typeface="Times New Roman" panose="02020603050405020304" pitchFamily="18" charset="0"/>
                <a:cs typeface="Times New Roman" panose="02020603050405020304" pitchFamily="18" charset="0"/>
              </a:rPr>
              <a:t>,0</a:t>
            </a:r>
          </a:p>
        </p:txBody>
      </p:sp>
      <p:sp>
        <p:nvSpPr>
          <p:cNvPr id="70" name="Полилиния 69"/>
          <p:cNvSpPr/>
          <p:nvPr/>
        </p:nvSpPr>
        <p:spPr>
          <a:xfrm>
            <a:off x="7460806"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19</a:t>
            </a:r>
            <a:r>
              <a:rPr lang="ru-RU" sz="1200" b="1" i="0" kern="1200" dirty="0" smtClean="0">
                <a:solidFill>
                  <a:schemeClr val="tx1"/>
                </a:solidFill>
                <a:latin typeface="Times New Roman" panose="02020603050405020304" pitchFamily="18" charset="0"/>
                <a:cs typeface="Times New Roman" panose="02020603050405020304" pitchFamily="18" charset="0"/>
              </a:rPr>
              <a:t>,1</a:t>
            </a:r>
          </a:p>
        </p:txBody>
      </p:sp>
      <p:sp>
        <p:nvSpPr>
          <p:cNvPr id="71" name="Полилиния 70"/>
          <p:cNvSpPr/>
          <p:nvPr/>
        </p:nvSpPr>
        <p:spPr>
          <a:xfrm>
            <a:off x="824440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19</a:t>
            </a:r>
            <a:r>
              <a:rPr lang="ru-RU" sz="1200" b="1" i="0" kern="1200" dirty="0" smtClean="0">
                <a:solidFill>
                  <a:schemeClr val="tx1"/>
                </a:solidFill>
                <a:latin typeface="Times New Roman" panose="02020603050405020304" pitchFamily="18" charset="0"/>
                <a:cs typeface="Times New Roman" panose="02020603050405020304" pitchFamily="18" charset="0"/>
              </a:rPr>
              <a:t>,2</a:t>
            </a:r>
          </a:p>
        </p:txBody>
      </p:sp>
      <p:sp>
        <p:nvSpPr>
          <p:cNvPr id="72" name="Полилиния 71"/>
          <p:cNvSpPr/>
          <p:nvPr/>
        </p:nvSpPr>
        <p:spPr>
          <a:xfrm>
            <a:off x="5082296" y="4873335"/>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18,9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3" name="Скругленный прямоугольник 72"/>
          <p:cNvSpPr/>
          <p:nvPr/>
        </p:nvSpPr>
        <p:spPr>
          <a:xfrm>
            <a:off x="186255" y="5517232"/>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Количество субъектов </a:t>
            </a:r>
            <a:r>
              <a:rPr lang="ru-RU" sz="1400" dirty="0" smtClean="0">
                <a:solidFill>
                  <a:schemeClr val="tx1"/>
                </a:solidFill>
                <a:latin typeface="Times New Roman" panose="02020603050405020304" pitchFamily="18" charset="0"/>
                <a:cs typeface="Times New Roman" panose="02020603050405020304" pitchFamily="18" charset="0"/>
              </a:rPr>
              <a:t>МСП </a:t>
            </a:r>
            <a:r>
              <a:rPr lang="ru-RU" sz="1400" dirty="0">
                <a:solidFill>
                  <a:schemeClr val="tx1"/>
                </a:solidFill>
                <a:latin typeface="Times New Roman" panose="02020603050405020304" pitchFamily="18" charset="0"/>
                <a:cs typeface="Times New Roman" panose="02020603050405020304" pitchFamily="18" charset="0"/>
              </a:rPr>
              <a:t>и </a:t>
            </a:r>
            <a:r>
              <a:rPr lang="ru-RU" sz="1400" dirty="0" err="1">
                <a:solidFill>
                  <a:schemeClr val="tx1"/>
                </a:solidFill>
                <a:latin typeface="Times New Roman" panose="02020603050405020304" pitchFamily="18" charset="0"/>
                <a:cs typeface="Times New Roman" panose="02020603050405020304" pitchFamily="18" charset="0"/>
              </a:rPr>
              <a:t>самозанятых</a:t>
            </a:r>
            <a:r>
              <a:rPr lang="ru-RU" sz="1400" dirty="0">
                <a:solidFill>
                  <a:schemeClr val="tx1"/>
                </a:solidFill>
                <a:latin typeface="Times New Roman" panose="02020603050405020304" pitchFamily="18" charset="0"/>
                <a:cs typeface="Times New Roman" panose="02020603050405020304" pitchFamily="18" charset="0"/>
              </a:rPr>
              <a:t> граждан, получивших поддержку в рамках регионального проекта </a:t>
            </a:r>
            <a:r>
              <a:rPr lang="ru-RU" sz="1400" dirty="0" smtClean="0">
                <a:solidFill>
                  <a:schemeClr val="tx1"/>
                </a:solidFill>
                <a:latin typeface="Times New Roman" panose="02020603050405020304" pitchFamily="18" charset="0"/>
                <a:cs typeface="Times New Roman" panose="02020603050405020304" pitchFamily="18" charset="0"/>
              </a:rPr>
              <a:t>«Акселерация </a:t>
            </a:r>
            <a:r>
              <a:rPr lang="ru-RU" sz="1400" dirty="0">
                <a:solidFill>
                  <a:schemeClr val="tx1"/>
                </a:solidFill>
                <a:latin typeface="Times New Roman" panose="02020603050405020304" pitchFamily="18" charset="0"/>
                <a:cs typeface="Times New Roman" panose="02020603050405020304" pitchFamily="18" charset="0"/>
              </a:rPr>
              <a:t>субъектов </a:t>
            </a:r>
            <a:r>
              <a:rPr lang="ru-RU" sz="1400" dirty="0" smtClean="0">
                <a:solidFill>
                  <a:schemeClr val="tx1"/>
                </a:solidFill>
                <a:latin typeface="Times New Roman" panose="02020603050405020304" pitchFamily="18" charset="0"/>
                <a:cs typeface="Times New Roman" panose="02020603050405020304" pitchFamily="18" charset="0"/>
              </a:rPr>
              <a:t>МСП», тыс. единиц</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862559"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5,398</a:t>
            </a:r>
          </a:p>
        </p:txBody>
      </p:sp>
      <p:sp>
        <p:nvSpPr>
          <p:cNvPr id="75" name="Полилиния 74"/>
          <p:cNvSpPr/>
          <p:nvPr/>
        </p:nvSpPr>
        <p:spPr>
          <a:xfrm>
            <a:off x="6654647"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4,953</a:t>
            </a:r>
          </a:p>
        </p:txBody>
      </p:sp>
      <p:sp>
        <p:nvSpPr>
          <p:cNvPr id="76" name="Полилиния 75"/>
          <p:cNvSpPr/>
          <p:nvPr/>
        </p:nvSpPr>
        <p:spPr>
          <a:xfrm>
            <a:off x="7446735"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6,563</a:t>
            </a:r>
          </a:p>
        </p:txBody>
      </p:sp>
      <p:sp>
        <p:nvSpPr>
          <p:cNvPr id="77" name="Полилиния 76"/>
          <p:cNvSpPr/>
          <p:nvPr/>
        </p:nvSpPr>
        <p:spPr>
          <a:xfrm>
            <a:off x="8244408"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a:t>
            </a:r>
            <a:r>
              <a:rPr lang="ru-RU" sz="1200" b="1" i="0" kern="1200" dirty="0" smtClean="0">
                <a:solidFill>
                  <a:schemeClr val="tx1"/>
                </a:solidFill>
                <a:latin typeface="Times New Roman" panose="02020603050405020304" pitchFamily="18" charset="0"/>
                <a:cs typeface="Times New Roman" panose="02020603050405020304" pitchFamily="18" charset="0"/>
              </a:rPr>
              <a:t>,442</a:t>
            </a:r>
          </a:p>
        </p:txBody>
      </p:sp>
      <p:sp>
        <p:nvSpPr>
          <p:cNvPr id="78" name="Полилиния 77"/>
          <p:cNvSpPr/>
          <p:nvPr/>
        </p:nvSpPr>
        <p:spPr>
          <a:xfrm>
            <a:off x="5068225" y="5517231"/>
            <a:ext cx="720000" cy="54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3,496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87215" y="1791210"/>
            <a:ext cx="2810210" cy="55767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77</a:t>
            </a:fld>
            <a:endParaRPr lang="ru-RU" dirty="0"/>
          </a:p>
        </p:txBody>
      </p:sp>
    </p:spTree>
    <p:extLst>
      <p:ext uri="{BB962C8B-B14F-4D97-AF65-F5344CB8AC3E}">
        <p14:creationId xmlns:p14="http://schemas.microsoft.com/office/powerpoint/2010/main" val="38874616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36712"/>
            <a:ext cx="5571791" cy="14401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schemeClr val="tx1"/>
                </a:solidFill>
                <a:latin typeface="Times New Roman" panose="02020603050405020304" pitchFamily="18" charset="0"/>
                <a:cs typeface="Times New Roman" panose="02020603050405020304" pitchFamily="18" charset="0"/>
              </a:rPr>
              <a:t>Цель программы:</a:t>
            </a:r>
            <a:r>
              <a:rPr lang="ru-RU" sz="15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500" dirty="0">
                <a:solidFill>
                  <a:schemeClr val="tx1"/>
                </a:solidFill>
                <a:latin typeface="Times New Roman" panose="02020603050405020304" pitchFamily="18" charset="0"/>
                <a:cs typeface="Times New Roman" panose="02020603050405020304" pitchFamily="18" charset="0"/>
              </a:rPr>
              <a:t>у</a:t>
            </a:r>
            <a:r>
              <a:rPr lang="ru-RU" sz="1500" dirty="0" smtClean="0">
                <a:solidFill>
                  <a:schemeClr val="tx1"/>
                </a:solidFill>
                <a:latin typeface="Times New Roman" panose="02020603050405020304" pitchFamily="18" charset="0"/>
                <a:cs typeface="Times New Roman" panose="02020603050405020304" pitchFamily="18" charset="0"/>
              </a:rPr>
              <a:t>лучшение жилищных условий граждан в Чувашской Республике путем увеличения объемов ввода жилья и стимулирования спроса на жилье</a:t>
            </a:r>
          </a:p>
        </p:txBody>
      </p:sp>
      <p:graphicFrame>
        <p:nvGraphicFramePr>
          <p:cNvPr id="12" name="Диаграмма 11"/>
          <p:cNvGraphicFramePr>
            <a:graphicFrameLocks/>
          </p:cNvGraphicFramePr>
          <p:nvPr>
            <p:extLst>
              <p:ext uri="{D42A27DB-BD31-4B8C-83A1-F6EECF244321}">
                <p14:modId xmlns:p14="http://schemas.microsoft.com/office/powerpoint/2010/main" val="923711579"/>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299" y="698698"/>
            <a:ext cx="3105342" cy="20200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4516" y="2406448"/>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1043790485"/>
              </p:ext>
            </p:extLst>
          </p:nvPr>
        </p:nvGraphicFramePr>
        <p:xfrm>
          <a:off x="43458" y="2718790"/>
          <a:ext cx="4023020" cy="3511847"/>
        </p:xfrm>
        <a:graphic>
          <a:graphicData uri="http://schemas.openxmlformats.org/drawingml/2006/chart">
            <c:chart xmlns:c="http://schemas.openxmlformats.org/drawingml/2006/chart" xmlns:r="http://schemas.openxmlformats.org/officeDocument/2006/relationships" r:id="rId5"/>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78</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«Обеспечение граждан в Чувашской Республике доступным и комфортным жильем»</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39953" y="2846918"/>
            <a:ext cx="4839432"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году, млн. руб.</a:t>
            </a:r>
          </a:p>
        </p:txBody>
      </p:sp>
      <p:sp>
        <p:nvSpPr>
          <p:cNvPr id="26" name="Полилиния 25"/>
          <p:cNvSpPr/>
          <p:nvPr/>
        </p:nvSpPr>
        <p:spPr>
          <a:xfrm>
            <a:off x="4139951" y="3780446"/>
            <a:ext cx="3024335" cy="4406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Государственная поддержка строительства жилья в Чувашской Республике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39953" y="5265256"/>
            <a:ext cx="3024335"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39952" y="4334678"/>
            <a:ext cx="3024336" cy="82251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жилыми помещениями детей-сирот и детей, оставшихся без попечения родителей, лиц из числа детей-сирот и детей, оставшихся без попечения родителей</a:t>
            </a:r>
          </a:p>
        </p:txBody>
      </p:sp>
      <p:sp>
        <p:nvSpPr>
          <p:cNvPr id="36" name="Полилиния 35"/>
          <p:cNvSpPr/>
          <p:nvPr/>
        </p:nvSpPr>
        <p:spPr>
          <a:xfrm>
            <a:off x="8172487"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300" dirty="0" smtClean="0">
                <a:solidFill>
                  <a:schemeClr val="tx1"/>
                </a:solidFill>
                <a:latin typeface="Times New Roman" panose="02020603050405020304" pitchFamily="18" charset="0"/>
                <a:cs typeface="Times New Roman" panose="02020603050405020304" pitchFamily="18" charset="0"/>
              </a:rPr>
              <a:t>1 178</a:t>
            </a:r>
            <a:r>
              <a:rPr lang="ru-RU" sz="1300" dirty="0" smtClean="0">
                <a:solidFill>
                  <a:schemeClr val="tx1"/>
                </a:solidFill>
                <a:latin typeface="Times New Roman" panose="02020603050405020304" pitchFamily="18" charset="0"/>
                <a:cs typeface="Times New Roman" panose="02020603050405020304" pitchFamily="18" charset="0"/>
              </a:rPr>
              <a:t>,</a:t>
            </a:r>
            <a:r>
              <a:rPr lang="en-US" sz="1300" dirty="0" smtClean="0">
                <a:solidFill>
                  <a:schemeClr val="tx1"/>
                </a:solidFill>
                <a:latin typeface="Times New Roman" panose="02020603050405020304" pitchFamily="18" charset="0"/>
                <a:cs typeface="Times New Roman" panose="02020603050405020304" pitchFamily="18" charset="0"/>
              </a:rPr>
              <a:t>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172487" y="4344907"/>
            <a:ext cx="792000" cy="82251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300" kern="1200" dirty="0" smtClean="0">
                <a:solidFill>
                  <a:schemeClr val="tx1"/>
                </a:solidFill>
                <a:latin typeface="Times New Roman" panose="02020603050405020304" pitchFamily="18" charset="0"/>
                <a:cs typeface="Times New Roman" panose="02020603050405020304" pitchFamily="18" charset="0"/>
              </a:rPr>
              <a:t>2</a:t>
            </a:r>
            <a:r>
              <a:rPr lang="ru-RU" sz="1300" kern="1200" dirty="0" smtClean="0">
                <a:solidFill>
                  <a:schemeClr val="tx1"/>
                </a:solidFill>
                <a:latin typeface="Times New Roman" panose="02020603050405020304" pitchFamily="18" charset="0"/>
                <a:cs typeface="Times New Roman" panose="02020603050405020304" pitchFamily="18" charset="0"/>
              </a:rPr>
              <a:t>05,</a:t>
            </a:r>
            <a:r>
              <a:rPr lang="en-US" sz="1300" kern="1200" dirty="0" smtClean="0">
                <a:solidFill>
                  <a:schemeClr val="tx1"/>
                </a:solidFill>
                <a:latin typeface="Times New Roman" panose="02020603050405020304" pitchFamily="18" charset="0"/>
                <a:cs typeface="Times New Roman" panose="02020603050405020304" pitchFamily="18" charset="0"/>
              </a:rPr>
              <a:t>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72487" y="5265256"/>
            <a:ext cx="792000" cy="46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66,0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39952" y="3309193"/>
            <a:ext cx="3024335"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a:effectLst>
            <a:outerShdw blurRad="50800" dist="38100" dir="5400000" algn="t" rotWithShape="0">
              <a:prstClr val="black">
                <a:alpha val="40000"/>
              </a:prstClr>
            </a:outerShdw>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8172487"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308391"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50" dirty="0" smtClean="0">
                <a:solidFill>
                  <a:schemeClr val="tx1"/>
                </a:solidFill>
                <a:latin typeface="Times New Roman" panose="02020603050405020304" pitchFamily="18" charset="0"/>
                <a:cs typeface="Times New Roman" panose="02020603050405020304" pitchFamily="18" charset="0"/>
              </a:rPr>
              <a:t>1 </a:t>
            </a:r>
            <a:r>
              <a:rPr lang="en-US" sz="1250" dirty="0" smtClean="0">
                <a:solidFill>
                  <a:schemeClr val="tx1"/>
                </a:solidFill>
                <a:latin typeface="Times New Roman" panose="02020603050405020304" pitchFamily="18" charset="0"/>
                <a:cs typeface="Times New Roman" panose="02020603050405020304" pitchFamily="18" charset="0"/>
              </a:rPr>
              <a:t>360,2</a:t>
            </a:r>
            <a:endParaRPr lang="ru-RU" sz="1250"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308391" y="5259860"/>
            <a:ext cx="792000" cy="46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6</a:t>
            </a:r>
            <a:r>
              <a:rPr lang="en-US" sz="1300" dirty="0" smtClean="0">
                <a:solidFill>
                  <a:schemeClr val="tx1"/>
                </a:solidFill>
                <a:latin typeface="Times New Roman" panose="02020603050405020304" pitchFamily="18" charset="0"/>
                <a:cs typeface="Times New Roman" panose="02020603050405020304" pitchFamily="18" charset="0"/>
              </a:rPr>
              <a:t>6,4</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308391"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08391" y="4334679"/>
            <a:ext cx="792000" cy="82251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a:t>
            </a:r>
            <a:r>
              <a:rPr lang="en-US" sz="1300" dirty="0" smtClean="0">
                <a:solidFill>
                  <a:schemeClr val="tx1"/>
                </a:solidFill>
                <a:latin typeface="Times New Roman" panose="02020603050405020304" pitchFamily="18" charset="0"/>
                <a:cs typeface="Times New Roman" panose="02020603050405020304" pitchFamily="18" charset="0"/>
              </a:rPr>
              <a:t>38,9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03623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932040" y="1052736"/>
            <a:ext cx="3973852"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932040" y="2132856"/>
            <a:ext cx="789320" cy="503161"/>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2019</a:t>
            </a: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план</a:t>
            </a:r>
          </a:p>
        </p:txBody>
      </p:sp>
      <p:sp>
        <p:nvSpPr>
          <p:cNvPr id="28" name="Полилиния 27"/>
          <p:cNvSpPr/>
          <p:nvPr/>
        </p:nvSpPr>
        <p:spPr>
          <a:xfrm>
            <a:off x="4932040" y="2718960"/>
            <a:ext cx="789320" cy="384347"/>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672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932040" y="3644129"/>
            <a:ext cx="789320" cy="379772"/>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545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828744" y="2126136"/>
            <a:ext cx="734044"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2019</a:t>
            </a:r>
          </a:p>
          <a:p>
            <a:pPr lvl="0"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828744" y="2718960"/>
            <a:ext cx="734043" cy="38434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656</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828744" y="3644129"/>
            <a:ext cx="734043" cy="37977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547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828478" y="4097139"/>
            <a:ext cx="734310"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25</a:t>
            </a:r>
            <a:r>
              <a:rPr lang="en-US" sz="1100" b="1" dirty="0" smtClean="0">
                <a:solidFill>
                  <a:schemeClr val="tx1"/>
                </a:solidFill>
                <a:latin typeface="Times New Roman" panose="02020603050405020304" pitchFamily="18" charset="0"/>
                <a:cs typeface="Times New Roman" panose="02020603050405020304" pitchFamily="18" charset="0"/>
              </a:rPr>
              <a:t> 7</a:t>
            </a:r>
            <a:r>
              <a:rPr lang="ru-RU" sz="1100" b="1" dirty="0" smtClean="0">
                <a:solidFill>
                  <a:schemeClr val="tx1"/>
                </a:solidFill>
                <a:latin typeface="Times New Roman" panose="02020603050405020304" pitchFamily="18" charset="0"/>
                <a:cs typeface="Times New Roman" panose="02020603050405020304" pitchFamily="18" charset="0"/>
              </a:rPr>
              <a:t>96</a:t>
            </a:r>
            <a:r>
              <a:rPr lang="en-US" sz="1100" b="1"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45692" y="2126136"/>
            <a:ext cx="734770"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2343" y="2718960"/>
            <a:ext cx="735974" cy="38434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748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45692" y="3644129"/>
            <a:ext cx="734771" cy="375636"/>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a:t>
            </a:r>
            <a:r>
              <a:rPr lang="en-US" sz="1300" b="1" dirty="0" smtClean="0">
                <a:solidFill>
                  <a:schemeClr val="tx1"/>
                </a:solidFill>
                <a:latin typeface="Times New Roman" panose="02020603050405020304" pitchFamily="18" charset="0"/>
                <a:cs typeface="Times New Roman" panose="02020603050405020304" pitchFamily="18" charset="0"/>
              </a:rPr>
              <a:t>5</a:t>
            </a:r>
            <a:r>
              <a:rPr lang="ru-RU" sz="1300" b="1" dirty="0" smtClean="0">
                <a:solidFill>
                  <a:schemeClr val="tx1"/>
                </a:solidFill>
                <a:latin typeface="Times New Roman" panose="02020603050405020304" pitchFamily="18" charset="0"/>
                <a:cs typeface="Times New Roman" panose="02020603050405020304" pitchFamily="18" charset="0"/>
              </a:rPr>
              <a:t>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642343" y="4097139"/>
            <a:ext cx="738120" cy="390123"/>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25</a:t>
            </a:r>
            <a:r>
              <a:rPr lang="en-US" sz="1100" b="1" dirty="0" smtClean="0">
                <a:solidFill>
                  <a:schemeClr val="tx1"/>
                </a:solidFill>
                <a:latin typeface="Times New Roman" panose="02020603050405020304" pitchFamily="18" charset="0"/>
                <a:cs typeface="Times New Roman" panose="02020603050405020304" pitchFamily="18" charset="0"/>
              </a:rPr>
              <a:t> 500,0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4932040" y="4097139"/>
            <a:ext cx="789320" cy="397711"/>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23 700,0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6080" y="2701757"/>
            <a:ext cx="4733952" cy="4015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жилищного строительства в год, тыс. кв. 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6080" y="3644129"/>
            <a:ext cx="4733952" cy="3535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молодых семей, улучшивших жилищные условия, семей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6080" y="4097140"/>
            <a:ext cx="4733952" cy="397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выданных ипотечных жилищных кредитов, млн. рублей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080" y="1844824"/>
            <a:ext cx="2261408" cy="56262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450050" y="764704"/>
            <a:ext cx="2481990" cy="1853222"/>
          </a:xfrm>
          <a:prstGeom prst="rect">
            <a:avLst/>
          </a:prstGeom>
          <a:ln>
            <a:noFill/>
          </a:ln>
          <a:effectLst>
            <a:softEdge rad="112500"/>
          </a:effectLst>
        </p:spPr>
      </p:pic>
      <p:sp>
        <p:nvSpPr>
          <p:cNvPr id="15" name="Скругленный прямоугольник 14"/>
          <p:cNvSpPr/>
          <p:nvPr/>
        </p:nvSpPr>
        <p:spPr>
          <a:xfrm>
            <a:off x="126080" y="4536273"/>
            <a:ext cx="4715298"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квадратных метров, расселенного аварийного жилищного фонда, тыс. кв. м</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828744" y="4581127"/>
            <a:ext cx="734044"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645692" y="4581127"/>
            <a:ext cx="734771"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1,9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2" name="Полилиния 131"/>
          <p:cNvSpPr/>
          <p:nvPr/>
        </p:nvSpPr>
        <p:spPr>
          <a:xfrm>
            <a:off x="4932040" y="4581127"/>
            <a:ext cx="789320" cy="38719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40366" y="6492875"/>
            <a:ext cx="1006489" cy="365125"/>
          </a:xfrm>
        </p:spPr>
        <p:txBody>
          <a:bodyPr/>
          <a:lstStyle/>
          <a:p>
            <a:pPr>
              <a:defRPr/>
            </a:pPr>
            <a:fld id="{667CCBFA-BFB9-4E9F-B6F6-694D72409F22}" type="slidenum">
              <a:rPr lang="ru-RU" smtClean="0"/>
              <a:pPr>
                <a:defRPr/>
              </a:pPr>
              <a:t>79</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700" dirty="0">
                <a:solidFill>
                  <a:schemeClr val="tx1"/>
                </a:solidFill>
                <a:effectLst/>
                <a:latin typeface="Times New Roman" panose="02020603050405020304" pitchFamily="18" charset="0"/>
                <a:cs typeface="Times New Roman" panose="02020603050405020304" pitchFamily="18" charset="0"/>
              </a:rPr>
              <a:t>Обеспечение граждан в Чувашской Республике доступным и комфортным </a:t>
            </a:r>
            <a:r>
              <a:rPr lang="ru-RU" sz="1700" dirty="0" smtClean="0">
                <a:solidFill>
                  <a:schemeClr val="tx1"/>
                </a:solidFill>
                <a:effectLst/>
                <a:latin typeface="Times New Roman" panose="02020603050405020304" pitchFamily="18" charset="0"/>
                <a:cs typeface="Times New Roman" panose="02020603050405020304" pitchFamily="18" charset="0"/>
              </a:rPr>
              <a:t>жильем»</a:t>
            </a:r>
            <a:endParaRPr lang="ru-RU" sz="1700" dirty="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Полилиния 46"/>
          <p:cNvSpPr/>
          <p:nvPr/>
        </p:nvSpPr>
        <p:spPr>
          <a:xfrm>
            <a:off x="7446047"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126080" y="5059882"/>
            <a:ext cx="4715297"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их числа, обеспеченных жилыми помещениями специализированного жилищного фонда по договорам </a:t>
            </a:r>
            <a:r>
              <a:rPr lang="en-US" sz="1200" dirty="0" smtClean="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найма специализированных жилых помещений, 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50625"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a:t>
            </a:r>
            <a:r>
              <a:rPr lang="en-US" sz="1300" b="1" dirty="0" smtClean="0">
                <a:solidFill>
                  <a:schemeClr val="tx1"/>
                </a:solidFill>
                <a:latin typeface="Times New Roman" panose="02020603050405020304" pitchFamily="18" charset="0"/>
                <a:cs typeface="Times New Roman" panose="02020603050405020304" pitchFamily="18" charset="0"/>
              </a:rPr>
              <a:t>45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46"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718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47"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50625"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29 400,0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4932040" y="5059883"/>
            <a:ext cx="789320"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232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5828744" y="5059882"/>
            <a:ext cx="734044"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6642342" y="5059882"/>
            <a:ext cx="738121"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a:t>
            </a:r>
            <a:r>
              <a:rPr lang="en-US" sz="1300" b="1" dirty="0" smtClean="0">
                <a:solidFill>
                  <a:schemeClr val="tx1"/>
                </a:solidFill>
                <a:latin typeface="Times New Roman" panose="02020603050405020304" pitchFamily="18" charset="0"/>
                <a:cs typeface="Times New Roman" panose="02020603050405020304" pitchFamily="18" charset="0"/>
              </a:rPr>
              <a:t>94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446047"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97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6080" y="5912949"/>
            <a:ext cx="4715298" cy="6115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Проведение ремонта жилых помещений, собственниками которых являются дети-сироты и дети, оставшиеся без попечения родителей, а также лица из их числа (в возрасте от 14 до 23 лет),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4932040" y="5912949"/>
            <a:ext cx="789320"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6</a:t>
            </a:r>
          </a:p>
        </p:txBody>
      </p:sp>
      <p:sp>
        <p:nvSpPr>
          <p:cNvPr id="63" name="Полилиния 62"/>
          <p:cNvSpPr/>
          <p:nvPr/>
        </p:nvSpPr>
        <p:spPr>
          <a:xfrm>
            <a:off x="5828744" y="5912949"/>
            <a:ext cx="734044"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2343" y="5912950"/>
            <a:ext cx="738119"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50624"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26080" y="3192155"/>
            <a:ext cx="4733952" cy="3627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Объем ввода арендного жилья, тыс. кв. 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932040" y="3192154"/>
            <a:ext cx="789320" cy="36272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828478" y="3176804"/>
            <a:ext cx="734310" cy="37807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0</a:t>
            </a:r>
            <a:r>
              <a:rPr lang="ru-RU" sz="1300" b="1" dirty="0" smtClean="0">
                <a:solidFill>
                  <a:schemeClr val="tx1"/>
                </a:solidFill>
                <a:latin typeface="Times New Roman" panose="02020603050405020304" pitchFamily="18" charset="0"/>
                <a:cs typeface="Times New Roman" panose="02020603050405020304" pitchFamily="18" charset="0"/>
              </a:rPr>
              <a:t>,0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7446046"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4,0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6645691" y="3191907"/>
            <a:ext cx="734771" cy="36297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4,0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292963"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8297541"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a:t>
            </a:r>
            <a:r>
              <a:rPr lang="en-US" sz="1300" b="1" dirty="0" smtClean="0">
                <a:solidFill>
                  <a:schemeClr val="tx1"/>
                </a:solidFill>
                <a:latin typeface="Times New Roman" panose="02020603050405020304" pitchFamily="18" charset="0"/>
                <a:cs typeface="Times New Roman" panose="02020603050405020304" pitchFamily="18" charset="0"/>
              </a:rPr>
              <a:t>4</a:t>
            </a:r>
            <a:r>
              <a:rPr lang="ru-RU" sz="1300" b="1" dirty="0" smtClean="0">
                <a:solidFill>
                  <a:schemeClr val="tx1"/>
                </a:solidFill>
                <a:latin typeface="Times New Roman" panose="02020603050405020304" pitchFamily="18" charset="0"/>
                <a:cs typeface="Times New Roman" panose="02020603050405020304" pitchFamily="18" charset="0"/>
              </a:rPr>
              <a:t>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92962"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794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292963"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297541"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29 450,0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292963"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97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297540"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292962"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4,0</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43341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72265"/>
            <a:ext cx="5904657" cy="20366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обеспечение </a:t>
            </a:r>
            <a:r>
              <a:rPr lang="ru-RU" sz="1300" dirty="0">
                <a:solidFill>
                  <a:schemeClr val="tx1"/>
                </a:solidFill>
                <a:latin typeface="Times New Roman" panose="02020603050405020304" pitchFamily="18" charset="0"/>
                <a:cs typeface="Times New Roman" panose="02020603050405020304" pitchFamily="18" charset="0"/>
              </a:rPr>
              <a:t>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a:t>
            </a:r>
            <a:r>
              <a:rPr lang="ru-RU" sz="1300" dirty="0" smtClean="0">
                <a:solidFill>
                  <a:schemeClr val="tx1"/>
                </a:solidFill>
                <a:latin typeface="Times New Roman" panose="02020603050405020304" pitchFamily="18" charset="0"/>
                <a:cs typeface="Times New Roman" panose="02020603050405020304" pitchFamily="18" charset="0"/>
              </a:rPr>
              <a:t>жизнедеятельности;</a:t>
            </a:r>
            <a:endParaRPr lang="ru-RU" sz="13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надежности функционирования газотранспортной системы населенных пунктов Чувашской </a:t>
            </a:r>
            <a:r>
              <a:rPr lang="ru-RU" sz="1300" dirty="0" smtClean="0">
                <a:solidFill>
                  <a:schemeClr val="tx1"/>
                </a:solidFill>
                <a:latin typeface="Times New Roman" panose="02020603050405020304" pitchFamily="18" charset="0"/>
                <a:cs typeface="Times New Roman" panose="02020603050405020304" pitchFamily="18" charset="0"/>
              </a:rPr>
              <a:t>Республики</a:t>
            </a:r>
            <a:r>
              <a:rPr lang="ru-RU" sz="1300" dirty="0">
                <a:solidFill>
                  <a:schemeClr val="tx1"/>
                </a:solidFill>
                <a:latin typeface="Times New Roman" panose="02020603050405020304" pitchFamily="18" charset="0"/>
                <a:cs typeface="Times New Roman" panose="02020603050405020304" pitchFamily="18" charset="0"/>
              </a:rPr>
              <a:t>.</a:t>
            </a:r>
          </a:p>
        </p:txBody>
      </p:sp>
      <p:graphicFrame>
        <p:nvGraphicFramePr>
          <p:cNvPr id="12" name="Диаграмма 11"/>
          <p:cNvGraphicFramePr>
            <a:graphicFrameLocks/>
          </p:cNvGraphicFramePr>
          <p:nvPr>
            <p:extLst>
              <p:ext uri="{D42A27DB-BD31-4B8C-83A1-F6EECF244321}">
                <p14:modId xmlns:p14="http://schemas.microsoft.com/office/powerpoint/2010/main" val="2742802937"/>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184958" y="2880556"/>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3015670941"/>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80</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203697" y="2829632"/>
            <a:ext cx="4821991"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году, млн. руб.</a:t>
            </a:r>
          </a:p>
        </p:txBody>
      </p:sp>
      <p:sp>
        <p:nvSpPr>
          <p:cNvPr id="26" name="Полилиния 25"/>
          <p:cNvSpPr/>
          <p:nvPr/>
        </p:nvSpPr>
        <p:spPr>
          <a:xfrm>
            <a:off x="4211961" y="3648179"/>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Модернизация коммунальной инфраструктуры на территории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p>
        </p:txBody>
      </p:sp>
      <p:sp>
        <p:nvSpPr>
          <p:cNvPr id="70" name="Скругленный прямоугольник 69"/>
          <p:cNvSpPr/>
          <p:nvPr/>
        </p:nvSpPr>
        <p:spPr>
          <a:xfrm>
            <a:off x="4211961" y="3270581"/>
            <a:ext cx="3236934"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56040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620,2</a:t>
            </a: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56040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a:solidFill>
                  <a:schemeClr val="tx1"/>
                </a:solidFill>
                <a:latin typeface="Times New Roman" panose="02020603050405020304" pitchFamily="18" charset="0"/>
                <a:cs typeface="Times New Roman" panose="02020603050405020304" pitchFamily="18" charset="0"/>
              </a:rPr>
              <a:t>2</a:t>
            </a:r>
            <a:r>
              <a:rPr lang="ru-RU" sz="1400" dirty="0" smtClean="0">
                <a:solidFill>
                  <a:schemeClr val="tx1"/>
                </a:solidFill>
                <a:latin typeface="Times New Roman" panose="02020603050405020304" pitchFamily="18" charset="0"/>
                <a:cs typeface="Times New Roman" panose="02020603050405020304" pitchFamily="18" charset="0"/>
              </a:rPr>
              <a:t>,</a:t>
            </a:r>
            <a:r>
              <a:rPr lang="en-US" sz="1400" dirty="0" smtClean="0">
                <a:solidFill>
                  <a:schemeClr val="tx1"/>
                </a:solidFill>
                <a:latin typeface="Times New Roman" panose="02020603050405020304" pitchFamily="18" charset="0"/>
                <a:cs typeface="Times New Roman" panose="02020603050405020304" pitchFamily="18" charset="0"/>
              </a:rPr>
              <a:t>7</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560408" y="3270581"/>
            <a:ext cx="684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П</a:t>
            </a:r>
            <a:r>
              <a:rPr lang="ru-RU" sz="1500" b="1" dirty="0" smtClean="0">
                <a:solidFill>
                  <a:schemeClr val="tx1"/>
                </a:solidFill>
                <a:latin typeface="Times New Roman" panose="02020603050405020304" pitchFamily="18" charset="0"/>
                <a:cs typeface="Times New Roman" panose="02020603050405020304" pitchFamily="18" charset="0"/>
              </a:rPr>
              <a:t>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94092" y="5820098"/>
            <a:ext cx="3236913"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Газификация Чувашской Республики</a:t>
            </a:r>
          </a:p>
        </p:txBody>
      </p:sp>
      <p:pic>
        <p:nvPicPr>
          <p:cNvPr id="4" name="Picture 2" descr="T:\Госдолг\Катя\05.12.14_batarei_-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8764" y="707206"/>
            <a:ext cx="2918948" cy="20017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4208871" y="4289127"/>
            <a:ext cx="3246212" cy="58003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5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Развитие систем коммунальной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инфраструктуры </a:t>
            </a:r>
            <a:r>
              <a:rPr lang="ru-RU" sz="1200" dirty="0">
                <a:solidFill>
                  <a:schemeClr val="tx1"/>
                </a:solidFill>
                <a:latin typeface="Times New Roman" panose="02020603050405020304" pitchFamily="18" charset="0"/>
                <a:cs typeface="Times New Roman" panose="02020603050405020304" pitchFamily="18" charset="0"/>
              </a:rPr>
              <a:t>и объектов, используемых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для </a:t>
            </a:r>
            <a:r>
              <a:rPr lang="ru-RU" sz="1200" dirty="0">
                <a:solidFill>
                  <a:schemeClr val="tx1"/>
                </a:solidFill>
                <a:latin typeface="Times New Roman" panose="02020603050405020304" pitchFamily="18" charset="0"/>
                <a:cs typeface="Times New Roman" panose="02020603050405020304" pitchFamily="18" charset="0"/>
              </a:rPr>
              <a:t>очистки </a:t>
            </a:r>
            <a:r>
              <a:rPr lang="ru-RU" sz="1200" dirty="0" smtClean="0">
                <a:solidFill>
                  <a:schemeClr val="tx1"/>
                </a:solidFill>
                <a:latin typeface="Times New Roman" panose="02020603050405020304" pitchFamily="18" charset="0"/>
                <a:cs typeface="Times New Roman" panose="02020603050405020304" pitchFamily="18" charset="0"/>
              </a:rPr>
              <a:t>сточных </a:t>
            </a:r>
            <a:r>
              <a:rPr lang="ru-RU" sz="1200" dirty="0">
                <a:solidFill>
                  <a:schemeClr val="tx1"/>
                </a:solidFill>
                <a:latin typeface="Times New Roman" panose="02020603050405020304" pitchFamily="18" charset="0"/>
                <a:cs typeface="Times New Roman" panose="02020603050405020304" pitchFamily="18" charset="0"/>
              </a:rPr>
              <a:t>вод</a:t>
            </a:r>
          </a:p>
        </p:txBody>
      </p:sp>
      <p:sp>
        <p:nvSpPr>
          <p:cNvPr id="49" name="Полилиния 48"/>
          <p:cNvSpPr/>
          <p:nvPr/>
        </p:nvSpPr>
        <p:spPr>
          <a:xfrm>
            <a:off x="756040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67,1</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03697" y="4956002"/>
            <a:ext cx="3246212" cy="76934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Строительство и реконструкция (модернизация) объектов питьевого водоснабжения и водоподготовки с учетом оценки качества и безопасности питьевой </a:t>
            </a:r>
            <a:r>
              <a:rPr lang="ru-RU" sz="1200" dirty="0" smtClean="0">
                <a:solidFill>
                  <a:schemeClr val="tx1"/>
                </a:solidFill>
                <a:latin typeface="Times New Roman" panose="02020603050405020304" pitchFamily="18" charset="0"/>
                <a:cs typeface="Times New Roman" panose="02020603050405020304" pitchFamily="18" charset="0"/>
              </a:rPr>
              <a:t>воды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6040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76</a:t>
            </a:r>
            <a:r>
              <a:rPr lang="ru-RU" sz="1400" dirty="0" smtClean="0">
                <a:solidFill>
                  <a:schemeClr val="tx1"/>
                </a:solidFill>
                <a:latin typeface="Times New Roman" panose="02020603050405020304" pitchFamily="18" charset="0"/>
                <a:cs typeface="Times New Roman" panose="02020603050405020304" pitchFamily="18" charset="0"/>
              </a:rPr>
              <a:t>,</a:t>
            </a:r>
            <a:r>
              <a:rPr lang="en-US" sz="14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341688" y="3270581"/>
            <a:ext cx="684000"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4168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507,0</a:t>
            </a: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4168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0</a:t>
            </a:r>
            <a:r>
              <a:rPr lang="ru-RU" sz="1400" dirty="0" smtClean="0">
                <a:solidFill>
                  <a:schemeClr val="tx1"/>
                </a:solidFill>
                <a:latin typeface="Times New Roman" panose="02020603050405020304" pitchFamily="18" charset="0"/>
                <a:cs typeface="Times New Roman" panose="02020603050405020304" pitchFamily="18" charset="0"/>
              </a:rPr>
              <a:t>,0</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4168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26,4</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4168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71</a:t>
            </a:r>
            <a:r>
              <a:rPr lang="ru-RU" sz="1400" dirty="0" smtClean="0">
                <a:solidFill>
                  <a:schemeClr val="tx1"/>
                </a:solidFill>
                <a:latin typeface="Times New Roman" panose="02020603050405020304" pitchFamily="18" charset="0"/>
                <a:cs typeface="Times New Roman" panose="02020603050405020304" pitchFamily="18" charset="0"/>
              </a:rPr>
              <a:t>,</a:t>
            </a:r>
            <a:r>
              <a:rPr lang="en-US" sz="14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87127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31891" y="2850496"/>
            <a:ext cx="4794976"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Удовлетворенность </a:t>
            </a:r>
            <a:r>
              <a:rPr lang="ru-RU" sz="1200" dirty="0">
                <a:solidFill>
                  <a:schemeClr val="tx1"/>
                </a:solidFill>
                <a:latin typeface="Times New Roman" panose="02020603050405020304" pitchFamily="18" charset="0"/>
                <a:cs typeface="Times New Roman" panose="02020603050405020304" pitchFamily="18" charset="0"/>
              </a:rPr>
              <a:t>граждан качеством жилищно-коммунальных </a:t>
            </a:r>
            <a:r>
              <a:rPr lang="ru-RU" sz="1200" dirty="0" smtClean="0">
                <a:solidFill>
                  <a:schemeClr val="tx1"/>
                </a:solidFill>
                <a:latin typeface="Times New Roman" panose="02020603050405020304" pitchFamily="18" charset="0"/>
                <a:cs typeface="Times New Roman" panose="02020603050405020304" pitchFamily="18" charset="0"/>
              </a:rPr>
              <a:t>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31891" y="3328499"/>
            <a:ext cx="4794976"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a:t>
            </a:r>
            <a:r>
              <a:rPr lang="ru-RU" sz="1200" dirty="0" smtClean="0">
                <a:solidFill>
                  <a:schemeClr val="tx1"/>
                </a:solidFill>
                <a:latin typeface="Times New Roman" panose="02020603050405020304" pitchFamily="18" charset="0"/>
                <a:cs typeface="Times New Roman" panose="02020603050405020304" pitchFamily="18" charset="0"/>
              </a:rPr>
              <a:t>населения, </a:t>
            </a:r>
            <a:r>
              <a:rPr lang="ru-RU" sz="1200" dirty="0">
                <a:solidFill>
                  <a:schemeClr val="tx1"/>
                </a:solidFill>
                <a:latin typeface="Times New Roman" panose="02020603050405020304" pitchFamily="18" charset="0"/>
                <a:cs typeface="Times New Roman" panose="02020603050405020304" pitchFamily="18" charset="0"/>
              </a:rPr>
              <a:t>обеспеченного качественной питьевой водой из систем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водоснабжения,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31889" y="4311578"/>
            <a:ext cx="4794978" cy="5643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объема сточных вод, пропущенных через очистные сооружения, в общем объеме сточных </a:t>
            </a:r>
            <a:r>
              <a:rPr lang="ru-RU" sz="1200" dirty="0" smtClean="0">
                <a:solidFill>
                  <a:schemeClr val="tx1"/>
                </a:solidFill>
                <a:latin typeface="Times New Roman" panose="02020603050405020304" pitchFamily="18" charset="0"/>
                <a:cs typeface="Times New Roman" panose="02020603050405020304" pitchFamily="18" charset="0"/>
              </a:rPr>
              <a:t>вод,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139215"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81</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31891" y="5451922"/>
            <a:ext cx="4794976" cy="4433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Строительство </a:t>
            </a:r>
            <a:r>
              <a:rPr lang="ru-RU" sz="1200" dirty="0" err="1">
                <a:solidFill>
                  <a:schemeClr val="tx1"/>
                </a:solidFill>
                <a:latin typeface="Times New Roman" panose="02020603050405020304" pitchFamily="18" charset="0"/>
                <a:cs typeface="Times New Roman" panose="02020603050405020304" pitchFamily="18" charset="0"/>
              </a:rPr>
              <a:t>внутрипоселковых</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газопроводов, километров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31891" y="5944311"/>
            <a:ext cx="4794976"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Г</a:t>
            </a:r>
            <a:r>
              <a:rPr lang="ru-RU" sz="1200" dirty="0" smtClean="0">
                <a:solidFill>
                  <a:schemeClr val="tx1"/>
                </a:solidFill>
                <a:latin typeface="Times New Roman" panose="02020603050405020304" pitchFamily="18" charset="0"/>
                <a:cs typeface="Times New Roman" panose="02020603050405020304" pitchFamily="18" charset="0"/>
              </a:rPr>
              <a:t>азоснабжение </a:t>
            </a:r>
            <a:r>
              <a:rPr lang="ru-RU" sz="1200" dirty="0">
                <a:solidFill>
                  <a:schemeClr val="tx1"/>
                </a:solidFill>
                <a:latin typeface="Times New Roman" panose="02020603050405020304" pitchFamily="18" charset="0"/>
                <a:cs typeface="Times New Roman" panose="02020603050405020304" pitchFamily="18" charset="0"/>
              </a:rPr>
              <a:t>жилых домов в населенных пунктах природным газом  </a:t>
            </a:r>
            <a:r>
              <a:rPr lang="ru-RU" sz="1200" dirty="0" smtClean="0">
                <a:solidFill>
                  <a:schemeClr val="tx1"/>
                </a:solidFill>
                <a:latin typeface="Times New Roman" panose="02020603050405020304" pitchFamily="18" charset="0"/>
                <a:cs typeface="Times New Roman" panose="02020603050405020304" pitchFamily="18" charset="0"/>
              </a:rPr>
              <a:t>ежегодно,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90" name="Скругленный прямоугольник 89"/>
          <p:cNvSpPr/>
          <p:nvPr/>
        </p:nvSpPr>
        <p:spPr>
          <a:xfrm>
            <a:off x="131891" y="4931686"/>
            <a:ext cx="4794976" cy="4302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оличество </a:t>
            </a:r>
            <a:r>
              <a:rPr lang="ru-RU" sz="1200" dirty="0">
                <a:solidFill>
                  <a:schemeClr val="tx1"/>
                </a:solidFill>
                <a:latin typeface="Times New Roman" panose="02020603050405020304" pitchFamily="18" charset="0"/>
                <a:cs typeface="Times New Roman" panose="02020603050405020304" pitchFamily="18" charset="0"/>
              </a:rPr>
              <a:t>многоквартирных домов, в которых проведен капитальный </a:t>
            </a:r>
            <a:r>
              <a:rPr lang="ru-RU" sz="1200" dirty="0" smtClean="0">
                <a:solidFill>
                  <a:schemeClr val="tx1"/>
                </a:solidFill>
                <a:latin typeface="Times New Roman" panose="02020603050405020304" pitchFamily="18" charset="0"/>
                <a:cs typeface="Times New Roman" panose="02020603050405020304" pitchFamily="18" charset="0"/>
              </a:rPr>
              <a:t>ремонт,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31891" y="3844746"/>
            <a:ext cx="4800150"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Уровень газификации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2019</a:t>
            </a:r>
          </a:p>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929149" y="2801530"/>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929149" y="3303945"/>
            <a:ext cx="760394"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a:t>
            </a:r>
            <a:r>
              <a:rPr lang="en-US" sz="1300" b="1" dirty="0" smtClean="0">
                <a:solidFill>
                  <a:schemeClr val="tx1"/>
                </a:solidFill>
                <a:latin typeface="Times New Roman" panose="02020603050405020304" pitchFamily="18" charset="0"/>
                <a:cs typeface="Times New Roman" panose="02020603050405020304" pitchFamily="18" charset="0"/>
              </a:rPr>
              <a:t>9,8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29148" y="4287024"/>
            <a:ext cx="76056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61,5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929150" y="5427368"/>
            <a:ext cx="761932"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a:t>
            </a:r>
            <a:r>
              <a:rPr lang="en-US" sz="1300" b="1" dirty="0" smtClean="0">
                <a:solidFill>
                  <a:schemeClr val="tx1"/>
                </a:solidFill>
                <a:latin typeface="Times New Roman" panose="02020603050405020304" pitchFamily="18" charset="0"/>
                <a:cs typeface="Times New Roman" panose="02020603050405020304" pitchFamily="18" charset="0"/>
              </a:rPr>
              <a:t>6,</a:t>
            </a:r>
            <a:r>
              <a:rPr lang="ru-RU" sz="1300" b="1" dirty="0" smtClean="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929148" y="5919758"/>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5929149" y="4907133"/>
            <a:ext cx="760566" cy="4336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221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29148" y="3832510"/>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82,3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58792" y="2806955"/>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58792" y="3310997"/>
            <a:ext cx="694795"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a:t>
            </a:r>
            <a:r>
              <a:rPr lang="en-US" sz="1300" b="1" dirty="0" smtClean="0">
                <a:solidFill>
                  <a:schemeClr val="tx1"/>
                </a:solidFill>
                <a:latin typeface="Times New Roman" panose="02020603050405020304" pitchFamily="18" charset="0"/>
                <a:cs typeface="Times New Roman" panose="02020603050405020304" pitchFamily="18" charset="0"/>
              </a:rPr>
              <a:t>9,8</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58792" y="4294076"/>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61,9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756161" y="5434420"/>
            <a:ext cx="697425"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30,7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756162" y="5926810"/>
            <a:ext cx="697425"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756159" y="4914185"/>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a:t>
            </a:r>
            <a:r>
              <a:rPr lang="en-US" sz="1300" b="1" dirty="0" smtClean="0">
                <a:solidFill>
                  <a:schemeClr val="tx1"/>
                </a:solidFill>
                <a:latin typeface="Times New Roman" panose="02020603050405020304" pitchFamily="18" charset="0"/>
                <a:cs typeface="Times New Roman" panose="02020603050405020304" pitchFamily="18" charset="0"/>
              </a:rPr>
              <a:t>12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758792" y="3839562"/>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82,9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27980" y="3303945"/>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80,1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27981" y="2801530"/>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2447" y="5427368"/>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7980" y="4287024"/>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62,4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27980" y="5919758"/>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522448" y="4907133"/>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7980" y="3832509"/>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83,8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Госдолг\Катя\artkl_1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948"/>
          <a:stretch/>
        </p:blipFill>
        <p:spPr bwMode="auto">
          <a:xfrm>
            <a:off x="2267744" y="620688"/>
            <a:ext cx="2664297" cy="2063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 name="Полилиния 58"/>
          <p:cNvSpPr/>
          <p:nvPr/>
        </p:nvSpPr>
        <p:spPr>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2019 план</a:t>
            </a:r>
          </a:p>
        </p:txBody>
      </p:sp>
      <p:sp>
        <p:nvSpPr>
          <p:cNvPr id="60" name="Полилиния 59"/>
          <p:cNvSpPr/>
          <p:nvPr/>
        </p:nvSpPr>
        <p:spPr>
          <a:xfrm>
            <a:off x="5094230" y="2801528"/>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094229" y="3303944"/>
            <a:ext cx="782213"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79,8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094230" y="4287023"/>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61,5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094229" y="5427367"/>
            <a:ext cx="782213"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36,5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094230" y="5919757"/>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094230" y="4907132"/>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297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5094230" y="3832509"/>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30639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06394" y="3303944"/>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en-US" sz="1300" b="1" dirty="0" smtClean="0">
                <a:solidFill>
                  <a:schemeClr val="tx1"/>
                </a:solidFill>
                <a:latin typeface="Times New Roman" panose="02020603050405020304" pitchFamily="18" charset="0"/>
                <a:cs typeface="Times New Roman" panose="02020603050405020304" pitchFamily="18" charset="0"/>
              </a:rPr>
              <a:t>80,</a:t>
            </a:r>
            <a:r>
              <a:rPr lang="ru-RU" sz="1300" b="1" dirty="0" smtClean="0">
                <a:solidFill>
                  <a:schemeClr val="tx1"/>
                </a:solidFill>
                <a:latin typeface="Times New Roman" panose="02020603050405020304" pitchFamily="18" charset="0"/>
                <a:cs typeface="Times New Roman" panose="02020603050405020304" pitchFamily="18" charset="0"/>
              </a:rPr>
              <a:t>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06395" y="2801529"/>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300861" y="5427367"/>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306394" y="428702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63,1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306394" y="5919757"/>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300862" y="4907132"/>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306394" y="3832508"/>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85,6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695061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Полилиния 38"/>
          <p:cNvSpPr/>
          <p:nvPr/>
        </p:nvSpPr>
        <p:spPr>
          <a:xfrm>
            <a:off x="4146418" y="568344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4085" y="892280"/>
            <a:ext cx="6075847" cy="16561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4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обеспечение устойчивого развития территорий Чувашской Республики посредством реализации документов территориального планирования;</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создание новых ресурсосберегающих, экономически эффективных и экологически безопасных производств строительных материалов и </a:t>
            </a:r>
            <a:r>
              <a:rPr lang="ru-RU" sz="1300" dirty="0" smtClean="0">
                <a:solidFill>
                  <a:schemeClr val="tx1"/>
                </a:solidFill>
                <a:latin typeface="Times New Roman" panose="02020603050405020304" pitchFamily="18" charset="0"/>
                <a:cs typeface="Times New Roman" panose="02020603050405020304" pitchFamily="18" charset="0"/>
              </a:rPr>
              <a:t>конструкций.</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20871770"/>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39990" y="2915309"/>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2980877909"/>
              </p:ext>
            </p:extLst>
          </p:nvPr>
        </p:nvGraphicFramePr>
        <p:xfrm>
          <a:off x="0" y="3265714"/>
          <a:ext cx="4066478" cy="3352475"/>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82</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a:t>
            </a: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39952" y="2924944"/>
            <a:ext cx="4833284"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2019 году, млн. руб.</a:t>
            </a:r>
          </a:p>
        </p:txBody>
      </p:sp>
      <p:sp>
        <p:nvSpPr>
          <p:cNvPr id="26" name="Полилиния 25"/>
          <p:cNvSpPr/>
          <p:nvPr/>
        </p:nvSpPr>
        <p:spPr>
          <a:xfrm>
            <a:off x="4146420" y="3780124"/>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Градостроительная деятельность в Чувашской Республике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46418" y="519209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Развитие промышленности строительных материалов и индустриального домостроения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39952" y="4251838"/>
            <a:ext cx="2999245"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Снятие административных барьеров в строительстве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46418" y="3380789"/>
            <a:ext cx="2992779"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46419" y="4733951"/>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Кадровое обеспечение задач строительства</a:t>
            </a:r>
            <a:endParaRPr lang="ru-RU" sz="1100" kern="12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T:\Госдолг\Катя\img-1465367898-9156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20" r="8566"/>
          <a:stretch/>
        </p:blipFill>
        <p:spPr bwMode="auto">
          <a:xfrm>
            <a:off x="6327941" y="698700"/>
            <a:ext cx="2791891" cy="2043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0" name="Группа 49"/>
          <p:cNvGrpSpPr/>
          <p:nvPr/>
        </p:nvGrpSpPr>
        <p:grpSpPr>
          <a:xfrm>
            <a:off x="7262835" y="3380789"/>
            <a:ext cx="834850" cy="288000"/>
            <a:chOff x="3166754" y="594527"/>
            <a:chExt cx="759827" cy="380059"/>
          </a:xfrm>
        </p:grpSpPr>
        <p:sp>
          <p:nvSpPr>
            <p:cNvPr id="51" name="Скругленный прямоугольник 50"/>
            <p:cNvSpPr/>
            <p:nvPr/>
          </p:nvSpPr>
          <p:spPr>
            <a:xfrm>
              <a:off x="3166754" y="594527"/>
              <a:ext cx="759827"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2" name="Скругленный прямоугольник 4"/>
            <p:cNvSpPr/>
            <p:nvPr/>
          </p:nvSpPr>
          <p:spPr>
            <a:xfrm>
              <a:off x="3177886" y="605659"/>
              <a:ext cx="737563"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53" name="Группа 52"/>
          <p:cNvGrpSpPr/>
          <p:nvPr/>
        </p:nvGrpSpPr>
        <p:grpSpPr>
          <a:xfrm>
            <a:off x="8152952" y="3375066"/>
            <a:ext cx="812745" cy="299447"/>
            <a:chOff x="4210545" y="594527"/>
            <a:chExt cx="686461" cy="380059"/>
          </a:xfrm>
        </p:grpSpPr>
        <p:sp>
          <p:nvSpPr>
            <p:cNvPr id="54" name="Скругленный прямоугольник 53"/>
            <p:cNvSpPr/>
            <p:nvPr/>
          </p:nvSpPr>
          <p:spPr>
            <a:xfrm>
              <a:off x="4210545" y="594527"/>
              <a:ext cx="68646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5" name="Скругленный прямоугольник 4"/>
            <p:cNvSpPr/>
            <p:nvPr/>
          </p:nvSpPr>
          <p:spPr>
            <a:xfrm>
              <a:off x="4221677" y="605659"/>
              <a:ext cx="664197"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58" name="Группа 57"/>
          <p:cNvGrpSpPr/>
          <p:nvPr/>
        </p:nvGrpSpPr>
        <p:grpSpPr>
          <a:xfrm>
            <a:off x="7261631" y="3769928"/>
            <a:ext cx="830914" cy="416393"/>
            <a:chOff x="3164038" y="1019941"/>
            <a:chExt cx="765259" cy="327418"/>
          </a:xfrm>
        </p:grpSpPr>
        <p:sp>
          <p:nvSpPr>
            <p:cNvPr id="62" name="Скругленный прямоугольник 61"/>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3"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1,5</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64" name="Группа 63"/>
          <p:cNvGrpSpPr/>
          <p:nvPr/>
        </p:nvGrpSpPr>
        <p:grpSpPr>
          <a:xfrm>
            <a:off x="7266053" y="4246793"/>
            <a:ext cx="822070" cy="406091"/>
            <a:chOff x="6235858" y="253565"/>
            <a:chExt cx="766734" cy="546690"/>
          </a:xfrm>
        </p:grpSpPr>
        <p:sp>
          <p:nvSpPr>
            <p:cNvPr id="65" name="Скругленный прямоугольник 64"/>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30,7</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5" name="Группа 74"/>
          <p:cNvGrpSpPr/>
          <p:nvPr/>
        </p:nvGrpSpPr>
        <p:grpSpPr>
          <a:xfrm>
            <a:off x="7275216" y="4733951"/>
            <a:ext cx="830914" cy="396000"/>
            <a:chOff x="3161790" y="1803724"/>
            <a:chExt cx="769754" cy="283830"/>
          </a:xfrm>
        </p:grpSpPr>
        <p:sp>
          <p:nvSpPr>
            <p:cNvPr id="76" name="Скругленный прямоугольник 7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8" name="Группа 77"/>
          <p:cNvGrpSpPr/>
          <p:nvPr/>
        </p:nvGrpSpPr>
        <p:grpSpPr>
          <a:xfrm>
            <a:off x="7251200" y="5683443"/>
            <a:ext cx="836923" cy="396000"/>
            <a:chOff x="3127226" y="1975108"/>
            <a:chExt cx="838882" cy="255599"/>
          </a:xfrm>
        </p:grpSpPr>
        <p:sp>
          <p:nvSpPr>
            <p:cNvPr id="79" name="Скругленный прямоугольник 78"/>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0"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85" name="Группа 84"/>
          <p:cNvGrpSpPr/>
          <p:nvPr/>
        </p:nvGrpSpPr>
        <p:grpSpPr>
          <a:xfrm>
            <a:off x="7264803" y="5192093"/>
            <a:ext cx="830914" cy="396000"/>
            <a:chOff x="3161790" y="1803724"/>
            <a:chExt cx="769754" cy="340142"/>
          </a:xfrm>
        </p:grpSpPr>
        <p:sp>
          <p:nvSpPr>
            <p:cNvPr id="86" name="Скругленный прямоугольник 8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7"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sp>
        <p:nvSpPr>
          <p:cNvPr id="99" name="Скругленный прямоугольник 4"/>
          <p:cNvSpPr/>
          <p:nvPr/>
        </p:nvSpPr>
        <p:spPr>
          <a:xfrm>
            <a:off x="8145052" y="3785780"/>
            <a:ext cx="810088" cy="3920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endParaRPr lang="ru-RU" sz="1400" dirty="0">
              <a:solidFill>
                <a:prstClr val="black"/>
              </a:solidFill>
              <a:latin typeface="Times New Roman" panose="02020603050405020304" pitchFamily="18" charset="0"/>
              <a:cs typeface="Times New Roman" panose="02020603050405020304" pitchFamily="18" charset="0"/>
            </a:endParaRPr>
          </a:p>
        </p:txBody>
      </p:sp>
      <p:grpSp>
        <p:nvGrpSpPr>
          <p:cNvPr id="106" name="Группа 105"/>
          <p:cNvGrpSpPr/>
          <p:nvPr/>
        </p:nvGrpSpPr>
        <p:grpSpPr>
          <a:xfrm>
            <a:off x="8140863" y="5683443"/>
            <a:ext cx="836923" cy="396000"/>
            <a:chOff x="3127226" y="1975108"/>
            <a:chExt cx="838882" cy="255599"/>
          </a:xfrm>
        </p:grpSpPr>
        <p:sp>
          <p:nvSpPr>
            <p:cNvPr id="107" name="Скругленный прямоугольник 106"/>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8"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09" name="Группа 108"/>
          <p:cNvGrpSpPr/>
          <p:nvPr/>
        </p:nvGrpSpPr>
        <p:grpSpPr>
          <a:xfrm>
            <a:off x="8154466" y="5192093"/>
            <a:ext cx="830914" cy="396000"/>
            <a:chOff x="3161790" y="1803724"/>
            <a:chExt cx="769754" cy="340142"/>
          </a:xfrm>
        </p:grpSpPr>
        <p:sp>
          <p:nvSpPr>
            <p:cNvPr id="110" name="Скругленный прямоугольник 109"/>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1"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2" name="Группа 111"/>
          <p:cNvGrpSpPr/>
          <p:nvPr/>
        </p:nvGrpSpPr>
        <p:grpSpPr>
          <a:xfrm>
            <a:off x="8151294" y="4733951"/>
            <a:ext cx="830914" cy="396000"/>
            <a:chOff x="3161790" y="1803724"/>
            <a:chExt cx="769754" cy="283830"/>
          </a:xfrm>
        </p:grpSpPr>
        <p:sp>
          <p:nvSpPr>
            <p:cNvPr id="113" name="Скругленный прямоугольник 112"/>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4"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5" name="Группа 114"/>
          <p:cNvGrpSpPr/>
          <p:nvPr/>
        </p:nvGrpSpPr>
        <p:grpSpPr>
          <a:xfrm>
            <a:off x="8148332" y="3769928"/>
            <a:ext cx="830914" cy="416393"/>
            <a:chOff x="3164038" y="1019941"/>
            <a:chExt cx="765259" cy="327418"/>
          </a:xfrm>
        </p:grpSpPr>
        <p:sp>
          <p:nvSpPr>
            <p:cNvPr id="116" name="Скругленный прямоугольник 115"/>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7"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1,5</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8" name="Группа 117"/>
          <p:cNvGrpSpPr/>
          <p:nvPr/>
        </p:nvGrpSpPr>
        <p:grpSpPr>
          <a:xfrm>
            <a:off x="8166132" y="4246793"/>
            <a:ext cx="822070" cy="406091"/>
            <a:chOff x="6235858" y="253565"/>
            <a:chExt cx="766734" cy="546690"/>
          </a:xfrm>
        </p:grpSpPr>
        <p:sp>
          <p:nvSpPr>
            <p:cNvPr id="119" name="Скругленный прямоугольник 118"/>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20"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29,2</a:t>
              </a:r>
              <a:endParaRPr lang="ru-RU"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5025553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897348" y="977626"/>
            <a:ext cx="4072951"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8527" y="2554507"/>
            <a:ext cx="47315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Увеличение индекса производства строительных материалов (к уровню прошлого года</a:t>
            </a:r>
            <a:r>
              <a:rPr lang="ru-RU" sz="1200" dirty="0" smtClean="0">
                <a:solidFill>
                  <a:schemeClr val="tx1"/>
                </a:solidFill>
                <a:latin typeface="Times New Roman" panose="02020603050405020304" pitchFamily="18" charset="0"/>
                <a:cs typeface="Times New Roman" panose="02020603050405020304" pitchFamily="18" charset="0"/>
              </a:rPr>
              <a:t>),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8528" y="3032507"/>
            <a:ext cx="4731505" cy="4010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проведенных мероприятий, направленных на повышение качества архитектурной деятельности,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27" y="4213131"/>
            <a:ext cx="4731506" cy="47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услуг по выдаче разрешения  на строительство, предоставленных в электронном  виде, в общем количестве предоставленных 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814008"/>
            <a:ext cx="2066821"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47248" y="6448251"/>
            <a:ext cx="1006489" cy="365125"/>
          </a:xfrm>
        </p:spPr>
        <p:txBody>
          <a:bodyPr/>
          <a:lstStyle/>
          <a:p>
            <a:pPr>
              <a:defRPr/>
            </a:pPr>
            <a:fld id="{667CCBFA-BFB9-4E9F-B6F6-694D72409F22}" type="slidenum">
              <a:rPr lang="ru-RU" smtClean="0"/>
              <a:pPr>
                <a:defRPr/>
              </a:pPr>
              <a:t>83</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28529" y="5288093"/>
            <a:ext cx="4731505" cy="662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Увеличение объема выпуска продукции промышленности строительных материалов и индустриального домостроения,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42920" y="6011026"/>
            <a:ext cx="473150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республиканского рынка строительными материалами собственного производства,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051" name="Picture 3" descr="T:\Госдолг\Катя\administrativnij_kompleks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2" y="692695"/>
            <a:ext cx="2533932" cy="1872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0" name="Скругленный прямоугольник 89"/>
          <p:cNvSpPr/>
          <p:nvPr/>
        </p:nvSpPr>
        <p:spPr>
          <a:xfrm>
            <a:off x="128526" y="4750797"/>
            <a:ext cx="4731505" cy="4782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Степень износа основных фондов организаций отрасли, % к показателям 2016 года,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28527" y="3537063"/>
            <a:ext cx="473150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 дней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991229"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2019 план</a:t>
            </a:r>
          </a:p>
        </p:txBody>
      </p:sp>
      <p:sp>
        <p:nvSpPr>
          <p:cNvPr id="39" name="Полилиния 38"/>
          <p:cNvSpPr/>
          <p:nvPr/>
        </p:nvSpPr>
        <p:spPr>
          <a:xfrm>
            <a:off x="4991228" y="2538114"/>
            <a:ext cx="756825" cy="42226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102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991232" y="3043873"/>
            <a:ext cx="756825" cy="401054"/>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991226" y="4206570"/>
            <a:ext cx="756830" cy="4934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4991228" y="5304614"/>
            <a:ext cx="756824" cy="6455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117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4986952" y="6031125"/>
            <a:ext cx="756828" cy="44992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53</a:t>
            </a:r>
          </a:p>
        </p:txBody>
      </p:sp>
      <p:sp>
        <p:nvSpPr>
          <p:cNvPr id="91" name="Полилиния 90"/>
          <p:cNvSpPr/>
          <p:nvPr/>
        </p:nvSpPr>
        <p:spPr>
          <a:xfrm>
            <a:off x="4991227"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34,0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4989311" y="3525867"/>
            <a:ext cx="758745" cy="5806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20</a:t>
            </a:r>
          </a:p>
        </p:txBody>
      </p:sp>
      <p:sp>
        <p:nvSpPr>
          <p:cNvPr id="131" name="Полилиния 130"/>
          <p:cNvSpPr/>
          <p:nvPr/>
        </p:nvSpPr>
        <p:spPr>
          <a:xfrm>
            <a:off x="6650323" y="5286688"/>
            <a:ext cx="730445"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119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53392" y="1975893"/>
            <a:ext cx="727634"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2020</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5649" y="2547947"/>
            <a:ext cx="735665" cy="412434"/>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53392" y="3043872"/>
            <a:ext cx="727633" cy="401388"/>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645649" y="4206570"/>
            <a:ext cx="734728" cy="47554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5</a:t>
            </a:r>
            <a:r>
              <a:rPr lang="ru-RU" sz="1300" b="1" dirty="0" smtClean="0">
                <a:solidFill>
                  <a:schemeClr val="tx1"/>
                </a:solidFill>
                <a:latin typeface="Times New Roman" panose="02020603050405020304" pitchFamily="18" charset="0"/>
                <a:cs typeface="Times New Roman" panose="02020603050405020304" pitchFamily="18" charset="0"/>
              </a:rPr>
              <a:t>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6046" y="6031127"/>
            <a:ext cx="730445" cy="4527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650321" y="4756934"/>
            <a:ext cx="730446" cy="47740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653391" y="3530503"/>
            <a:ext cx="727633" cy="57606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41725" y="6029559"/>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446002" y="1974327"/>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46004" y="3035678"/>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02" y="2536548"/>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02" y="5285121"/>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46002" y="4206638"/>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446003" y="4755367"/>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446003" y="3524301"/>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5831397"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2019</a:t>
            </a:r>
          </a:p>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73" name="Полилиния 72"/>
          <p:cNvSpPr/>
          <p:nvPr/>
        </p:nvSpPr>
        <p:spPr>
          <a:xfrm>
            <a:off x="5831395" y="2547946"/>
            <a:ext cx="756825" cy="41243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99,1</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831399" y="3037244"/>
            <a:ext cx="756825" cy="408015"/>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831393" y="4206570"/>
            <a:ext cx="756830" cy="48683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831395" y="5297986"/>
            <a:ext cx="756824"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117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5827119" y="6031125"/>
            <a:ext cx="756828" cy="4433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53</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5831394"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34,0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5829478" y="3525867"/>
            <a:ext cx="758745"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248609" y="6027995"/>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252886" y="1972763"/>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252888" y="3034114"/>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52886" y="2534984"/>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252886" y="5283557"/>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52886" y="4205074"/>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252887" y="4753803"/>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33,0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252887" y="3522737"/>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6494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5"/>
            <a:ext cx="5432332" cy="19223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управления государственным имуществом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оптимизация состава и структуры государственного имущества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обеспечение эффективного функционирования </a:t>
            </a:r>
            <a:r>
              <a:rPr lang="ru-RU" sz="1400" dirty="0" smtClean="0">
                <a:solidFill>
                  <a:prstClr val="black"/>
                </a:solidFill>
                <a:latin typeface="Times New Roman" panose="02020603050405020304" pitchFamily="18" charset="0"/>
                <a:cs typeface="Times New Roman" panose="02020603050405020304" pitchFamily="18" charset="0"/>
              </a:rPr>
              <a:t>государственного </a:t>
            </a:r>
            <a:r>
              <a:rPr lang="ru-RU" sz="1400" dirty="0">
                <a:solidFill>
                  <a:prstClr val="black"/>
                </a:solidFill>
                <a:latin typeface="Times New Roman" panose="02020603050405020304" pitchFamily="18" charset="0"/>
                <a:cs typeface="Times New Roman" panose="02020603050405020304" pitchFamily="18" charset="0"/>
              </a:rPr>
              <a:t>сектора экономики Чувашской </a:t>
            </a:r>
            <a:r>
              <a:rPr lang="ru-RU" sz="1400" dirty="0" smtClean="0">
                <a:solidFill>
                  <a:prstClr val="black"/>
                </a:solidFill>
                <a:latin typeface="Times New Roman" panose="02020603050405020304" pitchFamily="18" charset="0"/>
                <a:cs typeface="Times New Roman" panose="02020603050405020304" pitchFamily="18" charset="0"/>
              </a:rPr>
              <a:t>Республики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59728" y="2996952"/>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122166" y="6525344"/>
            <a:ext cx="1031571" cy="300307"/>
          </a:xfrm>
        </p:spPr>
        <p:txBody>
          <a:bodyPr/>
          <a:lstStyle/>
          <a:p>
            <a:pPr>
              <a:defRPr/>
            </a:pPr>
            <a:r>
              <a:rPr lang="ru-RU" dirty="0" smtClean="0">
                <a:solidFill>
                  <a:prstClr val="black"/>
                </a:solidFill>
              </a:rPr>
              <a:t>84</a:t>
            </a:r>
            <a:endParaRPr lang="ru-RU" dirty="0">
              <a:solidFill>
                <a:prstClr val="black"/>
              </a:solidFill>
            </a:endParaRPr>
          </a:p>
        </p:txBody>
      </p:sp>
      <p:sp>
        <p:nvSpPr>
          <p:cNvPr id="3" name="Полилиния 2"/>
          <p:cNvSpPr/>
          <p:nvPr/>
        </p:nvSpPr>
        <p:spPr>
          <a:xfrm>
            <a:off x="4601217" y="3501008"/>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в 2019 году, </a:t>
            </a:r>
            <a:r>
              <a:rPr lang="ru-RU" sz="1400" b="1" i="1" dirty="0">
                <a:solidFill>
                  <a:prstClr val="black"/>
                </a:solidFill>
                <a:latin typeface="Times New Roman" panose="02020603050405020304" pitchFamily="18" charset="0"/>
                <a:cs typeface="Times New Roman" panose="02020603050405020304" pitchFamily="18" charset="0"/>
              </a:rPr>
              <a:t>млн. </a:t>
            </a:r>
            <a:r>
              <a:rPr lang="ru-RU" sz="1400" b="1" i="1" dirty="0" smtClean="0">
                <a:solidFill>
                  <a:prstClr val="black"/>
                </a:solidFill>
                <a:latin typeface="Times New Roman" panose="02020603050405020304" pitchFamily="18" charset="0"/>
                <a:cs typeface="Times New Roman" panose="02020603050405020304" pitchFamily="18" charset="0"/>
              </a:rPr>
              <a:t>рублей</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4601217" y="407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01217" y="4547137"/>
            <a:ext cx="2509370" cy="43200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Управление государственным </a:t>
            </a:r>
            <a:r>
              <a:rPr lang="ru-RU" sz="1200" dirty="0">
                <a:solidFill>
                  <a:prstClr val="black"/>
                </a:solidFill>
                <a:latin typeface="Times New Roman" panose="02020603050405020304" pitchFamily="18" charset="0"/>
                <a:cs typeface="Times New Roman" panose="02020603050405020304" pitchFamily="18" charset="0"/>
              </a:rPr>
              <a:t>имуществом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01217" y="5052193"/>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Формирование </a:t>
            </a:r>
            <a:r>
              <a:rPr lang="ru-RU" sz="1200" dirty="0" smtClean="0">
                <a:solidFill>
                  <a:prstClr val="black"/>
                </a:solidFill>
                <a:latin typeface="Times New Roman" panose="02020603050405020304" pitchFamily="18" charset="0"/>
                <a:cs typeface="Times New Roman" panose="02020603050405020304" pitchFamily="18" charset="0"/>
              </a:rPr>
              <a:t>эффективного государственного </a:t>
            </a:r>
            <a:r>
              <a:rPr lang="ru-RU" sz="1200" dirty="0">
                <a:solidFill>
                  <a:prstClr val="black"/>
                </a:solidFill>
                <a:latin typeface="Times New Roman" panose="02020603050405020304" pitchFamily="18" charset="0"/>
                <a:cs typeface="Times New Roman" panose="02020603050405020304" pitchFamily="18" charset="0"/>
              </a:rPr>
              <a:t>сектора </a:t>
            </a:r>
            <a:r>
              <a:rPr lang="ru-RU" sz="1200" dirty="0" smtClean="0">
                <a:solidFill>
                  <a:prstClr val="black"/>
                </a:solidFill>
                <a:latin typeface="Times New Roman" panose="02020603050405020304" pitchFamily="18" charset="0"/>
                <a:cs typeface="Times New Roman" panose="02020603050405020304" pitchFamily="18" charset="0"/>
              </a:rPr>
              <a:t>экономики </a:t>
            </a:r>
            <a:r>
              <a:rPr lang="ru-RU" sz="1200" dirty="0">
                <a:solidFill>
                  <a:prstClr val="black"/>
                </a:solidFill>
                <a:latin typeface="Times New Roman" panose="02020603050405020304" pitchFamily="18" charset="0"/>
                <a:cs typeface="Times New Roman" panose="02020603050405020304" pitchFamily="18" charset="0"/>
              </a:rPr>
              <a:t>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8252987"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52987"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28,0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252987"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6,6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63236"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63236"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28,8</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63236"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7,2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1028" name="Picture 4" descr="https://media2.24aul.ru/imgs/5b1a9eff63d0d4ff2c73ad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2936" y="810747"/>
            <a:ext cx="3420300" cy="201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29" name="Диаграмма 28"/>
          <p:cNvGraphicFramePr>
            <a:graphicFrameLocks/>
          </p:cNvGraphicFramePr>
          <p:nvPr>
            <p:extLst>
              <p:ext uri="{D42A27DB-BD31-4B8C-83A1-F6EECF244321}">
                <p14:modId xmlns:p14="http://schemas.microsoft.com/office/powerpoint/2010/main" val="342963007"/>
              </p:ext>
            </p:extLst>
          </p:nvPr>
        </p:nvGraphicFramePr>
        <p:xfrm>
          <a:off x="147780" y="3320117"/>
          <a:ext cx="4568236" cy="30321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3968085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2019</a:t>
            </a:r>
            <a:r>
              <a:rPr lang="en-US" sz="12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36408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36408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36408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2019</a:t>
            </a:r>
            <a:r>
              <a:rPr lang="ru-RU" sz="14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08416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08416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97,5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80424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80424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80424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98,0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2919296"/>
            <a:ext cx="4968552" cy="5068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государственного имущества Чувашской Республики, </a:t>
            </a:r>
            <a:r>
              <a:rPr lang="ru-RU" sz="1200" dirty="0" smtClean="0">
                <a:solidFill>
                  <a:prstClr val="black"/>
                </a:solidFill>
                <a:latin typeface="Times New Roman" panose="02020603050405020304" pitchFamily="18" charset="0"/>
                <a:cs typeface="Times New Roman" panose="02020603050405020304" pitchFamily="18" charset="0"/>
              </a:rPr>
              <a:t>вовлеченного в </a:t>
            </a:r>
            <a:r>
              <a:rPr lang="ru-RU" sz="1200" dirty="0">
                <a:solidFill>
                  <a:prstClr val="black"/>
                </a:solidFill>
                <a:latin typeface="Times New Roman" panose="02020603050405020304" pitchFamily="18" charset="0"/>
                <a:cs typeface="Times New Roman" panose="02020603050405020304" pitchFamily="18" charset="0"/>
              </a:rPr>
              <a:t>хозяйственный оборот, </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947" y="5006249"/>
            <a:ext cx="4990453" cy="13750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79512" y="1948128"/>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85</a:t>
            </a:r>
            <a:endParaRPr lang="ru-RU" dirty="0">
              <a:solidFill>
                <a:prstClr val="black"/>
              </a:solidFill>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79512" y="3567367"/>
            <a:ext cx="4968552" cy="13332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отношение </a:t>
            </a:r>
            <a:r>
              <a:rPr lang="ru-RU" sz="1200" dirty="0">
                <a:solidFill>
                  <a:prstClr val="black"/>
                </a:solidFill>
                <a:latin typeface="Times New Roman" panose="02020603050405020304" pitchFamily="18" charset="0"/>
                <a:cs typeface="Times New Roman" panose="02020603050405020304" pitchFamily="18" charset="0"/>
              </a:rPr>
              <a:t>суммы дивидендов (чистой прибыли) по пакетам акций (долям) хозяйственных обществ, при-надлежащим Чувашской Республике, фактически </a:t>
            </a:r>
            <a:r>
              <a:rPr lang="ru-RU" sz="1200" dirty="0" smtClean="0">
                <a:solidFill>
                  <a:prstClr val="black"/>
                </a:solidFill>
                <a:latin typeface="Times New Roman" panose="02020603050405020304" pitchFamily="18" charset="0"/>
                <a:cs typeface="Times New Roman" panose="02020603050405020304" pitchFamily="18" charset="0"/>
              </a:rPr>
              <a:t>поступившей </a:t>
            </a:r>
            <a:r>
              <a:rPr lang="ru-RU" sz="1200" dirty="0">
                <a:solidFill>
                  <a:prstClr val="black"/>
                </a:solidFill>
                <a:latin typeface="Times New Roman" panose="02020603050405020304" pitchFamily="18" charset="0"/>
                <a:cs typeface="Times New Roman" panose="02020603050405020304" pitchFamily="18" charset="0"/>
              </a:rPr>
              <a:t>в республиканский бюджет Чувашской Республики, к сумме дивидендов (чистой прибыли), подлежащей перечислению в республиканский </a:t>
            </a:r>
            <a:r>
              <a:rPr lang="ru-RU" sz="1200" dirty="0" smtClean="0">
                <a:solidFill>
                  <a:prstClr val="black"/>
                </a:solidFill>
                <a:latin typeface="Times New Roman" panose="02020603050405020304" pitchFamily="18" charset="0"/>
                <a:cs typeface="Times New Roman" panose="02020603050405020304" pitchFamily="18" charset="0"/>
              </a:rPr>
              <a:t>бюджет </a:t>
            </a:r>
            <a:r>
              <a:rPr lang="ru-RU" sz="1200" dirty="0">
                <a:solidFill>
                  <a:prstClr val="black"/>
                </a:solidFill>
                <a:latin typeface="Times New Roman" panose="02020603050405020304" pitchFamily="18" charset="0"/>
                <a:cs typeface="Times New Roman" panose="02020603050405020304" pitchFamily="18" charset="0"/>
              </a:rPr>
              <a:t>Чувашской Республики в соответствии с решениями собраний акционеров (участников) в отчетном году</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2052" name="Picture 4" descr="http://atameken.kz/ru/imagecache/news/crop_zemlya_15192952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87887"/>
            <a:ext cx="2304256" cy="1317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Полилиния 25"/>
          <p:cNvSpPr/>
          <p:nvPr/>
        </p:nvSpPr>
        <p:spPr>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2432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432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98,5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8539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86</a:t>
            </a:fld>
            <a:endParaRPr lang="ru-RU" dirty="0"/>
          </a:p>
        </p:txBody>
      </p:sp>
      <p:sp>
        <p:nvSpPr>
          <p:cNvPr id="32" name="Скругленный прямоугольник 31"/>
          <p:cNvSpPr/>
          <p:nvPr/>
        </p:nvSpPr>
        <p:spPr>
          <a:xfrm>
            <a:off x="91845" y="764704"/>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5155835" y="5445224"/>
            <a:ext cx="3875167" cy="715089"/>
          </a:xfrm>
          <a:prstGeom prst="wedgeRoundRectCallout">
            <a:avLst>
              <a:gd name="adj1" fmla="val -55451"/>
              <a:gd name="adj2" fmla="val -137320"/>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высоком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07504" y="3494025"/>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542359798"/>
              </p:ext>
            </p:extLst>
          </p:nvPr>
        </p:nvGraphicFramePr>
        <p:xfrm>
          <a:off x="107505" y="4131280"/>
          <a:ext cx="4739823" cy="2322056"/>
        </p:xfrm>
        <a:graphic>
          <a:graphicData uri="http://schemas.openxmlformats.org/drawingml/2006/table">
            <a:tbl>
              <a:tblPr firstRow="1" bandRow="1">
                <a:tableStyleId>{5C22544A-7EE6-4342-B048-85BDC9FD1C3A}</a:tableStyleId>
              </a:tblPr>
              <a:tblGrid>
                <a:gridCol w="1944215"/>
                <a:gridCol w="936104"/>
                <a:gridCol w="936104"/>
                <a:gridCol w="923400"/>
              </a:tblGrid>
              <a:tr h="321390">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2016г.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2017г.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2018г.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57389">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высоким 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26</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27</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671998">
                <a:tc>
                  <a:txBody>
                    <a:bodyPr/>
                    <a:lstStyle/>
                    <a:p>
                      <a:r>
                        <a:rPr lang="ru-RU" sz="1100" dirty="0" smtClean="0">
                          <a:latin typeface="Times New Roman" panose="02020603050405020304" pitchFamily="18" charset="0"/>
                          <a:cs typeface="Times New Roman" panose="02020603050405020304" pitchFamily="18" charset="0"/>
                        </a:rPr>
                        <a:t>Регионы с надлежащим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44</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57389">
                <a:tc>
                  <a:txBody>
                    <a:bodyPr/>
                    <a:lstStyle/>
                    <a:p>
                      <a:r>
                        <a:rPr lang="ru-RU" sz="1100" dirty="0" smtClean="0">
                          <a:latin typeface="Times New Roman" panose="02020603050405020304" pitchFamily="18" charset="0"/>
                          <a:cs typeface="Times New Roman" panose="02020603050405020304" pitchFamily="18" charset="0"/>
                        </a:rPr>
                        <a:t>Регионы с низким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15</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11</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14</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328023"/>
          </a:xfrm>
          <a:prstGeom prst="wedgeRoundRectCallout">
            <a:avLst>
              <a:gd name="adj1" fmla="val -58699"/>
              <a:gd name="adj2" fmla="val -12908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2019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заняла </a:t>
            </a:r>
            <a:r>
              <a:rPr lang="ru-RU" sz="1200" dirty="0">
                <a:solidFill>
                  <a:prstClr val="black"/>
                </a:solidFill>
                <a:latin typeface="Times New Roman" panose="02020603050405020304" pitchFamily="18" charset="0"/>
                <a:cs typeface="Times New Roman" panose="02020603050405020304" pitchFamily="18" charset="0"/>
              </a:rPr>
              <a:t>1 место среди субъектов Российской </a:t>
            </a:r>
            <a:r>
              <a:rPr lang="ru-RU" sz="1200" dirty="0" smtClean="0">
                <a:solidFill>
                  <a:prstClr val="black"/>
                </a:solidFill>
                <a:latin typeface="Times New Roman" panose="02020603050405020304" pitchFamily="18" charset="0"/>
                <a:cs typeface="Times New Roman" panose="02020603050405020304" pitchFamily="18" charset="0"/>
              </a:rPr>
              <a:t>Федерации и находится </a:t>
            </a:r>
            <a:r>
              <a:rPr lang="ru-RU" sz="1200" dirty="0">
                <a:solidFill>
                  <a:prstClr val="black"/>
                </a:solidFill>
                <a:latin typeface="Times New Roman" panose="02020603050405020304" pitchFamily="18" charset="0"/>
                <a:cs typeface="Times New Roman" panose="02020603050405020304" pitchFamily="18" charset="0"/>
              </a:rPr>
              <a:t>в группе 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1655981246"/>
              </p:ext>
            </p:extLst>
          </p:nvPr>
        </p:nvGraphicFramePr>
        <p:xfrm>
          <a:off x="107504" y="1470407"/>
          <a:ext cx="5832650" cy="1886585"/>
        </p:xfrm>
        <a:graphic>
          <a:graphicData uri="http://schemas.openxmlformats.org/drawingml/2006/table">
            <a:tbl>
              <a:tblPr firstRow="1" firstCol="1" bandRow="1">
                <a:tableStyleId>{5C22544A-7EE6-4342-B048-85BDC9FD1C3A}</a:tableStyleId>
              </a:tblPr>
              <a:tblGrid>
                <a:gridCol w="1232250"/>
                <a:gridCol w="657200"/>
                <a:gridCol w="1396550"/>
                <a:gridCol w="657200"/>
                <a:gridCol w="1150100"/>
                <a:gridCol w="739350"/>
              </a:tblGrid>
              <a:tr h="202565">
                <a:tc gridSpan="2">
                  <a:txBody>
                    <a:bodyPr/>
                    <a:lstStyle/>
                    <a:p>
                      <a:pPr algn="ctr">
                        <a:lnSpc>
                          <a:spcPct val="107000"/>
                        </a:lnSpc>
                        <a:spcAft>
                          <a:spcPts val="0"/>
                        </a:spcAft>
                      </a:pPr>
                      <a:r>
                        <a:rPr lang="ru-RU" sz="1200" dirty="0" smtClean="0">
                          <a:solidFill>
                            <a:schemeClr val="tx1"/>
                          </a:solidFill>
                          <a:effectLst/>
                          <a:latin typeface="Times New Roman" panose="02020603050405020304" pitchFamily="18" charset="0"/>
                          <a:ea typeface="Calibri"/>
                          <a:cs typeface="Times New Roman" panose="02020603050405020304" pitchFamily="18" charset="0"/>
                        </a:rPr>
                        <a:t>2017г.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lnSpc>
                          <a:spcPct val="107000"/>
                        </a:lnSpc>
                        <a:spcAft>
                          <a:spcPts val="0"/>
                        </a:spcAft>
                      </a:pPr>
                      <a:r>
                        <a:rPr lang="ru-RU" sz="1200" dirty="0" smtClean="0">
                          <a:solidFill>
                            <a:schemeClr val="tx1"/>
                          </a:solidFill>
                          <a:effectLst/>
                          <a:latin typeface="Times New Roman" panose="02020603050405020304" pitchFamily="18" charset="0"/>
                          <a:ea typeface="Calibri"/>
                          <a:cs typeface="Times New Roman" panose="02020603050405020304" pitchFamily="18" charset="0"/>
                        </a:rPr>
                        <a:t>2018г.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lnSpc>
                          <a:spcPct val="107000"/>
                        </a:lnSpc>
                        <a:spcAft>
                          <a:spcPts val="0"/>
                        </a:spcAft>
                      </a:pPr>
                      <a:r>
                        <a:rPr lang="ru-RU" sz="1200" baseline="0" dirty="0" smtClean="0">
                          <a:solidFill>
                            <a:schemeClr val="tx1"/>
                          </a:solidFill>
                          <a:effectLst/>
                          <a:latin typeface="Times New Roman" panose="02020603050405020304" pitchFamily="18" charset="0"/>
                          <a:ea typeface="Calibri"/>
                          <a:cs typeface="Times New Roman" panose="02020603050405020304" pitchFamily="18" charset="0"/>
                        </a:rPr>
                        <a:t>2019г.</a:t>
                      </a:r>
                      <a:endParaRPr lang="ru-RU" sz="12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Субъекты</a:t>
                      </a:r>
                      <a:r>
                        <a:rPr lang="ru-RU" sz="1100" i="1" baseline="0" dirty="0" smtClean="0">
                          <a:solidFill>
                            <a:schemeClr val="tx1"/>
                          </a:solidFill>
                          <a:effectLst/>
                          <a:latin typeface="Times New Roman" panose="02020603050405020304" pitchFamily="18" charset="0"/>
                          <a:ea typeface="Calibri"/>
                          <a:cs typeface="Times New Roman" panose="02020603050405020304" pitchFamily="18" charset="0"/>
                        </a:rPr>
                        <a:t> РФ</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Московская область</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Краснодарский край</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a:t>
                      </a:r>
                      <a:r>
                        <a:rPr lang="ru-RU" sz="1100" b="1" baseline="0" dirty="0" smtClean="0">
                          <a:solidFill>
                            <a:schemeClr val="tx1"/>
                          </a:solidFill>
                          <a:effectLst/>
                          <a:latin typeface="Times New Roman" panose="02020603050405020304" pitchFamily="18" charset="0"/>
                          <a:ea typeface="Calibri"/>
                          <a:cs typeface="Times New Roman" panose="02020603050405020304" pitchFamily="18" charset="0"/>
                        </a:rPr>
                        <a:t>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7</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5</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Республика</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Ингушетия</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000" dirty="0" smtClean="0">
                          <a:solidFill>
                            <a:schemeClr val="tx1"/>
                          </a:solidFill>
                          <a:effectLst/>
                          <a:latin typeface="Times New Roman" panose="02020603050405020304" pitchFamily="18" charset="0"/>
                          <a:ea typeface="Calibri"/>
                          <a:cs typeface="Times New Roman" panose="02020603050405020304" pitchFamily="18" charset="0"/>
                        </a:rPr>
                        <a:t>Чукотский</a:t>
                      </a:r>
                      <a:r>
                        <a:rPr lang="ru-RU" sz="1000" baseline="0" dirty="0" smtClean="0">
                          <a:solidFill>
                            <a:schemeClr val="tx1"/>
                          </a:solidFill>
                          <a:effectLst/>
                          <a:latin typeface="Times New Roman" panose="02020603050405020304" pitchFamily="18" charset="0"/>
                          <a:ea typeface="Calibri"/>
                          <a:cs typeface="Times New Roman" panose="02020603050405020304" pitchFamily="18" charset="0"/>
                        </a:rPr>
                        <a:t> автономный округ</a:t>
                      </a:r>
                      <a:endParaRPr lang="ru-RU" sz="10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Республика Дагестан</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07712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5" descr="C:\Users\s.kuznetsova.MFCHR\Desktop\img_78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1412" y="662798"/>
            <a:ext cx="2440388" cy="1625909"/>
          </a:xfrm>
          <a:prstGeom prst="roundRect">
            <a:avLst>
              <a:gd name="adj" fmla="val 8594"/>
            </a:avLst>
          </a:prstGeom>
          <a:solidFill>
            <a:srgbClr val="FFFFFF">
              <a:shade val="85000"/>
            </a:srgbClr>
          </a:solidFill>
          <a:ln>
            <a:noFill/>
          </a:ln>
          <a:effectLs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186" y="3398019"/>
            <a:ext cx="2496279" cy="1759173"/>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727" b="6192"/>
          <a:stretch/>
        </p:blipFill>
        <p:spPr bwMode="auto">
          <a:xfrm>
            <a:off x="3842198" y="662798"/>
            <a:ext cx="1809922" cy="18601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14" name="Скругленный прямоугольник 13"/>
          <p:cNvSpPr/>
          <p:nvPr/>
        </p:nvSpPr>
        <p:spPr>
          <a:xfrm>
            <a:off x="215122" y="2151420"/>
            <a:ext cx="2611487" cy="106988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Проведение открытых уроков, семинаров при участии </a:t>
            </a:r>
            <a:r>
              <a:rPr lang="ru-RU" sz="1200" dirty="0">
                <a:solidFill>
                  <a:prstClr val="black"/>
                </a:solidFill>
                <a:latin typeface="Times New Roman" panose="02020603050405020304" pitchFamily="18" charset="0"/>
                <a:cs typeface="Times New Roman" panose="02020603050405020304" pitchFamily="18" charset="0"/>
              </a:rPr>
              <a:t>министра </a:t>
            </a:r>
            <a:r>
              <a:rPr lang="ru-RU" sz="1200" dirty="0" smtClean="0">
                <a:solidFill>
                  <a:prstClr val="black"/>
                </a:solidFill>
                <a:latin typeface="Times New Roman" panose="02020603050405020304" pitchFamily="18" charset="0"/>
                <a:cs typeface="Times New Roman" panose="02020603050405020304" pitchFamily="18" charset="0"/>
              </a:rPr>
              <a:t>финансов</a:t>
            </a:r>
            <a:r>
              <a:rPr lang="ru-RU" sz="1200" dirty="0">
                <a:solidFill>
                  <a:prstClr val="black"/>
                </a:solidFill>
                <a:latin typeface="Times New Roman" panose="02020603050405020304" pitchFamily="18" charset="0"/>
                <a:cs typeface="Times New Roman" panose="02020603050405020304" pitchFamily="18" charset="0"/>
              </a:rPr>
              <a:t>,</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заместителей </a:t>
            </a:r>
            <a:r>
              <a:rPr lang="ru-RU" sz="1200" dirty="0" smtClean="0">
                <a:solidFill>
                  <a:prstClr val="black"/>
                </a:solidFill>
                <a:latin typeface="Times New Roman" panose="02020603050405020304" pitchFamily="18" charset="0"/>
                <a:cs typeface="Times New Roman" panose="02020603050405020304" pitchFamily="18" charset="0"/>
              </a:rPr>
              <a:t>министра финансов в школах, </a:t>
            </a:r>
            <a:r>
              <a:rPr lang="ru-RU" sz="1200" dirty="0" err="1" smtClean="0">
                <a:solidFill>
                  <a:prstClr val="black"/>
                </a:solidFill>
                <a:latin typeface="Times New Roman" panose="02020603050405020304" pitchFamily="18" charset="0"/>
                <a:cs typeface="Times New Roman" panose="02020603050405020304" pitchFamily="18" charset="0"/>
              </a:rPr>
              <a:t>СУЗах</a:t>
            </a:r>
            <a:r>
              <a:rPr lang="ru-RU" sz="1200" dirty="0" smtClean="0">
                <a:solidFill>
                  <a:prstClr val="black"/>
                </a:solidFill>
                <a:latin typeface="Times New Roman" panose="02020603050405020304" pitchFamily="18" charset="0"/>
                <a:cs typeface="Times New Roman" panose="02020603050405020304" pitchFamily="18" charset="0"/>
              </a:rPr>
              <a:t> </a:t>
            </a: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и ВУЗах республики</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3203850" y="5085185"/>
            <a:ext cx="2880318" cy="136815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Выпуск совместного проекта </a:t>
            </a:r>
            <a:r>
              <a:rPr lang="ru-RU" sz="1200" dirty="0">
                <a:solidFill>
                  <a:prstClr val="black"/>
                </a:solidFill>
                <a:latin typeface="Times New Roman" panose="02020603050405020304" pitchFamily="18" charset="0"/>
                <a:cs typeface="Times New Roman" panose="02020603050405020304" pitchFamily="18" charset="0"/>
              </a:rPr>
              <a:t>газеты «Советская Чувашия» </a:t>
            </a:r>
            <a:r>
              <a:rPr lang="ru-RU" sz="1200" dirty="0" smtClean="0">
                <a:solidFill>
                  <a:prstClr val="black"/>
                </a:solidFill>
                <a:latin typeface="Times New Roman" panose="02020603050405020304" pitchFamily="18" charset="0"/>
                <a:cs typeface="Times New Roman" panose="02020603050405020304" pitchFamily="18" charset="0"/>
              </a:rPr>
              <a:t>и Минфина Чувашии «Ваши финансы», в рамках которого публикуются материалы </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на </a:t>
            </a:r>
            <a:r>
              <a:rPr lang="ru-RU" sz="1200" dirty="0">
                <a:solidFill>
                  <a:prstClr val="black"/>
                </a:solidFill>
                <a:latin typeface="Times New Roman" panose="02020603050405020304" pitchFamily="18" charset="0"/>
                <a:cs typeface="Times New Roman" panose="02020603050405020304" pitchFamily="18" charset="0"/>
              </a:rPr>
              <a:t>наиболее актуальные </a:t>
            </a:r>
            <a:r>
              <a:rPr lang="ru-RU" sz="1200" dirty="0" smtClean="0">
                <a:solidFill>
                  <a:prstClr val="black"/>
                </a:solidFill>
                <a:latin typeface="Times New Roman" panose="02020603050405020304" pitchFamily="18" charset="0"/>
                <a:cs typeface="Times New Roman" panose="02020603050405020304" pitchFamily="18" charset="0"/>
              </a:rPr>
              <a:t>и проблемные темы </a:t>
            </a:r>
            <a:r>
              <a:rPr lang="ru-RU" sz="1200" dirty="0">
                <a:solidFill>
                  <a:prstClr val="black"/>
                </a:solidFill>
                <a:latin typeface="Times New Roman" panose="02020603050405020304" pitchFamily="18" charset="0"/>
                <a:cs typeface="Times New Roman" panose="02020603050405020304" pitchFamily="18" charset="0"/>
              </a:rPr>
              <a:t>в финансовой </a:t>
            </a:r>
            <a:r>
              <a:rPr lang="ru-RU" sz="1200" dirty="0" smtClean="0">
                <a:solidFill>
                  <a:prstClr val="black"/>
                </a:solidFill>
                <a:latin typeface="Times New Roman" panose="02020603050405020304" pitchFamily="18" charset="0"/>
                <a:cs typeface="Times New Roman" panose="02020603050405020304" pitchFamily="18" charset="0"/>
              </a:rPr>
              <a:t>сфере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2915816" y="2143614"/>
            <a:ext cx="3413854" cy="120314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Ежегодное участие в «Неделях финансовой грамотности» с проведением более чем</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1000 образовательных </a:t>
            </a:r>
            <a:r>
              <a:rPr lang="ru-RU" sz="1200" dirty="0">
                <a:solidFill>
                  <a:prstClr val="black"/>
                </a:solidFill>
                <a:latin typeface="Times New Roman" panose="02020603050405020304" pitchFamily="18" charset="0"/>
                <a:cs typeface="Times New Roman" panose="02020603050405020304" pitchFamily="18" charset="0"/>
              </a:rPr>
              <a:t>мероприятий (семинаров, лекций, мастер-классов, деловых игр и круглых столов </a:t>
            </a:r>
            <a:r>
              <a:rPr lang="ru-RU" sz="1200" dirty="0" smtClean="0">
                <a:solidFill>
                  <a:prstClr val="black"/>
                </a:solidFill>
                <a:latin typeface="Times New Roman" panose="02020603050405020304" pitchFamily="18" charset="0"/>
                <a:cs typeface="Times New Roman" panose="02020603050405020304" pitchFamily="18" charset="0"/>
              </a:rPr>
              <a:t>с приглашением экспертов из кредитных и прочих организаций)</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25" name="Рисунок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3037" y="642169"/>
            <a:ext cx="2206782" cy="1666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 name="Picture 6" descr="C:\Users\s.kuznetsova.MFCHR\Desktop\img_815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986"/>
          <a:stretch/>
        </p:blipFill>
        <p:spPr bwMode="auto">
          <a:xfrm>
            <a:off x="6588224" y="3398019"/>
            <a:ext cx="2321595" cy="1759173"/>
          </a:xfrm>
          <a:prstGeom prst="roundRect">
            <a:avLst>
              <a:gd name="adj" fmla="val 8594"/>
            </a:avLst>
          </a:prstGeom>
          <a:solidFill>
            <a:srgbClr val="FFFFFF">
              <a:shade val="85000"/>
            </a:srgbClr>
          </a:solidFill>
          <a:ln>
            <a:noFill/>
          </a:ln>
          <a:effectLst/>
          <a:extLst/>
        </p:spPr>
      </p:pic>
      <p:sp>
        <p:nvSpPr>
          <p:cNvPr id="28" name="Скругленный прямоугольник 27"/>
          <p:cNvSpPr/>
          <p:nvPr/>
        </p:nvSpPr>
        <p:spPr>
          <a:xfrm>
            <a:off x="6401678" y="5090616"/>
            <a:ext cx="2664296" cy="126914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endParaRPr lang="ru-RU" sz="1200" dirty="0" smtClean="0">
              <a:solidFill>
                <a:prstClr val="black"/>
              </a:solidFill>
              <a:latin typeface="Times New Roman" panose="02020603050405020304" pitchFamily="18" charset="0"/>
              <a:cs typeface="Times New Roman" panose="02020603050405020304" pitchFamily="18" charset="0"/>
            </a:endParaRP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Подготовка </a:t>
            </a:r>
            <a:r>
              <a:rPr lang="ru-RU" sz="1200" dirty="0">
                <a:solidFill>
                  <a:prstClr val="black"/>
                </a:solidFill>
                <a:latin typeface="Times New Roman" panose="02020603050405020304" pitchFamily="18" charset="0"/>
                <a:cs typeface="Times New Roman" panose="02020603050405020304" pitchFamily="18" charset="0"/>
              </a:rPr>
              <a:t>волонтеров и </a:t>
            </a:r>
            <a:r>
              <a:rPr lang="ru-RU" sz="1200" dirty="0" err="1">
                <a:solidFill>
                  <a:prstClr val="black"/>
                </a:solidFill>
                <a:latin typeface="Times New Roman" panose="02020603050405020304" pitchFamily="18" charset="0"/>
                <a:cs typeface="Times New Roman" panose="02020603050405020304" pitchFamily="18" charset="0"/>
              </a:rPr>
              <a:t>тьютеров</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с последующим проведением ими </a:t>
            </a:r>
            <a:r>
              <a:rPr lang="ru-RU" sz="1200" dirty="0">
                <a:solidFill>
                  <a:prstClr val="black"/>
                </a:solidFill>
                <a:latin typeface="Times New Roman" panose="02020603050405020304" pitchFamily="18" charset="0"/>
                <a:cs typeface="Times New Roman" panose="02020603050405020304" pitchFamily="18" charset="0"/>
              </a:rPr>
              <a:t>уроков </a:t>
            </a:r>
            <a:r>
              <a:rPr lang="ru-RU" sz="1200" dirty="0" smtClean="0">
                <a:solidFill>
                  <a:prstClr val="black"/>
                </a:solidFill>
                <a:latin typeface="Times New Roman" panose="02020603050405020304" pitchFamily="18" charset="0"/>
                <a:cs typeface="Times New Roman" panose="02020603050405020304" pitchFamily="18" charset="0"/>
              </a:rPr>
              <a:t>по финансовой грамотности</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образовательных организациях,</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в том </a:t>
            </a:r>
            <a:r>
              <a:rPr lang="ru-RU" sz="1200" dirty="0" smtClean="0">
                <a:solidFill>
                  <a:prstClr val="black"/>
                </a:solidFill>
                <a:latin typeface="Times New Roman" panose="02020603050405020304" pitchFamily="18" charset="0"/>
                <a:cs typeface="Times New Roman" panose="02020603050405020304" pitchFamily="18" charset="0"/>
              </a:rPr>
              <a:t>числе в сельских </a:t>
            </a:r>
            <a:r>
              <a:rPr lang="ru-RU" sz="1200" dirty="0">
                <a:solidFill>
                  <a:prstClr val="black"/>
                </a:solidFill>
                <a:latin typeface="Times New Roman" panose="02020603050405020304" pitchFamily="18" charset="0"/>
                <a:cs typeface="Times New Roman" panose="02020603050405020304" pitchFamily="18" charset="0"/>
              </a:rPr>
              <a:t>школах</a:t>
            </a:r>
            <a:r>
              <a:rPr lang="ru-RU" sz="1200" dirty="0" smtClean="0">
                <a:solidFill>
                  <a:prstClr val="black"/>
                </a:solidFill>
                <a:latin typeface="Times New Roman" panose="02020603050405020304" pitchFamily="18" charset="0"/>
                <a:cs typeface="Times New Roman" panose="02020603050405020304" pitchFamily="18" charset="0"/>
              </a:rPr>
              <a:t>.</a:t>
            </a:r>
          </a:p>
          <a:p>
            <a:pPr algn="ctr">
              <a:lnSpc>
                <a:spcPct val="90000"/>
              </a:lnSpc>
            </a:pP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525344"/>
            <a:ext cx="1006489" cy="365125"/>
          </a:xfrm>
        </p:spPr>
        <p:txBody>
          <a:bodyPr/>
          <a:lstStyle/>
          <a:p>
            <a:pPr>
              <a:defRPr/>
            </a:pPr>
            <a:r>
              <a:rPr lang="ru-RU" dirty="0" smtClean="0">
                <a:solidFill>
                  <a:prstClr val="black"/>
                </a:solidFill>
              </a:rPr>
              <a:t>87</a:t>
            </a:r>
            <a:endParaRPr lang="ru-RU" dirty="0">
              <a:solidFill>
                <a:prstClr val="black"/>
              </a:solidFill>
            </a:endParaRPr>
          </a:p>
        </p:txBody>
      </p:sp>
      <p:sp>
        <p:nvSpPr>
          <p:cNvPr id="15" name="Скругленный прямоугольник 14"/>
          <p:cNvSpPr/>
          <p:nvPr/>
        </p:nvSpPr>
        <p:spPr>
          <a:xfrm>
            <a:off x="114764" y="5090618"/>
            <a:ext cx="2801052" cy="126914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endParaRPr lang="ru-RU" sz="1200" dirty="0">
              <a:solidFill>
                <a:prstClr val="black"/>
              </a:solidFill>
              <a:latin typeface="Times New Roman" panose="02020603050405020304" pitchFamily="18" charset="0"/>
              <a:cs typeface="Times New Roman" panose="02020603050405020304" pitchFamily="18" charset="0"/>
            </a:endParaRPr>
          </a:p>
        </p:txBody>
      </p:sp>
      <p:grpSp>
        <p:nvGrpSpPr>
          <p:cNvPr id="4" name="Группа 3"/>
          <p:cNvGrpSpPr/>
          <p:nvPr/>
        </p:nvGrpSpPr>
        <p:grpSpPr>
          <a:xfrm>
            <a:off x="6401678" y="2132857"/>
            <a:ext cx="2694962" cy="1088451"/>
            <a:chOff x="6401678" y="2131701"/>
            <a:chExt cx="2694962" cy="1205226"/>
          </a:xfrm>
        </p:grpSpPr>
        <p:sp>
          <p:nvSpPr>
            <p:cNvPr id="27" name="Скругленный прямоугольник 26"/>
            <p:cNvSpPr/>
            <p:nvPr/>
          </p:nvSpPr>
          <p:spPr>
            <a:xfrm>
              <a:off x="6401678" y="2143614"/>
              <a:ext cx="2664296" cy="119331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6415776" y="2131701"/>
              <a:ext cx="2680864" cy="1089529"/>
            </a:xfrm>
            <a:prstGeom prst="rect">
              <a:avLst/>
            </a:prstGeom>
            <a:noFill/>
          </p:spPr>
          <p:txBody>
            <a:bodyPr wrap="square" rtlCol="0">
              <a:spAutoFit/>
            </a:bodyPr>
            <a:lstStyle/>
            <a:p>
              <a:pPr algn="ctr">
                <a:lnSpc>
                  <a:spcPct val="90000"/>
                </a:lnSpc>
              </a:pPr>
              <a:r>
                <a:rPr lang="ru-RU" sz="1200" dirty="0">
                  <a:solidFill>
                    <a:prstClr val="black"/>
                  </a:solidFill>
                  <a:latin typeface="Times New Roman" panose="02020603050405020304" pitchFamily="18" charset="0"/>
                  <a:cs typeface="Times New Roman" panose="02020603050405020304" pitchFamily="18" charset="0"/>
                </a:rPr>
                <a:t>Участие во «Всероссийской неделе </a:t>
              </a:r>
              <a:endParaRPr lang="ru-RU" sz="1200" dirty="0" smtClean="0">
                <a:solidFill>
                  <a:prstClr val="black"/>
                </a:solidFill>
                <a:latin typeface="Times New Roman" panose="02020603050405020304" pitchFamily="18" charset="0"/>
                <a:cs typeface="Times New Roman" panose="02020603050405020304" pitchFamily="18" charset="0"/>
              </a:endParaRP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сбережений</a:t>
              </a:r>
              <a:r>
                <a:rPr lang="ru-RU" sz="1200" dirty="0">
                  <a:solidFill>
                    <a:prstClr val="black"/>
                  </a:solidFill>
                  <a:latin typeface="Times New Roman" panose="02020603050405020304" pitchFamily="18" charset="0"/>
                  <a:cs typeface="Times New Roman" panose="02020603050405020304" pitchFamily="18" charset="0"/>
                </a:rPr>
                <a:t>» с организацией учебных </a:t>
              </a:r>
              <a:endParaRPr lang="ru-RU" sz="1200" dirty="0" smtClean="0">
                <a:solidFill>
                  <a:prstClr val="black"/>
                </a:solidFill>
                <a:latin typeface="Times New Roman" panose="02020603050405020304" pitchFamily="18" charset="0"/>
                <a:cs typeface="Times New Roman" panose="02020603050405020304" pitchFamily="18" charset="0"/>
              </a:endParaRP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площадок </a:t>
              </a:r>
              <a:r>
                <a:rPr lang="ru-RU" sz="1200" dirty="0">
                  <a:solidFill>
                    <a:prstClr val="black"/>
                  </a:solidFill>
                  <a:latin typeface="Times New Roman" panose="02020603050405020304" pitchFamily="18" charset="0"/>
                  <a:cs typeface="Times New Roman" panose="02020603050405020304" pitchFamily="18" charset="0"/>
                </a:rPr>
                <a:t>в образовательных </a:t>
              </a:r>
              <a:endParaRPr lang="ru-RU" sz="1200" dirty="0" smtClean="0">
                <a:solidFill>
                  <a:prstClr val="black"/>
                </a:solidFill>
                <a:latin typeface="Times New Roman" panose="02020603050405020304" pitchFamily="18" charset="0"/>
                <a:cs typeface="Times New Roman" panose="02020603050405020304" pitchFamily="18" charset="0"/>
              </a:endParaRP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учреждениях, организациях </a:t>
              </a:r>
              <a:r>
                <a:rPr lang="ru-RU" sz="1200" dirty="0">
                  <a:solidFill>
                    <a:prstClr val="black"/>
                  </a:solidFill>
                  <a:latin typeface="Times New Roman" panose="02020603050405020304" pitchFamily="18" charset="0"/>
                  <a:cs typeface="Times New Roman" panose="02020603050405020304" pitchFamily="18" charset="0"/>
                </a:rPr>
                <a:t>сферы здравоохранения, </a:t>
              </a:r>
              <a:r>
                <a:rPr lang="ru-RU" sz="1200" dirty="0" smtClean="0">
                  <a:solidFill>
                    <a:prstClr val="black"/>
                  </a:solidFill>
                  <a:latin typeface="Times New Roman" panose="02020603050405020304" pitchFamily="18" charset="0"/>
                  <a:cs typeface="Times New Roman" panose="02020603050405020304" pitchFamily="18" charset="0"/>
                </a:rPr>
                <a:t>культуры</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спорта</a:t>
              </a:r>
              <a:r>
                <a:rPr lang="ru-RU" sz="1200" dirty="0">
                  <a:solidFill>
                    <a:prstClr val="black"/>
                  </a:solidFill>
                  <a:latin typeface="Times New Roman" panose="02020603050405020304" pitchFamily="18" charset="0"/>
                  <a:cs typeface="Times New Roman" panose="02020603050405020304" pitchFamily="18" charset="0"/>
                </a:rPr>
                <a:t>, промышленности </a:t>
              </a:r>
              <a:r>
                <a:rPr lang="ru-RU" sz="1200" dirty="0" smtClean="0">
                  <a:solidFill>
                    <a:prstClr val="black"/>
                  </a:solidFill>
                  <a:latin typeface="Times New Roman" panose="02020603050405020304" pitchFamily="18" charset="0"/>
                  <a:cs typeface="Times New Roman" panose="02020603050405020304" pitchFamily="18" charset="0"/>
                </a:rPr>
                <a:t>и </a:t>
              </a:r>
              <a:r>
                <a:rPr lang="ru-RU" sz="1200" dirty="0">
                  <a:solidFill>
                    <a:prstClr val="black"/>
                  </a:solidFill>
                  <a:latin typeface="Times New Roman" panose="02020603050405020304" pitchFamily="18" charset="0"/>
                  <a:cs typeface="Times New Roman" panose="02020603050405020304" pitchFamily="18" charset="0"/>
                </a:rPr>
                <a:t>прочих отраслей</a:t>
              </a:r>
              <a:endParaRPr lang="ru-RU" sz="1200" dirty="0">
                <a:solidFill>
                  <a:srgbClr val="FF0000"/>
                </a:solidFill>
                <a:latin typeface="Times New Roman" panose="02020603050405020304" pitchFamily="18" charset="0"/>
                <a:cs typeface="Times New Roman" panose="02020603050405020304" pitchFamily="18" charset="0"/>
              </a:endParaRPr>
            </a:p>
          </p:txBody>
        </p:sp>
      </p:grpSp>
      <p:grpSp>
        <p:nvGrpSpPr>
          <p:cNvPr id="10" name="Группа 9"/>
          <p:cNvGrpSpPr/>
          <p:nvPr/>
        </p:nvGrpSpPr>
        <p:grpSpPr>
          <a:xfrm>
            <a:off x="3398607" y="3667990"/>
            <a:ext cx="2448272" cy="1116124"/>
            <a:chOff x="97634" y="3717032"/>
            <a:chExt cx="2886898" cy="1206458"/>
          </a:xfrm>
        </p:grpSpPr>
        <p:pic>
          <p:nvPicPr>
            <p:cNvPr id="1026"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6" t="17010" r="41906" b="44016"/>
            <a:stretch/>
          </p:blipFill>
          <p:spPr bwMode="auto">
            <a:xfrm>
              <a:off x="97634" y="3717032"/>
              <a:ext cx="2886898" cy="1206458"/>
            </a:xfrm>
            <a:prstGeom prst="round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9" name="Овал 8"/>
            <p:cNvSpPr/>
            <p:nvPr/>
          </p:nvSpPr>
          <p:spPr>
            <a:xfrm>
              <a:off x="2267744" y="4742822"/>
              <a:ext cx="630876" cy="18066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sp>
        <p:nvSpPr>
          <p:cNvPr id="29" name="TextBox 28"/>
          <p:cNvSpPr txBox="1"/>
          <p:nvPr/>
        </p:nvSpPr>
        <p:spPr>
          <a:xfrm>
            <a:off x="114764" y="5270228"/>
            <a:ext cx="2680864" cy="1089529"/>
          </a:xfrm>
          <a:prstGeom prst="rect">
            <a:avLst/>
          </a:prstGeom>
          <a:noFill/>
        </p:spPr>
        <p:txBody>
          <a:bodyPr wrap="square" rtlCol="0">
            <a:spAutoFit/>
          </a:bodyPr>
          <a:lstStyle/>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Проведение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Чебоксарах </a:t>
            </a:r>
          </a:p>
          <a:p>
            <a:pPr algn="ctr">
              <a:lnSpc>
                <a:spcPct val="90000"/>
              </a:lnSpc>
            </a:pPr>
            <a:r>
              <a:rPr lang="ru-RU" sz="1200" dirty="0" smtClean="0">
                <a:solidFill>
                  <a:prstClr val="black"/>
                </a:solidFill>
                <a:latin typeface="Times New Roman" panose="02020603050405020304" pitchFamily="18" charset="0"/>
                <a:cs typeface="Times New Roman" panose="02020603050405020304" pitchFamily="18" charset="0"/>
              </a:rPr>
              <a:t>Финансового семейного фестиваля </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в формате </a:t>
            </a:r>
            <a:r>
              <a:rPr lang="en-US" sz="1200" dirty="0">
                <a:solidFill>
                  <a:prstClr val="black"/>
                </a:solidFill>
                <a:latin typeface="Times New Roman" panose="02020603050405020304" pitchFamily="18" charset="0"/>
                <a:cs typeface="Times New Roman" panose="02020603050405020304" pitchFamily="18" charset="0"/>
              </a:rPr>
              <a:t>edutainment - </a:t>
            </a:r>
            <a:r>
              <a:rPr lang="ru-RU" sz="1200" dirty="0">
                <a:solidFill>
                  <a:prstClr val="black"/>
                </a:solidFill>
                <a:latin typeface="Times New Roman" panose="02020603050405020304" pitchFamily="18" charset="0"/>
                <a:cs typeface="Times New Roman" panose="02020603050405020304" pitchFamily="18" charset="0"/>
              </a:rPr>
              <a:t>образование через </a:t>
            </a:r>
            <a:r>
              <a:rPr lang="ru-RU" sz="1200" dirty="0" smtClean="0">
                <a:solidFill>
                  <a:prstClr val="black"/>
                </a:solidFill>
                <a:latin typeface="Times New Roman" panose="02020603050405020304" pitchFamily="18" charset="0"/>
                <a:cs typeface="Times New Roman" panose="02020603050405020304" pitchFamily="18" charset="0"/>
              </a:rPr>
              <a:t>развлечение</a:t>
            </a:r>
            <a:r>
              <a:rPr lang="en-US" sz="1200" dirty="0" smtClean="0">
                <a:solidFill>
                  <a:prstClr val="black"/>
                </a:solidFill>
                <a:latin typeface="Times New Roman" panose="02020603050405020304" pitchFamily="18" charset="0"/>
                <a:cs typeface="Times New Roman" panose="02020603050405020304" pitchFamily="18" charset="0"/>
              </a:rPr>
              <a:t> - </a:t>
            </a:r>
            <a:r>
              <a:rPr lang="ru-RU" sz="1200" dirty="0" smtClean="0">
                <a:solidFill>
                  <a:prstClr val="black"/>
                </a:solidFill>
                <a:latin typeface="Times New Roman" panose="02020603050405020304" pitchFamily="18" charset="0"/>
                <a:cs typeface="Times New Roman" panose="02020603050405020304" pitchFamily="18" charset="0"/>
              </a:rPr>
              <a:t>с </a:t>
            </a:r>
            <a:r>
              <a:rPr lang="ru-RU" sz="1200" dirty="0">
                <a:solidFill>
                  <a:prstClr val="black"/>
                </a:solidFill>
                <a:latin typeface="Times New Roman" panose="02020603050405020304" pitchFamily="18" charset="0"/>
                <a:cs typeface="Times New Roman" panose="02020603050405020304" pitchFamily="18" charset="0"/>
              </a:rPr>
              <a:t>участием более 1000 </a:t>
            </a:r>
            <a:r>
              <a:rPr lang="ru-RU" sz="1200" dirty="0" smtClean="0">
                <a:solidFill>
                  <a:prstClr val="black"/>
                </a:solidFill>
                <a:latin typeface="Times New Roman" panose="02020603050405020304" pitchFamily="18" charset="0"/>
                <a:cs typeface="Times New Roman" panose="02020603050405020304" pitchFamily="18" charset="0"/>
              </a:rPr>
              <a:t>человек всех возрастных категорий</a:t>
            </a:r>
            <a:endParaRPr lang="ru-RU" sz="1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767306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88</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36 от 23.07.2001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523220"/>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Разделы «Форум», «Опрос для граждан» на сайте Министерства 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minfin.cap.ru</a:t>
            </a:r>
            <a:r>
              <a:rPr lang="ru-RU" sz="1400" dirty="0" smtClean="0">
                <a:solidFill>
                  <a:prstClr val="black"/>
                </a:solidFill>
                <a:latin typeface="Times New Roman" panose="02020603050405020304" pitchFamily="18" charset="0"/>
                <a:cs typeface="Times New Roman" panose="02020603050405020304" pitchFamily="18" charset="0"/>
              </a:rPr>
              <a:t>. </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595066"/>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dirty="0" smtClean="0">
                <a:solidFill>
                  <a:srgbClr val="3333FF"/>
                </a:solidFill>
                <a:latin typeface="Times New Roman" panose="02020603050405020304" pitchFamily="18" charset="0"/>
                <a:cs typeface="Times New Roman" panose="02020603050405020304" pitchFamily="18" charset="0"/>
              </a:rPr>
              <a:t>finance@cap.ru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61980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3161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558536"/>
            <a:ext cx="5760640" cy="178510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районов и бюджетам городских 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58327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22121687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ru-RU" dirty="0" smtClean="0"/>
              <a:t>89</a:t>
            </a:r>
            <a:endParaRPr lang="ru-RU" dirty="0"/>
          </a:p>
        </p:txBody>
      </p:sp>
      <p:sp>
        <p:nvSpPr>
          <p:cNvPr id="3" name="TextBox 2"/>
          <p:cNvSpPr txBox="1"/>
          <p:nvPr/>
        </p:nvSpPr>
        <p:spPr>
          <a:xfrm>
            <a:off x="1067644" y="4971737"/>
            <a:ext cx="5616624" cy="1492716"/>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ru-RU" sz="1300" dirty="0" smtClean="0">
                <a:solidFill>
                  <a:prstClr val="black"/>
                </a:solidFill>
                <a:cs typeface="+mn-cs"/>
              </a:rPr>
              <a:t>Факс</a:t>
            </a:r>
            <a:r>
              <a:rPr lang="ru-RU" sz="1300" dirty="0">
                <a:solidFill>
                  <a:prstClr val="black"/>
                </a:solidFill>
                <a:cs typeface="+mn-cs"/>
              </a:rPr>
              <a:t>: (8352) </a:t>
            </a:r>
            <a:r>
              <a:rPr lang="ru-RU" sz="1300" dirty="0" smtClean="0">
                <a:solidFill>
                  <a:prstClr val="black"/>
                </a:solidFill>
                <a:cs typeface="+mn-cs"/>
              </a:rPr>
              <a:t>56-52-19</a:t>
            </a:r>
          </a:p>
          <a:p>
            <a:pPr algn="just"/>
            <a:r>
              <a:rPr lang="en-US" sz="1300" dirty="0">
                <a:solidFill>
                  <a:srgbClr val="3333FF"/>
                </a:solidFill>
                <a:cs typeface="+mn-cs"/>
              </a:rPr>
              <a:t>http://minfin.cap.ru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1012487"/>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125507"/>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pic>
        <p:nvPicPr>
          <p:cNvPr id="1026" name="Picture 2" descr="C:\Users\i.smirnov\Pictures\facebook_butt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5949280"/>
            <a:ext cx="1410754" cy="35268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356717" y="5998246"/>
            <a:ext cx="3367895" cy="292388"/>
          </a:xfrm>
          <a:prstGeom prst="rect">
            <a:avLst/>
          </a:prstGeom>
        </p:spPr>
        <p:txBody>
          <a:bodyPr wrap="square">
            <a:spAutoFit/>
          </a:bodyPr>
          <a:lstStyle/>
          <a:p>
            <a:r>
              <a:rPr lang="en-US" sz="1300" dirty="0">
                <a:solidFill>
                  <a:srgbClr val="3333FF"/>
                </a:solidFill>
                <a:latin typeface="Arial" panose="020B0604020202020204" pitchFamily="34" charset="0"/>
                <a:cs typeface="Arial" panose="020B0604020202020204" pitchFamily="34" charset="0"/>
              </a:rPr>
              <a:t>https://</a:t>
            </a:r>
            <a:r>
              <a:rPr lang="en-US" sz="1300" dirty="0" smtClean="0">
                <a:solidFill>
                  <a:srgbClr val="3333FF"/>
                </a:solidFill>
                <a:latin typeface="Arial" panose="020B0604020202020204" pitchFamily="34" charset="0"/>
                <a:cs typeface="Arial" panose="020B0604020202020204" pitchFamily="34" charset="0"/>
              </a:rPr>
              <a:t>www.facebook.com/minfinchuvashii</a:t>
            </a:r>
            <a:endParaRPr lang="ru-RU" sz="1300" dirty="0" smtClean="0">
              <a:solidFill>
                <a:srgbClr val="3333FF"/>
              </a:solidFill>
              <a:latin typeface="Arial" panose="020B0604020202020204" pitchFamily="34" charset="0"/>
              <a:cs typeface="Arial" panose="020B0604020202020204" pitchFamily="34" charset="0"/>
            </a:endParaRPr>
          </a:p>
        </p:txBody>
      </p:sp>
      <p:sp>
        <p:nvSpPr>
          <p:cNvPr id="13" name="TextBox 12"/>
          <p:cNvSpPr txBox="1"/>
          <p:nvPr/>
        </p:nvSpPr>
        <p:spPr>
          <a:xfrm>
            <a:off x="1010856" y="1774344"/>
            <a:ext cx="7792084" cy="3166824"/>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a:t>
            </a:r>
            <a:r>
              <a:rPr lang="ru-RU" sz="1300" dirty="0">
                <a:solidFill>
                  <a:prstClr val="black"/>
                </a:solidFill>
                <a:latin typeface="Arial" panose="020B0604020202020204" pitchFamily="34" charset="0"/>
                <a:cs typeface="Arial" panose="020B0604020202020204" pitchFamily="34" charset="0"/>
              </a:rPr>
              <a:t>М.Г. Ноздряков – заместитель Председателя Кабинета Министров Чувашской Республики -</a:t>
            </a:r>
          </a:p>
          <a:p>
            <a:pPr algn="just"/>
            <a:r>
              <a:rPr lang="ru-RU" sz="1300" dirty="0">
                <a:solidFill>
                  <a:prstClr val="black"/>
                </a:solidFill>
                <a:latin typeface="Arial" panose="020B0604020202020204" pitchFamily="34" charset="0"/>
                <a:cs typeface="Arial" panose="020B0604020202020204" pitchFamily="34" charset="0"/>
              </a:rPr>
              <a:t> </a:t>
            </a:r>
            <a:r>
              <a:rPr lang="ru-RU" sz="1300" dirty="0" err="1">
                <a:solidFill>
                  <a:prstClr val="black"/>
                </a:solidFill>
                <a:latin typeface="Arial" panose="020B0604020202020204" pitchFamily="34" charset="0"/>
                <a:cs typeface="Arial" panose="020B0604020202020204" pitchFamily="34" charset="0"/>
              </a:rPr>
              <a:t>и.о</a:t>
            </a:r>
            <a:r>
              <a:rPr lang="ru-RU" sz="1300" dirty="0">
                <a:solidFill>
                  <a:prstClr val="black"/>
                </a:solidFill>
                <a:latin typeface="Arial" panose="020B0604020202020204" pitchFamily="34" charset="0"/>
                <a:cs typeface="Arial" panose="020B0604020202020204" pitchFamily="34" charset="0"/>
              </a:rPr>
              <a:t>. министра </a:t>
            </a:r>
            <a:r>
              <a:rPr lang="ru-RU" sz="1300" dirty="0" smtClean="0">
                <a:solidFill>
                  <a:prstClr val="black"/>
                </a:solidFill>
                <a:latin typeface="Arial" panose="020B0604020202020204" pitchFamily="34" charset="0"/>
                <a:cs typeface="Arial" panose="020B0604020202020204" pitchFamily="34" charset="0"/>
              </a:rPr>
              <a:t>финансов Чувашской Республики</a:t>
            </a:r>
            <a:endParaRPr lang="ru-RU" sz="1300" dirty="0">
              <a:solidFill>
                <a:prstClr val="black"/>
              </a:solidFill>
              <a:latin typeface="Arial" panose="020B0604020202020204" pitchFamily="34" charset="0"/>
              <a:cs typeface="Arial" panose="020B0604020202020204" pitchFamily="34" charset="0"/>
            </a:endParaRPr>
          </a:p>
          <a:p>
            <a:pPr algn="just"/>
            <a:r>
              <a:rPr lang="ru-RU" sz="1300" i="1" dirty="0" smtClean="0">
                <a:solidFill>
                  <a:prstClr val="black"/>
                </a:solidFill>
                <a:latin typeface="Arial" panose="020B0604020202020204" pitchFamily="34" charset="0"/>
                <a:cs typeface="Arial" panose="020B0604020202020204" pitchFamily="34" charset="0"/>
              </a:rPr>
              <a:t> первая пятница </a:t>
            </a:r>
            <a:r>
              <a:rPr lang="ru-RU" sz="1300" i="1" dirty="0">
                <a:solidFill>
                  <a:prstClr val="black"/>
                </a:solidFill>
                <a:latin typeface="Arial" panose="020B0604020202020204" pitchFamily="34" charset="0"/>
                <a:cs typeface="Arial" panose="020B0604020202020204" pitchFamily="34" charset="0"/>
              </a:rPr>
              <a:t>месяца с 15.00 до 17.00 часов</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О.В. Метелева – Первый заместитель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3. </a:t>
            </a:r>
            <a:r>
              <a:rPr lang="ru-RU" sz="1300" dirty="0" smtClean="0">
                <a:solidFill>
                  <a:prstClr val="black"/>
                </a:solidFill>
                <a:latin typeface="Arial" panose="020B0604020202020204" pitchFamily="34" charset="0"/>
                <a:cs typeface="Arial" panose="020B0604020202020204" pitchFamily="34" charset="0"/>
              </a:rPr>
              <a:t>П.В. Иванов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второй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en-US" sz="400" i="1" dirty="0" smtClean="0">
              <a:solidFill>
                <a:prstClr val="black"/>
              </a:solidFill>
              <a:latin typeface="Arial" panose="020B0604020202020204" pitchFamily="34" charset="0"/>
              <a:cs typeface="Arial" panose="020B0604020202020204" pitchFamily="34" charset="0"/>
            </a:endParaRPr>
          </a:p>
          <a:p>
            <a:pPr algn="just"/>
            <a:endParaRPr lang="en-US" sz="400" i="1" dirty="0" smtClean="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 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5</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p:txBody>
      </p:sp>
      <p:sp>
        <p:nvSpPr>
          <p:cNvPr id="12" name="Прямоугольник 11"/>
          <p:cNvSpPr/>
          <p:nvPr/>
        </p:nvSpPr>
        <p:spPr>
          <a:xfrm>
            <a:off x="4818156" y="5517232"/>
            <a:ext cx="4055101" cy="292388"/>
          </a:xfrm>
          <a:prstGeom prst="rect">
            <a:avLst/>
          </a:prstGeom>
        </p:spPr>
        <p:txBody>
          <a:bodyPr wrap="square">
            <a:spAutoFit/>
          </a:bodyPr>
          <a:lstStyle/>
          <a:p>
            <a:r>
              <a:rPr lang="en-US" sz="1300" dirty="0">
                <a:solidFill>
                  <a:srgbClr val="3333FF"/>
                </a:solidFill>
                <a:latin typeface="Arial" panose="020B0604020202020204" pitchFamily="34" charset="0"/>
                <a:cs typeface="Arial" panose="020B0604020202020204" pitchFamily="34" charset="0"/>
              </a:rPr>
              <a:t>https://www.instagram.com/minfin_chuvashii/</a:t>
            </a:r>
            <a:endParaRPr lang="ru-RU" sz="1300" dirty="0" smtClean="0">
              <a:solidFill>
                <a:srgbClr val="3333FF"/>
              </a:solidFill>
              <a:latin typeface="Arial" panose="020B0604020202020204" pitchFamily="34" charset="0"/>
              <a:cs typeface="Arial" panose="020B0604020202020204" pitchFamily="34" charset="0"/>
            </a:endParaRPr>
          </a:p>
        </p:txBody>
      </p:sp>
      <p:pic>
        <p:nvPicPr>
          <p:cNvPr id="1027" name="Picture 3" descr="T:\Сектор финансирования\2000px-Instagram_logo_2016.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5976" y="5517232"/>
            <a:ext cx="390172" cy="39017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4855912" y="6417796"/>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6104" t="24884" r="25426" b="21090"/>
          <a:stretch/>
        </p:blipFill>
        <p:spPr bwMode="auto">
          <a:xfrm>
            <a:off x="4355976" y="6350246"/>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304548"/>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13860</TotalTime>
  <Words>13546</Words>
  <Application>Microsoft Office PowerPoint</Application>
  <PresentationFormat>Экран (4:3)</PresentationFormat>
  <Paragraphs>3770</Paragraphs>
  <Slides>89</Slides>
  <Notes>60</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2686</cp:revision>
  <cp:lastPrinted>2020-04-16T12:58:40Z</cp:lastPrinted>
  <dcterms:created xsi:type="dcterms:W3CDTF">2011-09-23T06:24:52Z</dcterms:created>
  <dcterms:modified xsi:type="dcterms:W3CDTF">2020-04-21T13:42:59Z</dcterms:modified>
</cp:coreProperties>
</file>